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141"/>
  </p:notesMasterIdLst>
  <p:sldIdLst>
    <p:sldId id="260" r:id="rId3"/>
    <p:sldId id="2142533677" r:id="rId4"/>
    <p:sldId id="2142533499" r:id="rId5"/>
    <p:sldId id="2142533678" r:id="rId6"/>
    <p:sldId id="2142533692" r:id="rId7"/>
    <p:sldId id="2142533691" r:id="rId8"/>
    <p:sldId id="2142533699" r:id="rId9"/>
    <p:sldId id="2142533351" r:id="rId10"/>
    <p:sldId id="2142533551" r:id="rId11"/>
    <p:sldId id="2142533554" r:id="rId12"/>
    <p:sldId id="2142533553" r:id="rId13"/>
    <p:sldId id="2142533686" r:id="rId14"/>
    <p:sldId id="2142533812" r:id="rId15"/>
    <p:sldId id="2142533786" r:id="rId16"/>
    <p:sldId id="2142533785" r:id="rId17"/>
    <p:sldId id="2142533685" r:id="rId18"/>
    <p:sldId id="2142533695" r:id="rId19"/>
    <p:sldId id="2142533688" r:id="rId20"/>
    <p:sldId id="2142533787" r:id="rId21"/>
    <p:sldId id="2142533696" r:id="rId22"/>
    <p:sldId id="2142533771" r:id="rId23"/>
    <p:sldId id="2142533789" r:id="rId24"/>
    <p:sldId id="2142533698" r:id="rId25"/>
    <p:sldId id="2142533701" r:id="rId26"/>
    <p:sldId id="2142533700" r:id="rId27"/>
    <p:sldId id="2142533790" r:id="rId28"/>
    <p:sldId id="2142533791" r:id="rId29"/>
    <p:sldId id="2142533702" r:id="rId30"/>
    <p:sldId id="2142533703" r:id="rId31"/>
    <p:sldId id="2142533704" r:id="rId32"/>
    <p:sldId id="2142533689" r:id="rId33"/>
    <p:sldId id="2142533779" r:id="rId34"/>
    <p:sldId id="2142533780" r:id="rId35"/>
    <p:sldId id="2142533781" r:id="rId36"/>
    <p:sldId id="2142533782" r:id="rId37"/>
    <p:sldId id="2142533705" r:id="rId38"/>
    <p:sldId id="2142533788" r:id="rId39"/>
    <p:sldId id="2142533706" r:id="rId40"/>
    <p:sldId id="2142533773" r:id="rId41"/>
    <p:sldId id="2142533792" r:id="rId42"/>
    <p:sldId id="2142533796" r:id="rId43"/>
    <p:sldId id="2142533800" r:id="rId44"/>
    <p:sldId id="2142533794" r:id="rId45"/>
    <p:sldId id="2142533775" r:id="rId46"/>
    <p:sldId id="2142533795" r:id="rId47"/>
    <p:sldId id="2142533798" r:id="rId48"/>
    <p:sldId id="2142533776" r:id="rId49"/>
    <p:sldId id="2142533717" r:id="rId50"/>
    <p:sldId id="2142533707" r:id="rId51"/>
    <p:sldId id="2142533711" r:id="rId52"/>
    <p:sldId id="2142533778" r:id="rId53"/>
    <p:sldId id="2142533770" r:id="rId54"/>
    <p:sldId id="2142533777" r:id="rId55"/>
    <p:sldId id="2142533748" r:id="rId56"/>
    <p:sldId id="2142533818" r:id="rId57"/>
    <p:sldId id="2142533801" r:id="rId58"/>
    <p:sldId id="2142533750" r:id="rId59"/>
    <p:sldId id="2142533803" r:id="rId60"/>
    <p:sldId id="2142533804" r:id="rId61"/>
    <p:sldId id="2142533805" r:id="rId62"/>
    <p:sldId id="2142533753" r:id="rId63"/>
    <p:sldId id="2142533754" r:id="rId64"/>
    <p:sldId id="2142533735" r:id="rId65"/>
    <p:sldId id="2142533747" r:id="rId66"/>
    <p:sldId id="2142533746" r:id="rId67"/>
    <p:sldId id="2142533755" r:id="rId68"/>
    <p:sldId id="2142533817" r:id="rId69"/>
    <p:sldId id="2142533756" r:id="rId70"/>
    <p:sldId id="2142533761" r:id="rId71"/>
    <p:sldId id="2142533757" r:id="rId72"/>
    <p:sldId id="2142533426" r:id="rId73"/>
    <p:sldId id="2142533816" r:id="rId74"/>
    <p:sldId id="2142533764" r:id="rId75"/>
    <p:sldId id="2142533763" r:id="rId76"/>
    <p:sldId id="2142533766" r:id="rId77"/>
    <p:sldId id="2142533767" r:id="rId78"/>
    <p:sldId id="2142533768" r:id="rId79"/>
    <p:sldId id="2142533813" r:id="rId80"/>
    <p:sldId id="2142533809" r:id="rId81"/>
    <p:sldId id="2142533810" r:id="rId82"/>
    <p:sldId id="2142533719" r:id="rId83"/>
    <p:sldId id="2142533708" r:id="rId84"/>
    <p:sldId id="2142533721" r:id="rId85"/>
    <p:sldId id="2142533723" r:id="rId86"/>
    <p:sldId id="2142533722" r:id="rId87"/>
    <p:sldId id="2142533718" r:id="rId88"/>
    <p:sldId id="2142533709" r:id="rId89"/>
    <p:sldId id="2142533712" r:id="rId90"/>
    <p:sldId id="2142533713" r:id="rId91"/>
    <p:sldId id="2142533714" r:id="rId92"/>
    <p:sldId id="2142533716" r:id="rId93"/>
    <p:sldId id="2142533724" r:id="rId94"/>
    <p:sldId id="2142533720" r:id="rId95"/>
    <p:sldId id="2142533725" r:id="rId96"/>
    <p:sldId id="2142533726" r:id="rId97"/>
    <p:sldId id="2142533727" r:id="rId98"/>
    <p:sldId id="2142533728" r:id="rId99"/>
    <p:sldId id="2142533814" r:id="rId100"/>
    <p:sldId id="2142533710" r:id="rId101"/>
    <p:sldId id="2142533819" r:id="rId102"/>
    <p:sldId id="2142533820" r:id="rId103"/>
    <p:sldId id="2142533825" r:id="rId104"/>
    <p:sldId id="2142533730" r:id="rId105"/>
    <p:sldId id="2142533737" r:id="rId106"/>
    <p:sldId id="2142533731" r:id="rId107"/>
    <p:sldId id="2142533738" r:id="rId108"/>
    <p:sldId id="2142533739" r:id="rId109"/>
    <p:sldId id="2142533740" r:id="rId110"/>
    <p:sldId id="2142533741" r:id="rId111"/>
    <p:sldId id="2142533822" r:id="rId112"/>
    <p:sldId id="2142533823" r:id="rId113"/>
    <p:sldId id="2142533806" r:id="rId114"/>
    <p:sldId id="2142533807" r:id="rId115"/>
    <p:sldId id="2142533808" r:id="rId116"/>
    <p:sldId id="2142533742" r:id="rId117"/>
    <p:sldId id="2142533736" r:id="rId118"/>
    <p:sldId id="2142533826" r:id="rId119"/>
    <p:sldId id="2142533828" r:id="rId120"/>
    <p:sldId id="2142533745" r:id="rId121"/>
    <p:sldId id="2142533772" r:id="rId122"/>
    <p:sldId id="2142533760" r:id="rId123"/>
    <p:sldId id="2142533697" r:id="rId124"/>
    <p:sldId id="2142533693" r:id="rId125"/>
    <p:sldId id="2142533694" r:id="rId126"/>
    <p:sldId id="2142533682" r:id="rId127"/>
    <p:sldId id="2142533769" r:id="rId128"/>
    <p:sldId id="2142533687" r:id="rId129"/>
    <p:sldId id="2142533683" r:id="rId130"/>
    <p:sldId id="2142533684" r:id="rId131"/>
    <p:sldId id="2142533675" r:id="rId132"/>
    <p:sldId id="2142533670" r:id="rId133"/>
    <p:sldId id="759" r:id="rId134"/>
    <p:sldId id="2142533672" r:id="rId135"/>
    <p:sldId id="2142533673" r:id="rId136"/>
    <p:sldId id="2142533674" r:id="rId137"/>
    <p:sldId id="2142533690" r:id="rId138"/>
    <p:sldId id="2142533669" r:id="rId139"/>
    <p:sldId id="2142533671" r:id="rId14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8784809B-D54B-455C-ACDF-A7BE9556CFD8}">
          <p14:sldIdLst>
            <p14:sldId id="260"/>
            <p14:sldId id="2142533677"/>
            <p14:sldId id="2142533499"/>
            <p14:sldId id="2142533678"/>
            <p14:sldId id="2142533692"/>
            <p14:sldId id="2142533691"/>
            <p14:sldId id="2142533699"/>
            <p14:sldId id="2142533351"/>
            <p14:sldId id="2142533551"/>
            <p14:sldId id="2142533554"/>
            <p14:sldId id="2142533553"/>
            <p14:sldId id="2142533686"/>
            <p14:sldId id="2142533812"/>
            <p14:sldId id="2142533786"/>
            <p14:sldId id="2142533785"/>
            <p14:sldId id="2142533685"/>
            <p14:sldId id="2142533695"/>
            <p14:sldId id="2142533688"/>
            <p14:sldId id="2142533787"/>
          </p14:sldIdLst>
        </p14:section>
        <p14:section name="regression" id="{D13FAC2E-C3A5-4AEC-AD3F-3CB6D8C46997}">
          <p14:sldIdLst>
            <p14:sldId id="2142533696"/>
            <p14:sldId id="2142533771"/>
            <p14:sldId id="2142533789"/>
            <p14:sldId id="2142533698"/>
            <p14:sldId id="2142533701"/>
            <p14:sldId id="2142533700"/>
            <p14:sldId id="2142533790"/>
            <p14:sldId id="2142533791"/>
            <p14:sldId id="2142533702"/>
            <p14:sldId id="2142533703"/>
            <p14:sldId id="2142533704"/>
            <p14:sldId id="2142533689"/>
            <p14:sldId id="2142533779"/>
            <p14:sldId id="2142533780"/>
            <p14:sldId id="2142533781"/>
            <p14:sldId id="2142533782"/>
            <p14:sldId id="2142533705"/>
            <p14:sldId id="2142533788"/>
            <p14:sldId id="2142533706"/>
            <p14:sldId id="2142533773"/>
            <p14:sldId id="2142533792"/>
            <p14:sldId id="2142533796"/>
            <p14:sldId id="2142533800"/>
            <p14:sldId id="2142533794"/>
            <p14:sldId id="2142533775"/>
            <p14:sldId id="2142533795"/>
            <p14:sldId id="2142533798"/>
            <p14:sldId id="2142533776"/>
          </p14:sldIdLst>
        </p14:section>
        <p14:section name="SVR" id="{72C71E35-DE65-40A9-BB48-4E9C7FE80305}">
          <p14:sldIdLst>
            <p14:sldId id="2142533717"/>
            <p14:sldId id="2142533707"/>
            <p14:sldId id="2142533711"/>
            <p14:sldId id="2142533778"/>
            <p14:sldId id="2142533770"/>
            <p14:sldId id="2142533777"/>
          </p14:sldIdLst>
        </p14:section>
        <p14:section name="classification" id="{F8DEDC7B-21FB-44C4-8A4E-CAE58C01B2E9}">
          <p14:sldIdLst>
            <p14:sldId id="2142533748"/>
          </p14:sldIdLst>
        </p14:section>
        <p14:section name="logistic regression" id="{8E7B4C7D-10FF-41B5-8B9C-C684B05C0B43}">
          <p14:sldIdLst>
            <p14:sldId id="2142533818"/>
            <p14:sldId id="2142533801"/>
            <p14:sldId id="2142533750"/>
            <p14:sldId id="2142533803"/>
            <p14:sldId id="2142533804"/>
            <p14:sldId id="2142533805"/>
            <p14:sldId id="2142533753"/>
            <p14:sldId id="2142533754"/>
            <p14:sldId id="2142533735"/>
            <p14:sldId id="2142533747"/>
            <p14:sldId id="2142533746"/>
            <p14:sldId id="2142533755"/>
          </p14:sldIdLst>
        </p14:section>
        <p14:section name="KNN" id="{6C0AC094-A02E-4EB7-9275-A24B93EB1ED9}">
          <p14:sldIdLst>
            <p14:sldId id="2142533817"/>
            <p14:sldId id="2142533756"/>
            <p14:sldId id="2142533761"/>
            <p14:sldId id="2142533757"/>
          </p14:sldIdLst>
        </p14:section>
        <p14:section name="SVM" id="{4AC9B906-28EB-42C1-8A39-6E97E0C56E79}">
          <p14:sldIdLst>
            <p14:sldId id="2142533426"/>
            <p14:sldId id="2142533816"/>
            <p14:sldId id="2142533764"/>
            <p14:sldId id="2142533763"/>
            <p14:sldId id="2142533766"/>
            <p14:sldId id="2142533767"/>
            <p14:sldId id="2142533768"/>
            <p14:sldId id="2142533813"/>
            <p14:sldId id="2142533809"/>
            <p14:sldId id="2142533810"/>
            <p14:sldId id="2142533719"/>
            <p14:sldId id="2142533708"/>
            <p14:sldId id="2142533721"/>
            <p14:sldId id="2142533723"/>
            <p14:sldId id="2142533722"/>
            <p14:sldId id="2142533718"/>
            <p14:sldId id="2142533709"/>
            <p14:sldId id="2142533712"/>
            <p14:sldId id="2142533713"/>
            <p14:sldId id="2142533714"/>
            <p14:sldId id="2142533716"/>
            <p14:sldId id="2142533724"/>
            <p14:sldId id="2142533720"/>
            <p14:sldId id="2142533725"/>
            <p14:sldId id="2142533726"/>
            <p14:sldId id="2142533727"/>
            <p14:sldId id="2142533728"/>
            <p14:sldId id="2142533814"/>
            <p14:sldId id="2142533710"/>
          </p14:sldIdLst>
        </p14:section>
        <p14:section name="decision tree" id="{4144E9DB-EFA8-4736-8041-15F65F5184C1}">
          <p14:sldIdLst>
            <p14:sldId id="2142533819"/>
            <p14:sldId id="2142533820"/>
            <p14:sldId id="2142533825"/>
            <p14:sldId id="2142533730"/>
            <p14:sldId id="2142533737"/>
            <p14:sldId id="2142533731"/>
            <p14:sldId id="2142533738"/>
            <p14:sldId id="2142533739"/>
            <p14:sldId id="2142533740"/>
            <p14:sldId id="2142533741"/>
            <p14:sldId id="2142533822"/>
            <p14:sldId id="2142533823"/>
            <p14:sldId id="2142533806"/>
            <p14:sldId id="2142533807"/>
            <p14:sldId id="2142533808"/>
            <p14:sldId id="2142533742"/>
            <p14:sldId id="2142533736"/>
            <p14:sldId id="2142533826"/>
            <p14:sldId id="2142533828"/>
            <p14:sldId id="2142533745"/>
            <p14:sldId id="2142533772"/>
            <p14:sldId id="2142533760"/>
            <p14:sldId id="2142533697"/>
            <p14:sldId id="2142533693"/>
            <p14:sldId id="2142533694"/>
            <p14:sldId id="2142533682"/>
            <p14:sldId id="2142533769"/>
            <p14:sldId id="2142533687"/>
            <p14:sldId id="2142533683"/>
            <p14:sldId id="2142533684"/>
            <p14:sldId id="2142533675"/>
            <p14:sldId id="2142533670"/>
            <p14:sldId id="759"/>
            <p14:sldId id="2142533672"/>
            <p14:sldId id="2142533673"/>
            <p14:sldId id="2142533674"/>
            <p14:sldId id="2142533690"/>
            <p14:sldId id="2142533669"/>
            <p14:sldId id="21425336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ny weng" initials="sw" lastIdx="1" clrIdx="0">
    <p:extLst>
      <p:ext uri="{19B8F6BF-5375-455C-9EA6-DF929625EA0E}">
        <p15:presenceInfo xmlns:p15="http://schemas.microsoft.com/office/powerpoint/2012/main" userId="38d32638bc5f23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A914A"/>
    <a:srgbClr val="FDD3D3"/>
    <a:srgbClr val="D9FFF0"/>
    <a:srgbClr val="DDF5FF"/>
    <a:srgbClr val="FEC93E"/>
    <a:srgbClr val="296536"/>
    <a:srgbClr val="D0E6FF"/>
    <a:srgbClr val="2625FD"/>
    <a:srgbClr val="D5E8D4"/>
    <a:srgbClr val="F8CE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4" autoAdjust="0"/>
    <p:restoredTop sz="65212" autoAdjust="0"/>
  </p:normalViewPr>
  <p:slideViewPr>
    <p:cSldViewPr>
      <p:cViewPr varScale="1">
        <p:scale>
          <a:sx n="113" d="100"/>
          <a:sy n="113" d="100"/>
        </p:scale>
        <p:origin x="234" y="84"/>
      </p:cViewPr>
      <p:guideLst>
        <p:guide orient="horz" pos="2160"/>
        <p:guide pos="3840"/>
      </p:guideLst>
    </p:cSldViewPr>
  </p:slideViewPr>
  <p:notesTextViewPr>
    <p:cViewPr>
      <p:scale>
        <a:sx n="1" d="1"/>
        <a:sy n="1" d="1"/>
      </p:scale>
      <p:origin x="0" y="0"/>
    </p:cViewPr>
  </p:notesTextViewPr>
  <p:sorterViewPr>
    <p:cViewPr>
      <p:scale>
        <a:sx n="75" d="100"/>
        <a:sy n="75" d="100"/>
      </p:scale>
      <p:origin x="0" y="-890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D5569-52B7-4663-BEFB-318C364F642F}" type="datetimeFigureOut">
              <a:rPr lang="zh-TW" altLang="en-US" smtClean="0"/>
              <a:t>2024/4/28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171D2F-9304-4D2D-8539-2B59454F65DC}" type="slidenum">
              <a:rPr lang="zh-TW" altLang="en-US" smtClean="0"/>
              <a:t>‹#›</a:t>
            </a:fld>
            <a:endParaRPr lang="zh-TW" altLang="en-US"/>
          </a:p>
        </p:txBody>
      </p:sp>
    </p:spTree>
    <p:extLst>
      <p:ext uri="{BB962C8B-B14F-4D97-AF65-F5344CB8AC3E}">
        <p14:creationId xmlns:p14="http://schemas.microsoft.com/office/powerpoint/2010/main" val="3043734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2</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17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731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16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19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287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917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06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3</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83502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036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fld id="{22171D2F-9304-4D2D-8539-2B59454F65DC}" type="slidenum">
              <a:rPr lang="zh-TW" altLang="en-US" smtClean="0"/>
              <a:t>73</a:t>
            </a:fld>
            <a:endParaRPr lang="zh-TW" altLang="en-US"/>
          </a:p>
        </p:txBody>
      </p:sp>
    </p:spTree>
    <p:extLst>
      <p:ext uri="{BB962C8B-B14F-4D97-AF65-F5344CB8AC3E}">
        <p14:creationId xmlns:p14="http://schemas.microsoft.com/office/powerpoint/2010/main" val="771591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fld id="{22171D2F-9304-4D2D-8539-2B59454F65DC}" type="slidenum">
              <a:rPr lang="zh-TW" altLang="en-US" smtClean="0"/>
              <a:t>74</a:t>
            </a:fld>
            <a:endParaRPr lang="zh-TW" altLang="en-US"/>
          </a:p>
        </p:txBody>
      </p:sp>
    </p:spTree>
    <p:extLst>
      <p:ext uri="{BB962C8B-B14F-4D97-AF65-F5344CB8AC3E}">
        <p14:creationId xmlns:p14="http://schemas.microsoft.com/office/powerpoint/2010/main" val="853750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12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637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341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288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446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605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依五大目標準備成功案例</a:t>
            </a:r>
            <a:endParaRPr lang="en-US" altLang="zh-TW" dirty="0"/>
          </a:p>
          <a:p>
            <a:r>
              <a:rPr lang="zh-TW" altLang="en-US" dirty="0"/>
              <a:t>流程優化</a:t>
            </a:r>
            <a:endParaRPr lang="en-US" altLang="zh-TW" dirty="0"/>
          </a:p>
          <a:p>
            <a:r>
              <a:rPr lang="zh-TW" altLang="en-US" dirty="0"/>
              <a:t>成本降低  </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1C3DE-48C6-45F5-B5A7-6DCDFA57B43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010994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86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304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17C27B2-A8F0-4026-A2A5-AD3F826E9D96}" type="slidenum">
              <a:rPr lang="zh-TW" altLang="en-US" smtClean="0"/>
              <a:t>11</a:t>
            </a:fld>
            <a:endParaRPr lang="zh-TW" altLang="en-US"/>
          </a:p>
        </p:txBody>
      </p:sp>
    </p:spTree>
    <p:extLst>
      <p:ext uri="{BB962C8B-B14F-4D97-AF65-F5344CB8AC3E}">
        <p14:creationId xmlns:p14="http://schemas.microsoft.com/office/powerpoint/2010/main" val="40561627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5047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887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329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8343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3094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36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17C27B2-A8F0-4026-A2A5-AD3F826E9D96}" type="slidenum">
              <a:rPr lang="zh-TW" altLang="en-US" smtClean="0"/>
              <a:t>12</a:t>
            </a:fld>
            <a:endParaRPr lang="zh-TW" altLang="en-US"/>
          </a:p>
        </p:txBody>
      </p:sp>
    </p:spTree>
    <p:extLst>
      <p:ext uri="{BB962C8B-B14F-4D97-AF65-F5344CB8AC3E}">
        <p14:creationId xmlns:p14="http://schemas.microsoft.com/office/powerpoint/2010/main" val="599452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9827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fld id="{22171D2F-9304-4D2D-8539-2B59454F65DC}" type="slidenum">
              <a:rPr lang="zh-TW" altLang="en-US" smtClean="0"/>
              <a:t>125</a:t>
            </a:fld>
            <a:endParaRPr lang="zh-TW" altLang="en-US"/>
          </a:p>
        </p:txBody>
      </p:sp>
    </p:spTree>
    <p:extLst>
      <p:ext uri="{BB962C8B-B14F-4D97-AF65-F5344CB8AC3E}">
        <p14:creationId xmlns:p14="http://schemas.microsoft.com/office/powerpoint/2010/main" val="11134539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847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fld id="{22171D2F-9304-4D2D-8539-2B59454F65DC}" type="slidenum">
              <a:rPr lang="zh-TW" altLang="en-US" smtClean="0"/>
              <a:t>131</a:t>
            </a:fld>
            <a:endParaRPr lang="zh-TW" altLang="en-US"/>
          </a:p>
        </p:txBody>
      </p:sp>
    </p:spTree>
    <p:extLst>
      <p:ext uri="{BB962C8B-B14F-4D97-AF65-F5344CB8AC3E}">
        <p14:creationId xmlns:p14="http://schemas.microsoft.com/office/powerpoint/2010/main" val="2705449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26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fld id="{22171D2F-9304-4D2D-8539-2B59454F65DC}" type="slidenum">
              <a:rPr lang="zh-TW" altLang="en-US" smtClean="0"/>
              <a:t>133</a:t>
            </a:fld>
            <a:endParaRPr lang="zh-TW" altLang="en-US"/>
          </a:p>
        </p:txBody>
      </p:sp>
    </p:spTree>
    <p:extLst>
      <p:ext uri="{BB962C8B-B14F-4D97-AF65-F5344CB8AC3E}">
        <p14:creationId xmlns:p14="http://schemas.microsoft.com/office/powerpoint/2010/main" val="20066667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fld id="{22171D2F-9304-4D2D-8539-2B59454F65DC}" type="slidenum">
              <a:rPr lang="zh-TW" altLang="en-US" smtClean="0"/>
              <a:t>134</a:t>
            </a:fld>
            <a:endParaRPr lang="zh-TW" altLang="en-US"/>
          </a:p>
        </p:txBody>
      </p:sp>
    </p:spTree>
    <p:extLst>
      <p:ext uri="{BB962C8B-B14F-4D97-AF65-F5344CB8AC3E}">
        <p14:creationId xmlns:p14="http://schemas.microsoft.com/office/powerpoint/2010/main" val="11053879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fld id="{22171D2F-9304-4D2D-8539-2B59454F65DC}" type="slidenum">
              <a:rPr lang="zh-TW" altLang="en-US" smtClean="0"/>
              <a:t>135</a:t>
            </a:fld>
            <a:endParaRPr lang="zh-TW" altLang="en-US"/>
          </a:p>
        </p:txBody>
      </p:sp>
    </p:spTree>
    <p:extLst>
      <p:ext uri="{BB962C8B-B14F-4D97-AF65-F5344CB8AC3E}">
        <p14:creationId xmlns:p14="http://schemas.microsoft.com/office/powerpoint/2010/main" val="811536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fld id="{22171D2F-9304-4D2D-8539-2B59454F65DC}" type="slidenum">
              <a:rPr lang="zh-TW" altLang="en-US" smtClean="0"/>
              <a:t>136</a:t>
            </a:fld>
            <a:endParaRPr lang="zh-TW" altLang="en-US"/>
          </a:p>
        </p:txBody>
      </p:sp>
    </p:spTree>
    <p:extLst>
      <p:ext uri="{BB962C8B-B14F-4D97-AF65-F5344CB8AC3E}">
        <p14:creationId xmlns:p14="http://schemas.microsoft.com/office/powerpoint/2010/main" val="2961234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17C27B2-A8F0-4026-A2A5-AD3F826E9D96}" type="slidenum">
              <a:rPr lang="zh-TW" altLang="en-US" smtClean="0"/>
              <a:t>13</a:t>
            </a:fld>
            <a:endParaRPr lang="zh-TW" altLang="en-US"/>
          </a:p>
        </p:txBody>
      </p:sp>
    </p:spTree>
    <p:extLst>
      <p:ext uri="{BB962C8B-B14F-4D97-AF65-F5344CB8AC3E}">
        <p14:creationId xmlns:p14="http://schemas.microsoft.com/office/powerpoint/2010/main" val="12720954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fld id="{22171D2F-9304-4D2D-8539-2B59454F65DC}" type="slidenum">
              <a:rPr lang="zh-TW" altLang="en-US" smtClean="0"/>
              <a:t>137</a:t>
            </a:fld>
            <a:endParaRPr lang="zh-TW" altLang="en-US"/>
          </a:p>
        </p:txBody>
      </p:sp>
    </p:spTree>
    <p:extLst>
      <p:ext uri="{BB962C8B-B14F-4D97-AF65-F5344CB8AC3E}">
        <p14:creationId xmlns:p14="http://schemas.microsoft.com/office/powerpoint/2010/main" val="3049105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2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fld id="{22171D2F-9304-4D2D-8539-2B59454F65DC}" type="slidenum">
              <a:rPr lang="zh-TW" altLang="en-US" smtClean="0"/>
              <a:t>49</a:t>
            </a:fld>
            <a:endParaRPr lang="zh-TW" altLang="en-US"/>
          </a:p>
        </p:txBody>
      </p:sp>
    </p:spTree>
    <p:extLst>
      <p:ext uri="{BB962C8B-B14F-4D97-AF65-F5344CB8AC3E}">
        <p14:creationId xmlns:p14="http://schemas.microsoft.com/office/powerpoint/2010/main" val="912716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2024/4/28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437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2024/4/28</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32559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2024/4/28</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843328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2024/4/28</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889825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2024/4/28</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145592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2024/4/28</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430554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2024/4/28</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478655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2024/4/28</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80545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28432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949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888259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C13B5E-C645-401B-8340-9A1734BD886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A7B6C3B-3114-4A14-96D3-66A012591CC0}"/>
              </a:ext>
            </a:extLst>
          </p:cNvPr>
          <p:cNvSpPr>
            <a:spLocks noGrp="1"/>
          </p:cNvSpPr>
          <p:nvPr>
            <p:ph type="dt" sz="half" idx="10"/>
          </p:nvPr>
        </p:nvSpPr>
        <p:spPr/>
        <p:txBody>
          <a:bodyPr/>
          <a:lstStyle/>
          <a:p>
            <a:fld id="{91BBF6D5-B0EE-4EC6-AF49-7DDCDB9CB89A}" type="datetime1">
              <a:rPr lang="zh-TW" altLang="en-US" smtClean="0"/>
              <a:t>2024/4/28</a:t>
            </a:fld>
            <a:endParaRPr lang="zh-TW" altLang="en-US"/>
          </a:p>
        </p:txBody>
      </p:sp>
      <p:sp>
        <p:nvSpPr>
          <p:cNvPr id="4" name="頁尾版面配置區 3">
            <a:extLst>
              <a:ext uri="{FF2B5EF4-FFF2-40B4-BE49-F238E27FC236}">
                <a16:creationId xmlns:a16="http://schemas.microsoft.com/office/drawing/2014/main" id="{A1EA1334-9E43-4005-B976-A31FF2CC1B0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9E971B3-8839-43F2-937A-8B66C8492626}"/>
              </a:ext>
            </a:extLst>
          </p:cNvPr>
          <p:cNvSpPr>
            <a:spLocks noGrp="1"/>
          </p:cNvSpPr>
          <p:nvPr>
            <p:ph type="sldNum" sz="quarter" idx="12"/>
          </p:nvPr>
        </p:nvSpPr>
        <p:spPr/>
        <p:txBody>
          <a:bodyPr/>
          <a:lstStyle/>
          <a:p>
            <a:fld id="{0C28F4F8-DAA4-4245-948B-669BB6608872}" type="slidenum">
              <a:rPr lang="zh-TW" altLang="en-US" smtClean="0"/>
              <a:t>‹#›</a:t>
            </a:fld>
            <a:endParaRPr lang="zh-TW" altLang="en-US"/>
          </a:p>
        </p:txBody>
      </p:sp>
    </p:spTree>
    <p:extLst>
      <p:ext uri="{BB962C8B-B14F-4D97-AF65-F5344CB8AC3E}">
        <p14:creationId xmlns:p14="http://schemas.microsoft.com/office/powerpoint/2010/main" val="1965473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2024/4/28</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03521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2024/4/28</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158108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2024/4/28</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44149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2024/4/28</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716569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26592838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7" r:id="rId5"/>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2024/4/28</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51742459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53.png"/></Relationships>
</file>

<file path=ppt/slides/_rels/slide10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5.wdp"/></Relationships>
</file>

<file path=ppt/slides/_rels/slide11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37.jpeg"/></Relationships>
</file>

<file path=ppt/slides/_rels/slide11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153.png"/><Relationship Id="rId4" Type="http://schemas.openxmlformats.org/officeDocument/2006/relationships/image" Target="../media/image136.png"/></Relationships>
</file>

<file path=ppt/slides/_rels/slide11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115.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1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hyperlink" Target="https://medium.com/@SCU.Datascientist/python%E5%AD%B8%E7%BF%92%E7%AD%86%E8%A8%98-%E6%B1%BA%E7%AD%96%E6%A8%B9-decision-tree-b9acf11f0f84" TargetMode="External"/><Relationship Id="rId2" Type="http://schemas.openxmlformats.org/officeDocument/2006/relationships/hyperlink" Target="https://medium.com/@nikitamalviya/demystifying-cross-entropy-a-key-concept-for-understanding-classification-in-machine-learning-84efb0842fbd"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236.png"/></Relationships>
</file>

<file path=ppt/slides/_rels/slide12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gif"/><Relationship Id="rId4" Type="http://schemas.openxmlformats.org/officeDocument/2006/relationships/image" Target="../media/image58.gif"/></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59.gif"/><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58.gif"/><Relationship Id="rId5" Type="http://schemas.openxmlformats.org/officeDocument/2006/relationships/image" Target="../media/image57.jpe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78.png"/><Relationship Id="rId9" Type="http://schemas.openxmlformats.org/officeDocument/2006/relationships/image" Target="../media/image8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2" Type="http://schemas.openxmlformats.org/officeDocument/2006/relationships/hyperlink" Target="https://python.plainenglish.io/feature-scaling-when-should-you-use-standardization-and-normalization-ea2eabb4a1d5"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businesstoday.com.tw/author/release/7288" TargetMode="External"/><Relationship Id="rId7" Type="http://schemas.openxmlformats.org/officeDocument/2006/relationships/image" Target="../media/image92.jpeg"/><Relationship Id="rId2"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5" Type="http://schemas.openxmlformats.org/officeDocument/2006/relationships/image" Target="../media/image97.gif"/><Relationship Id="rId4" Type="http://schemas.microsoft.com/office/2007/relationships/hdphoto" Target="../media/hdphoto10.wdp"/></Relationships>
</file>

<file path=ppt/slides/_rels/slide4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image" Target="../media/image98.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100.png"/><Relationship Id="rId4" Type="http://schemas.microsoft.com/office/2007/relationships/hdphoto" Target="../media/hdphoto11.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1.xml"/><Relationship Id="rId6" Type="http://schemas.openxmlformats.org/officeDocument/2006/relationships/image" Target="../media/image105.png"/><Relationship Id="rId5" Type="http://schemas.microsoft.com/office/2007/relationships/hdphoto" Target="../media/hdphoto14.wdp"/><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109.png"/><Relationship Id="rId5" Type="http://schemas.microsoft.com/office/2007/relationships/hdphoto" Target="../media/hdphoto15.wdp"/><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21.png"/><Relationship Id="rId7"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24.png"/><Relationship Id="rId7"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6.png"/><Relationship Id="rId5" Type="http://schemas.openxmlformats.org/officeDocument/2006/relationships/image" Target="../media/image122.png"/><Relationship Id="rId10" Type="http://schemas.openxmlformats.org/officeDocument/2006/relationships/image" Target="../media/image119.png"/><Relationship Id="rId4" Type="http://schemas.openxmlformats.org/officeDocument/2006/relationships/image" Target="../media/image125.png"/><Relationship Id="rId9"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9.png"/><Relationship Id="rId4" Type="http://schemas.openxmlformats.org/officeDocument/2006/relationships/image" Target="../media/image128.png"/></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7.jpeg"/></Relationships>
</file>

<file path=ppt/slides/_rels/slide6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6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3.png"/></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48.png"/></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7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63.png"/><Relationship Id="rId4" Type="http://schemas.openxmlformats.org/officeDocument/2006/relationships/image" Target="../media/image162.png"/></Relationships>
</file>

<file path=ppt/slides/_rels/slide77.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1.png"/><Relationship Id="rId3" Type="http://schemas.openxmlformats.org/officeDocument/2006/relationships/image" Target="../media/image161.png"/><Relationship Id="rId7" Type="http://schemas.openxmlformats.org/officeDocument/2006/relationships/image" Target="../media/image167.png"/><Relationship Id="rId12"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66.png"/><Relationship Id="rId11" Type="http://schemas.openxmlformats.org/officeDocument/2006/relationships/image" Target="../media/image150.png"/><Relationship Id="rId5" Type="http://schemas.openxmlformats.org/officeDocument/2006/relationships/image" Target="../media/image165.png"/><Relationship Id="rId15" Type="http://schemas.openxmlformats.org/officeDocument/2006/relationships/image" Target="../media/image173.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 Id="rId14" Type="http://schemas.openxmlformats.org/officeDocument/2006/relationships/image" Target="../media/image1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1.png"/><Relationship Id="rId7" Type="http://schemas.openxmlformats.org/officeDocument/2006/relationships/image" Target="../media/image16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66.png"/><Relationship Id="rId11" Type="http://schemas.microsoft.com/office/2007/relationships/hdphoto" Target="../media/hdphoto18.wdp"/><Relationship Id="rId5" Type="http://schemas.openxmlformats.org/officeDocument/2006/relationships/image" Target="../media/image165.png"/><Relationship Id="rId10" Type="http://schemas.openxmlformats.org/officeDocument/2006/relationships/image" Target="../media/image175.png"/><Relationship Id="rId4" Type="http://schemas.openxmlformats.org/officeDocument/2006/relationships/image" Target="../media/image164.png"/><Relationship Id="rId9" Type="http://schemas.microsoft.com/office/2007/relationships/hdphoto" Target="../media/hdphoto17.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75.png"/><Relationship Id="rId3" Type="http://schemas.openxmlformats.org/officeDocument/2006/relationships/image" Target="../media/image161.png"/><Relationship Id="rId7" Type="http://schemas.openxmlformats.org/officeDocument/2006/relationships/image" Target="../media/image167.png"/><Relationship Id="rId12" Type="http://schemas.microsoft.com/office/2007/relationships/hdphoto" Target="../media/hdphoto17.wdp"/><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66.png"/><Relationship Id="rId11" Type="http://schemas.openxmlformats.org/officeDocument/2006/relationships/image" Target="../media/image174.png"/><Relationship Id="rId5" Type="http://schemas.openxmlformats.org/officeDocument/2006/relationships/image" Target="../media/image165.png"/><Relationship Id="rId10" Type="http://schemas.openxmlformats.org/officeDocument/2006/relationships/image" Target="../media/image177.png"/><Relationship Id="rId4" Type="http://schemas.openxmlformats.org/officeDocument/2006/relationships/image" Target="../media/image164.png"/><Relationship Id="rId9" Type="http://schemas.microsoft.com/office/2007/relationships/hdphoto" Target="../media/hdphoto19.wdp"/><Relationship Id="rId14" Type="http://schemas.microsoft.com/office/2007/relationships/hdphoto" Target="../media/hdphoto18.wdp"/></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81.png"/><Relationship Id="rId4" Type="http://schemas.openxmlformats.org/officeDocument/2006/relationships/image" Target="../media/image180.png"/></Relationships>
</file>

<file path=ppt/slides/_rels/slide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81.png"/><Relationship Id="rId4" Type="http://schemas.openxmlformats.org/officeDocument/2006/relationships/image" Target="../media/image180.png"/></Relationships>
</file>

<file path=ppt/slides/_rels/slide85.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83.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8.png"/><Relationship Id="rId7" Type="http://schemas.microsoft.com/office/2007/relationships/hdphoto" Target="../media/hdphoto20.wdp"/><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91.png"/><Relationship Id="rId5" Type="http://schemas.openxmlformats.org/officeDocument/2006/relationships/image" Target="../media/image190.png"/><Relationship Id="rId10" Type="http://schemas.openxmlformats.org/officeDocument/2006/relationships/image" Target="../media/image193.png"/><Relationship Id="rId4" Type="http://schemas.openxmlformats.org/officeDocument/2006/relationships/image" Target="../media/image189.png"/><Relationship Id="rId9" Type="http://schemas.microsoft.com/office/2007/relationships/hdphoto" Target="../media/hdphoto21.wdp"/></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png"/></Relationships>
</file>

<file path=ppt/slides/_rels/slide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98.png"/><Relationship Id="rId4" Type="http://schemas.openxmlformats.org/officeDocument/2006/relationships/image" Target="../media/image19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microsoft.com/office/2007/relationships/hdphoto" Target="../media/hdphoto4.wdp"/></Relationships>
</file>

<file path=ppt/slides/_rels/slide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91.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20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9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6.png"/></Relationships>
</file>

<file path=ppt/slides/_rels/slide9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08.png"/></Relationships>
</file>

<file path=ppt/slides/_rels/slide9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10.png"/><Relationship Id="rId4" Type="http://schemas.openxmlformats.org/officeDocument/2006/relationships/image" Target="../media/image209.png"/></Relationships>
</file>

<file path=ppt/slides/_rels/slide9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12.png"/><Relationship Id="rId4" Type="http://schemas.openxmlformats.org/officeDocument/2006/relationships/image" Target="../media/image211.png"/></Relationships>
</file>

<file path=ppt/slides/_rels/slide9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14.png"/><Relationship Id="rId4" Type="http://schemas.microsoft.com/office/2007/relationships/hdphoto" Target="../media/hdphoto22.wdp"/></Relationships>
</file>

<file path=ppt/slides/_rels/slide99.xml.rels><?xml version="1.0" encoding="UTF-8" standalone="yes"?>
<Relationships xmlns="http://schemas.openxmlformats.org/package/2006/relationships"><Relationship Id="rId3" Type="http://schemas.openxmlformats.org/officeDocument/2006/relationships/hyperlink" Target="https://www.slideshare.net/ankitksharma/svm-37753690"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1.xml"/><Relationship Id="rId6" Type="http://schemas.openxmlformats.org/officeDocument/2006/relationships/hyperlink" Target="https://zhuanlan.zhihu.com/p/104383162" TargetMode="External"/><Relationship Id="rId5" Type="http://schemas.openxmlformats.org/officeDocument/2006/relationships/hyperlink" Target="https://maniksonituts.medium.com/what-is-kernel-support-vector-machine-svm-2685d2dec4fa" TargetMode="External"/><Relationship Id="rId4" Type="http://schemas.openxmlformats.org/officeDocument/2006/relationships/hyperlink" Target="https://www.cs.toronto.edu/~urtasun/courses/CSC411_Fall16/16_svm.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4000" dirty="0">
                <a:solidFill>
                  <a:prstClr val="black"/>
                </a:solidFill>
                <a:latin typeface="Centaur" panose="02030504050205020304" pitchFamily="18" charset="0"/>
                <a:ea typeface="新細明體" panose="02020500000000000000" pitchFamily="18" charset="-120"/>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dirty="0">
                <a:solidFill>
                  <a:prstClr val="black"/>
                </a:solidFill>
                <a:latin typeface="Centaur" panose="02030504050205020304" pitchFamily="18" charset="0"/>
                <a:ea typeface="新細明體" panose="02020500000000000000" pitchFamily="18" charset="-120"/>
              </a:rPr>
              <a:t>ML</a:t>
            </a:r>
            <a:r>
              <a:rPr lang="zh-TW" altLang="en-US" sz="2800" dirty="0">
                <a:solidFill>
                  <a:prstClr val="black"/>
                </a:solidFill>
                <a:latin typeface="Centaur" panose="02030504050205020304" pitchFamily="18" charset="0"/>
                <a:ea typeface="新細明體" panose="02020500000000000000" pitchFamily="18" charset="-120"/>
              </a:rPr>
              <a:t> </a:t>
            </a:r>
            <a:r>
              <a:rPr lang="en-US" altLang="zh-TW" sz="2800" dirty="0">
                <a:solidFill>
                  <a:prstClr val="black"/>
                </a:solidFill>
                <a:latin typeface="Centaur" panose="02030504050205020304" pitchFamily="18" charset="0"/>
                <a:ea typeface="新細明體" panose="02020500000000000000" pitchFamily="18" charset="-120"/>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群組 1038">
            <a:extLst>
              <a:ext uri="{FF2B5EF4-FFF2-40B4-BE49-F238E27FC236}">
                <a16:creationId xmlns:a16="http://schemas.microsoft.com/office/drawing/2014/main" id="{5A3FBAF3-833C-375C-036C-B37CBACE6415}"/>
              </a:ext>
            </a:extLst>
          </p:cNvPr>
          <p:cNvGrpSpPr/>
          <p:nvPr/>
        </p:nvGrpSpPr>
        <p:grpSpPr>
          <a:xfrm>
            <a:off x="1076326" y="1278251"/>
            <a:ext cx="10277475" cy="4824952"/>
            <a:chOff x="304800" y="1138044"/>
            <a:chExt cx="11692015" cy="5489035"/>
          </a:xfrm>
        </p:grpSpPr>
        <p:sp>
          <p:nvSpPr>
            <p:cNvPr id="33" name="矩形: 圓角 32">
              <a:extLst>
                <a:ext uri="{FF2B5EF4-FFF2-40B4-BE49-F238E27FC236}">
                  <a16:creationId xmlns:a16="http://schemas.microsoft.com/office/drawing/2014/main" id="{E5E7DE8A-12A6-CA27-4802-36635D2F3909}"/>
                </a:ext>
              </a:extLst>
            </p:cNvPr>
            <p:cNvSpPr/>
            <p:nvPr/>
          </p:nvSpPr>
          <p:spPr>
            <a:xfrm>
              <a:off x="4493989" y="1369673"/>
              <a:ext cx="4008369" cy="4781550"/>
            </a:xfrm>
            <a:prstGeom prst="roundRect">
              <a:avLst>
                <a:gd name="adj" fmla="val 2778"/>
              </a:avLst>
            </a:prstGeom>
            <a:noFill/>
            <a:ln w="28575">
              <a:solidFill>
                <a:srgbClr val="1986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EA3B3DFC-32AF-470E-65D1-A81A72B0580D}"/>
                </a:ext>
              </a:extLst>
            </p:cNvPr>
            <p:cNvSpPr/>
            <p:nvPr/>
          </p:nvSpPr>
          <p:spPr>
            <a:xfrm>
              <a:off x="8576747" y="1369673"/>
              <a:ext cx="3420068" cy="4781550"/>
            </a:xfrm>
            <a:prstGeom prst="roundRect">
              <a:avLst>
                <a:gd name="adj" fmla="val 2778"/>
              </a:avLst>
            </a:prstGeom>
            <a:noFill/>
            <a:ln w="28575">
              <a:solidFill>
                <a:srgbClr val="404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5" name="箭號: 弧形左彎 1024">
              <a:extLst>
                <a:ext uri="{FF2B5EF4-FFF2-40B4-BE49-F238E27FC236}">
                  <a16:creationId xmlns:a16="http://schemas.microsoft.com/office/drawing/2014/main" id="{2DA98818-94D8-56BB-9FBF-25F7692EC3C0}"/>
                </a:ext>
              </a:extLst>
            </p:cNvPr>
            <p:cNvSpPr/>
            <p:nvPr/>
          </p:nvSpPr>
          <p:spPr>
            <a:xfrm rot="5400000">
              <a:off x="7068422" y="4165504"/>
              <a:ext cx="914782" cy="4008368"/>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0" name="箭號: 弧形左彎 59">
              <a:extLst>
                <a:ext uri="{FF2B5EF4-FFF2-40B4-BE49-F238E27FC236}">
                  <a16:creationId xmlns:a16="http://schemas.microsoft.com/office/drawing/2014/main" id="{5746D2F7-8E81-FFEF-7859-48598C747B4A}"/>
                </a:ext>
              </a:extLst>
            </p:cNvPr>
            <p:cNvSpPr/>
            <p:nvPr/>
          </p:nvSpPr>
          <p:spPr>
            <a:xfrm>
              <a:off x="3450097" y="2390775"/>
              <a:ext cx="778409" cy="3097552"/>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箭號: 弧形左彎 40">
              <a:extLst>
                <a:ext uri="{FF2B5EF4-FFF2-40B4-BE49-F238E27FC236}">
                  <a16:creationId xmlns:a16="http://schemas.microsoft.com/office/drawing/2014/main" id="{9AE4E3CF-B3D9-7F5A-4BD7-A85B5C2D8474}"/>
                </a:ext>
              </a:extLst>
            </p:cNvPr>
            <p:cNvSpPr/>
            <p:nvPr/>
          </p:nvSpPr>
          <p:spPr>
            <a:xfrm rot="5400000">
              <a:off x="5839988" y="2465051"/>
              <a:ext cx="1156100" cy="2891821"/>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Rectangle 3">
              <a:extLst>
                <a:ext uri="{FF2B5EF4-FFF2-40B4-BE49-F238E27FC236}">
                  <a16:creationId xmlns:a16="http://schemas.microsoft.com/office/drawing/2014/main" id="{158C0090-D35C-E958-479A-DAB5BB243EFF}"/>
                </a:ext>
              </a:extLst>
            </p:cNvPr>
            <p:cNvSpPr/>
            <p:nvPr/>
          </p:nvSpPr>
          <p:spPr>
            <a:xfrm>
              <a:off x="706818" y="1645516"/>
              <a:ext cx="1522032" cy="914782"/>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sz="1500" b="1" kern="0" dirty="0">
                  <a:solidFill>
                    <a:srgbClr val="FFFFFF"/>
                  </a:solidFill>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Collect</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9" name="Rectangle 3">
              <a:extLst>
                <a:ext uri="{FF2B5EF4-FFF2-40B4-BE49-F238E27FC236}">
                  <a16:creationId xmlns:a16="http://schemas.microsoft.com/office/drawing/2014/main" id="{B47747AC-C63A-3F62-B6D5-734F8BA10660}"/>
                </a:ext>
              </a:extLst>
            </p:cNvPr>
            <p:cNvSpPr/>
            <p:nvPr/>
          </p:nvSpPr>
          <p:spPr>
            <a:xfrm>
              <a:off x="2659443" y="1645515"/>
              <a:ext cx="1522032" cy="914783"/>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sz="1000" b="1" kern="0" dirty="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Feature Engineering or automated feature extraction</a:t>
              </a:r>
              <a:endParaRPr kumimoji="0" lang="en-TW"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1" name="Rectangle 3">
              <a:extLst>
                <a:ext uri="{FF2B5EF4-FFF2-40B4-BE49-F238E27FC236}">
                  <a16:creationId xmlns:a16="http://schemas.microsoft.com/office/drawing/2014/main" id="{893A06C5-2550-437B-42BD-8C69DFC7A9C2}"/>
                </a:ext>
              </a:extLst>
            </p:cNvPr>
            <p:cNvSpPr/>
            <p:nvPr/>
          </p:nvSpPr>
          <p:spPr>
            <a:xfrm>
              <a:off x="706817" y="2714264"/>
              <a:ext cx="1522032" cy="1084474"/>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Prepare</a:t>
              </a:r>
            </a:p>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sz="1000" b="1" kern="0" dirty="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(Clean, normalize,</a:t>
              </a:r>
            </a:p>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sz="1000" b="1" kern="0" dirty="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Standardize, etc..)</a:t>
              </a:r>
              <a:endParaRPr kumimoji="0" lang="en-TW"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2" name="Rectangle 3">
              <a:extLst>
                <a:ext uri="{FF2B5EF4-FFF2-40B4-BE49-F238E27FC236}">
                  <a16:creationId xmlns:a16="http://schemas.microsoft.com/office/drawing/2014/main" id="{AEDE63ED-CF21-68A9-63B5-28DAD9751ABF}"/>
                </a:ext>
              </a:extLst>
            </p:cNvPr>
            <p:cNvSpPr/>
            <p:nvPr/>
          </p:nvSpPr>
          <p:spPr>
            <a:xfrm>
              <a:off x="706818" y="3960281"/>
              <a:ext cx="1522032" cy="409767"/>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Label</a:t>
              </a:r>
              <a:endParaRPr kumimoji="0" lang="en-TW"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3" name="Rectangle 3">
              <a:extLst>
                <a:ext uri="{FF2B5EF4-FFF2-40B4-BE49-F238E27FC236}">
                  <a16:creationId xmlns:a16="http://schemas.microsoft.com/office/drawing/2014/main" id="{2F89DC21-0333-37D6-6BFA-92E496B3D18B}"/>
                </a:ext>
              </a:extLst>
            </p:cNvPr>
            <p:cNvSpPr/>
            <p:nvPr/>
          </p:nvSpPr>
          <p:spPr>
            <a:xfrm>
              <a:off x="706818" y="4531591"/>
              <a:ext cx="1522032" cy="1476948"/>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altLang="zh-TW"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Preprocess</a:t>
              </a:r>
            </a:p>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sz="1000" b="1" kern="0" dirty="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engineering</a:t>
              </a:r>
              <a:endParaRPr kumimoji="0" lang="en-TW"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cxnSp>
          <p:nvCxnSpPr>
            <p:cNvPr id="15" name="接點: 肘形 14">
              <a:extLst>
                <a:ext uri="{FF2B5EF4-FFF2-40B4-BE49-F238E27FC236}">
                  <a16:creationId xmlns:a16="http://schemas.microsoft.com/office/drawing/2014/main" id="{7502C1B7-6A89-3059-A3DC-DC25092061AD}"/>
                </a:ext>
              </a:extLst>
            </p:cNvPr>
            <p:cNvCxnSpPr>
              <a:cxnSpLocks/>
              <a:stCxn id="11" idx="3"/>
              <a:endCxn id="9" idx="2"/>
            </p:cNvCxnSpPr>
            <p:nvPr/>
          </p:nvCxnSpPr>
          <p:spPr>
            <a:xfrm flipV="1">
              <a:off x="2228849" y="2560297"/>
              <a:ext cx="1191610" cy="696205"/>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F5A8D940-F6C0-6301-AAC1-D3C754B45056}"/>
                </a:ext>
              </a:extLst>
            </p:cNvPr>
            <p:cNvCxnSpPr>
              <a:cxnSpLocks/>
              <a:stCxn id="12" idx="3"/>
              <a:endCxn id="9" idx="2"/>
            </p:cNvCxnSpPr>
            <p:nvPr/>
          </p:nvCxnSpPr>
          <p:spPr>
            <a:xfrm flipV="1">
              <a:off x="2228850" y="2560298"/>
              <a:ext cx="1191609" cy="16048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接點: 肘形 18">
              <a:extLst>
                <a:ext uri="{FF2B5EF4-FFF2-40B4-BE49-F238E27FC236}">
                  <a16:creationId xmlns:a16="http://schemas.microsoft.com/office/drawing/2014/main" id="{9E2B9431-2037-44C1-B979-FC6907BF0E25}"/>
                </a:ext>
              </a:extLst>
            </p:cNvPr>
            <p:cNvCxnSpPr>
              <a:cxnSpLocks/>
              <a:stCxn id="13" idx="3"/>
              <a:endCxn id="9" idx="2"/>
            </p:cNvCxnSpPr>
            <p:nvPr/>
          </p:nvCxnSpPr>
          <p:spPr>
            <a:xfrm flipV="1">
              <a:off x="2228850" y="2560298"/>
              <a:ext cx="1191609" cy="27097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圓角 21">
              <a:extLst>
                <a:ext uri="{FF2B5EF4-FFF2-40B4-BE49-F238E27FC236}">
                  <a16:creationId xmlns:a16="http://schemas.microsoft.com/office/drawing/2014/main" id="{217EB41D-60CF-05F0-84C8-4BFB07617786}"/>
                </a:ext>
              </a:extLst>
            </p:cNvPr>
            <p:cNvSpPr/>
            <p:nvPr/>
          </p:nvSpPr>
          <p:spPr>
            <a:xfrm>
              <a:off x="304800" y="1369673"/>
              <a:ext cx="4114800" cy="4781550"/>
            </a:xfrm>
            <a:prstGeom prst="roundRect">
              <a:avLst>
                <a:gd name="adj" fmla="val 2778"/>
              </a:avLst>
            </a:prstGeom>
            <a:noFill/>
            <a:ln w="28575">
              <a:solidFill>
                <a:srgbClr val="1B76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Rectangle 3">
              <a:extLst>
                <a:ext uri="{FF2B5EF4-FFF2-40B4-BE49-F238E27FC236}">
                  <a16:creationId xmlns:a16="http://schemas.microsoft.com/office/drawing/2014/main" id="{BEB6D7EC-5036-2D36-D00A-DEBA8D9AB7F8}"/>
                </a:ext>
              </a:extLst>
            </p:cNvPr>
            <p:cNvSpPr/>
            <p:nvPr/>
          </p:nvSpPr>
          <p:spPr>
            <a:xfrm>
              <a:off x="1515459" y="1138044"/>
              <a:ext cx="1693482" cy="347323"/>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sz="1200" b="1" kern="0" dirty="0">
                  <a:solidFill>
                    <a:srgbClr val="FFFFFF"/>
                  </a:solidFill>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Data Prep</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4" name="箭號: 向右 23">
              <a:extLst>
                <a:ext uri="{FF2B5EF4-FFF2-40B4-BE49-F238E27FC236}">
                  <a16:creationId xmlns:a16="http://schemas.microsoft.com/office/drawing/2014/main" id="{F079E179-0006-F81A-F387-32D54C33A827}"/>
                </a:ext>
              </a:extLst>
            </p:cNvPr>
            <p:cNvSpPr/>
            <p:nvPr/>
          </p:nvSpPr>
          <p:spPr>
            <a:xfrm>
              <a:off x="2303239"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Rectangle 3">
              <a:extLst>
                <a:ext uri="{FF2B5EF4-FFF2-40B4-BE49-F238E27FC236}">
                  <a16:creationId xmlns:a16="http://schemas.microsoft.com/office/drawing/2014/main" id="{57866494-0FD2-348F-9B1C-4A21A136CE6A}"/>
                </a:ext>
              </a:extLst>
            </p:cNvPr>
            <p:cNvSpPr/>
            <p:nvPr/>
          </p:nvSpPr>
          <p:spPr>
            <a:xfrm>
              <a:off x="4896007" y="1645516"/>
              <a:ext cx="1522032" cy="911690"/>
            </a:xfrm>
            <a:prstGeom prst="rect">
              <a:avLst/>
            </a:prstGeom>
            <a:solidFill>
              <a:srgbClr val="19867F"/>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6" name="Rectangle 3">
              <a:extLst>
                <a:ext uri="{FF2B5EF4-FFF2-40B4-BE49-F238E27FC236}">
                  <a16:creationId xmlns:a16="http://schemas.microsoft.com/office/drawing/2014/main" id="{1E06C8BD-433F-8640-D983-F1BE949276C0}"/>
                </a:ext>
              </a:extLst>
            </p:cNvPr>
            <p:cNvSpPr/>
            <p:nvPr/>
          </p:nvSpPr>
          <p:spPr>
            <a:xfrm>
              <a:off x="6848632" y="1645515"/>
              <a:ext cx="1522032" cy="914783"/>
            </a:xfrm>
            <a:prstGeom prst="rect">
              <a:avLst/>
            </a:prstGeom>
            <a:solidFill>
              <a:srgbClr val="19867F"/>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Validate</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7" name="Rectangle 3">
              <a:extLst>
                <a:ext uri="{FF2B5EF4-FFF2-40B4-BE49-F238E27FC236}">
                  <a16:creationId xmlns:a16="http://schemas.microsoft.com/office/drawing/2014/main" id="{67FD665A-F15C-9A8D-D0F4-BFF2BCBDFC6F}"/>
                </a:ext>
              </a:extLst>
            </p:cNvPr>
            <p:cNvSpPr/>
            <p:nvPr/>
          </p:nvSpPr>
          <p:spPr>
            <a:xfrm>
              <a:off x="4896008" y="2720447"/>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sz="1000" b="1" kern="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Local Mode</a:t>
              </a:r>
              <a:endParaRPr kumimoji="0" lang="en-TW"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4" name="Rectangle 3">
              <a:extLst>
                <a:ext uri="{FF2B5EF4-FFF2-40B4-BE49-F238E27FC236}">
                  <a16:creationId xmlns:a16="http://schemas.microsoft.com/office/drawing/2014/main" id="{F1262E2D-295C-D1FA-AAB6-E0F88604F6A2}"/>
                </a:ext>
              </a:extLst>
            </p:cNvPr>
            <p:cNvSpPr/>
            <p:nvPr/>
          </p:nvSpPr>
          <p:spPr>
            <a:xfrm>
              <a:off x="5704648" y="1138044"/>
              <a:ext cx="1693482" cy="347323"/>
            </a:xfrm>
            <a:prstGeom prst="rect">
              <a:avLst/>
            </a:prstGeom>
            <a:solidFill>
              <a:srgbClr val="19867F"/>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sz="1200" kern="0" dirty="0">
                  <a:solidFill>
                    <a:srgbClr val="FFFFFF"/>
                  </a:solidFill>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Train &amp; Tune</a:t>
              </a:r>
              <a:endParaRPr kumimoji="0" lang="en-TW"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5" name="箭號: 向右 34">
              <a:extLst>
                <a:ext uri="{FF2B5EF4-FFF2-40B4-BE49-F238E27FC236}">
                  <a16:creationId xmlns:a16="http://schemas.microsoft.com/office/drawing/2014/main" id="{10EE6B81-C76E-813A-67F4-394CBBA67CF4}"/>
                </a:ext>
              </a:extLst>
            </p:cNvPr>
            <p:cNvSpPr/>
            <p:nvPr/>
          </p:nvSpPr>
          <p:spPr>
            <a:xfrm>
              <a:off x="6492428"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Rectangle 3">
              <a:extLst>
                <a:ext uri="{FF2B5EF4-FFF2-40B4-BE49-F238E27FC236}">
                  <a16:creationId xmlns:a16="http://schemas.microsoft.com/office/drawing/2014/main" id="{2801B762-C579-81CE-DB26-876F084D9CB2}"/>
                </a:ext>
              </a:extLst>
            </p:cNvPr>
            <p:cNvSpPr/>
            <p:nvPr/>
          </p:nvSpPr>
          <p:spPr>
            <a:xfrm>
              <a:off x="5722871" y="2726150"/>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algn="ctr" defTabSz="228532">
                <a:buClr>
                  <a:srgbClr val="000000"/>
                </a:buClr>
              </a:pPr>
              <a:r>
                <a:rPr lang="en-US" sz="1000" b="1" kern="0" dirty="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sym typeface="Gill Sans"/>
                </a:rPr>
                <a:t>Script</a:t>
              </a:r>
            </a:p>
            <a:p>
              <a:pPr algn="ctr" defTabSz="228532">
                <a:buClr>
                  <a:srgbClr val="000000"/>
                </a:buClr>
              </a:pPr>
              <a:r>
                <a:rPr lang="en-US" sz="1000" b="1" kern="0" dirty="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sym typeface="Gill Sans"/>
                </a:rPr>
                <a:t>Mode</a:t>
              </a:r>
              <a:endParaRPr lang="en-TW" sz="1000" b="1" kern="0" dirty="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sym typeface="Gill Sans"/>
              </a:endParaRPr>
            </a:p>
          </p:txBody>
        </p:sp>
        <p:sp>
          <p:nvSpPr>
            <p:cNvPr id="38" name="箭號: 向右 37">
              <a:extLst>
                <a:ext uri="{FF2B5EF4-FFF2-40B4-BE49-F238E27FC236}">
                  <a16:creationId xmlns:a16="http://schemas.microsoft.com/office/drawing/2014/main" id="{097E5DDE-F00E-3505-9122-15985C7BB38F}"/>
                </a:ext>
              </a:extLst>
            </p:cNvPr>
            <p:cNvSpPr/>
            <p:nvPr/>
          </p:nvSpPr>
          <p:spPr>
            <a:xfrm>
              <a:off x="5507418" y="2857235"/>
              <a:ext cx="316293" cy="347323"/>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Rectangle 3">
              <a:extLst>
                <a:ext uri="{FF2B5EF4-FFF2-40B4-BE49-F238E27FC236}">
                  <a16:creationId xmlns:a16="http://schemas.microsoft.com/office/drawing/2014/main" id="{233B23F3-F068-C442-3C40-5B0C9EB57FDC}"/>
                </a:ext>
              </a:extLst>
            </p:cNvPr>
            <p:cNvSpPr/>
            <p:nvPr/>
          </p:nvSpPr>
          <p:spPr>
            <a:xfrm>
              <a:off x="6848632" y="2714265"/>
              <a:ext cx="1522032"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algn="ctr" defTabSz="228532">
                <a:buClr>
                  <a:srgbClr val="000000"/>
                </a:buClr>
              </a:pPr>
              <a:r>
                <a:rPr lang="en-US" sz="1000" b="1" kern="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sym typeface="Gill Sans"/>
                </a:rPr>
                <a:t>Experiment</a:t>
              </a:r>
            </a:p>
            <a:p>
              <a:pPr algn="ctr" defTabSz="228532">
                <a:buClr>
                  <a:srgbClr val="000000"/>
                </a:buClr>
              </a:pPr>
              <a:r>
                <a:rPr lang="en-US" sz="1000" b="1" kern="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sym typeface="Gill Sans"/>
                </a:rPr>
                <a:t>DOE</a:t>
              </a:r>
              <a:endParaRPr lang="en-TW" sz="1000" b="1" kern="0" dirty="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sym typeface="Gill Sans"/>
              </a:endParaRPr>
            </a:p>
          </p:txBody>
        </p:sp>
        <p:sp>
          <p:nvSpPr>
            <p:cNvPr id="40" name="Rectangle 3">
              <a:extLst>
                <a:ext uri="{FF2B5EF4-FFF2-40B4-BE49-F238E27FC236}">
                  <a16:creationId xmlns:a16="http://schemas.microsoft.com/office/drawing/2014/main" id="{785EC8F0-43B8-AAF0-6596-CD11F66B0FB7}"/>
                </a:ext>
              </a:extLst>
            </p:cNvPr>
            <p:cNvSpPr/>
            <p:nvPr/>
          </p:nvSpPr>
          <p:spPr>
            <a:xfrm>
              <a:off x="6848632" y="3601455"/>
              <a:ext cx="1522032" cy="620901"/>
            </a:xfrm>
            <a:prstGeom prst="rect">
              <a:avLst/>
            </a:prstGeom>
            <a:solidFill>
              <a:srgbClr val="19867F"/>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Tune</a:t>
              </a:r>
            </a:p>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sz="1000" b="1" kern="0" dirty="0">
                  <a:solidFill>
                    <a:srgbClr val="FFFFFF"/>
                  </a:solidFill>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HPO</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2" name="箭號: 向右 41">
              <a:extLst>
                <a:ext uri="{FF2B5EF4-FFF2-40B4-BE49-F238E27FC236}">
                  <a16:creationId xmlns:a16="http://schemas.microsoft.com/office/drawing/2014/main" id="{3D7FD578-60D1-5C22-6E65-FBD965BE128F}"/>
                </a:ext>
              </a:extLst>
            </p:cNvPr>
            <p:cNvSpPr/>
            <p:nvPr/>
          </p:nvSpPr>
          <p:spPr>
            <a:xfrm>
              <a:off x="4270073"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Rectangle 3">
              <a:extLst>
                <a:ext uri="{FF2B5EF4-FFF2-40B4-BE49-F238E27FC236}">
                  <a16:creationId xmlns:a16="http://schemas.microsoft.com/office/drawing/2014/main" id="{7848CA4E-13BE-B090-33AE-29BDC625D54E}"/>
                </a:ext>
              </a:extLst>
            </p:cNvPr>
            <p:cNvSpPr/>
            <p:nvPr/>
          </p:nvSpPr>
          <p:spPr>
            <a:xfrm>
              <a:off x="9127745" y="1642424"/>
              <a:ext cx="1522032" cy="914783"/>
            </a:xfrm>
            <a:prstGeom prst="rect">
              <a:avLst/>
            </a:prstGeom>
            <a:solidFill>
              <a:srgbClr val="404F64"/>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altLang="zh-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Test</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8" name="Rectangle 3">
              <a:extLst>
                <a:ext uri="{FF2B5EF4-FFF2-40B4-BE49-F238E27FC236}">
                  <a16:creationId xmlns:a16="http://schemas.microsoft.com/office/drawing/2014/main" id="{C74E47DE-19A3-943D-0AC4-A1F43CF8A80C}"/>
                </a:ext>
              </a:extLst>
            </p:cNvPr>
            <p:cNvSpPr/>
            <p:nvPr/>
          </p:nvSpPr>
          <p:spPr>
            <a:xfrm>
              <a:off x="9445299" y="1138044"/>
              <a:ext cx="1848181" cy="347323"/>
            </a:xfrm>
            <a:prstGeom prst="rect">
              <a:avLst/>
            </a:prstGeom>
            <a:solidFill>
              <a:srgbClr val="404F64"/>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altLang="zh-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 &amp; Monitor</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2" name="Rectangle 3">
              <a:extLst>
                <a:ext uri="{FF2B5EF4-FFF2-40B4-BE49-F238E27FC236}">
                  <a16:creationId xmlns:a16="http://schemas.microsoft.com/office/drawing/2014/main" id="{47181F2A-719A-8D1C-5A91-C28F2DECB4AD}"/>
                </a:ext>
              </a:extLst>
            </p:cNvPr>
            <p:cNvSpPr/>
            <p:nvPr/>
          </p:nvSpPr>
          <p:spPr>
            <a:xfrm>
              <a:off x="9121405" y="2726150"/>
              <a:ext cx="1522032" cy="620901"/>
            </a:xfrm>
            <a:prstGeom prst="rect">
              <a:avLst/>
            </a:prstGeom>
            <a:solidFill>
              <a:srgbClr val="404F64"/>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sz="1600" b="1" kern="0" dirty="0">
                  <a:solidFill>
                    <a:srgbClr val="FFFFFF"/>
                  </a:solidFill>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Deploy</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3" name="Rectangle 3">
              <a:extLst>
                <a:ext uri="{FF2B5EF4-FFF2-40B4-BE49-F238E27FC236}">
                  <a16:creationId xmlns:a16="http://schemas.microsoft.com/office/drawing/2014/main" id="{EC336830-658C-E4F2-5EFA-E965FEE3300D}"/>
                </a:ext>
              </a:extLst>
            </p:cNvPr>
            <p:cNvSpPr/>
            <p:nvPr/>
          </p:nvSpPr>
          <p:spPr>
            <a:xfrm>
              <a:off x="10725307" y="2883117"/>
              <a:ext cx="934587" cy="620901"/>
            </a:xfrm>
            <a:prstGeom prst="rect">
              <a:avLst/>
            </a:prstGeom>
            <a:no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sz="1000" b="1" kern="0" dirty="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Perfect Model Selection</a:t>
              </a:r>
              <a:endParaRPr kumimoji="0" lang="en-TW"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5" name="箭號: 向右 54">
              <a:extLst>
                <a:ext uri="{FF2B5EF4-FFF2-40B4-BE49-F238E27FC236}">
                  <a16:creationId xmlns:a16="http://schemas.microsoft.com/office/drawing/2014/main" id="{575DA19A-6E73-D7CB-3A70-4330607AD712}"/>
                </a:ext>
              </a:extLst>
            </p:cNvPr>
            <p:cNvSpPr/>
            <p:nvPr/>
          </p:nvSpPr>
          <p:spPr>
            <a:xfrm>
              <a:off x="8410575"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Rectangle 3">
              <a:extLst>
                <a:ext uri="{FF2B5EF4-FFF2-40B4-BE49-F238E27FC236}">
                  <a16:creationId xmlns:a16="http://schemas.microsoft.com/office/drawing/2014/main" id="{97E3C154-96A3-3363-B159-1923DEDF224E}"/>
                </a:ext>
              </a:extLst>
            </p:cNvPr>
            <p:cNvSpPr/>
            <p:nvPr/>
          </p:nvSpPr>
          <p:spPr>
            <a:xfrm>
              <a:off x="10696808" y="2154838"/>
              <a:ext cx="934587" cy="620901"/>
            </a:xfrm>
            <a:prstGeom prst="rect">
              <a:avLst/>
            </a:prstGeom>
            <a:no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A/B </a:t>
              </a:r>
              <a:r>
                <a:rPr lang="en-US" sz="1000" b="1" kern="0" dirty="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testing</a:t>
              </a:r>
              <a:endParaRPr kumimoji="0" lang="en-TW"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7" name="Rectangle 3">
              <a:extLst>
                <a:ext uri="{FF2B5EF4-FFF2-40B4-BE49-F238E27FC236}">
                  <a16:creationId xmlns:a16="http://schemas.microsoft.com/office/drawing/2014/main" id="{C02C2743-9A92-279B-DB00-4877C1372FEA}"/>
                </a:ext>
              </a:extLst>
            </p:cNvPr>
            <p:cNvSpPr/>
            <p:nvPr/>
          </p:nvSpPr>
          <p:spPr>
            <a:xfrm>
              <a:off x="9032708"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Batch </a:t>
              </a:r>
              <a:r>
                <a:rPr lang="en-US" sz="1000" b="1" kern="0" dirty="0">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rPr>
                <a:t>Transform</a:t>
              </a:r>
              <a:endParaRPr kumimoji="0" lang="en-TW"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8" name="Rectangle 3">
              <a:extLst>
                <a:ext uri="{FF2B5EF4-FFF2-40B4-BE49-F238E27FC236}">
                  <a16:creationId xmlns:a16="http://schemas.microsoft.com/office/drawing/2014/main" id="{1436C742-72E5-5329-3200-532203B78B51}"/>
                </a:ext>
              </a:extLst>
            </p:cNvPr>
            <p:cNvSpPr/>
            <p:nvPr/>
          </p:nvSpPr>
          <p:spPr>
            <a:xfrm>
              <a:off x="9963150"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Hosted Endpoint</a:t>
              </a:r>
              <a:endParaRPr kumimoji="0" lang="en-TW" sz="1000" b="1" i="0" u="none" strike="noStrike" kern="0" cap="none" spc="0" normalizeH="0" baseline="0" noProof="0" dirty="0">
                <a:ln>
                  <a:noFill/>
                </a:ln>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9" name="Rectangle 3">
              <a:extLst>
                <a:ext uri="{FF2B5EF4-FFF2-40B4-BE49-F238E27FC236}">
                  <a16:creationId xmlns:a16="http://schemas.microsoft.com/office/drawing/2014/main" id="{9F4AA3E7-42EE-3889-227B-D76C11A40BAD}"/>
                </a:ext>
              </a:extLst>
            </p:cNvPr>
            <p:cNvSpPr/>
            <p:nvPr/>
          </p:nvSpPr>
          <p:spPr>
            <a:xfrm>
              <a:off x="9032707" y="5270066"/>
              <a:ext cx="1709013" cy="738474"/>
            </a:xfrm>
            <a:prstGeom prst="rect">
              <a:avLst/>
            </a:prstGeom>
            <a:solidFill>
              <a:srgbClr val="404F64"/>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Monitor</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62" name="箭號: 向右 61">
              <a:extLst>
                <a:ext uri="{FF2B5EF4-FFF2-40B4-BE49-F238E27FC236}">
                  <a16:creationId xmlns:a16="http://schemas.microsoft.com/office/drawing/2014/main" id="{2082E27F-313C-E3FB-09A9-3B2C0BF64DD3}"/>
                </a:ext>
              </a:extLst>
            </p:cNvPr>
            <p:cNvSpPr/>
            <p:nvPr/>
          </p:nvSpPr>
          <p:spPr>
            <a:xfrm rot="5400000">
              <a:off x="9724274" y="3352292"/>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4" name="箭號: 向右 1023">
              <a:extLst>
                <a:ext uri="{FF2B5EF4-FFF2-40B4-BE49-F238E27FC236}">
                  <a16:creationId xmlns:a16="http://schemas.microsoft.com/office/drawing/2014/main" id="{81EE5EE7-AEF3-AAF9-917D-05FED84538C8}"/>
                </a:ext>
              </a:extLst>
            </p:cNvPr>
            <p:cNvSpPr/>
            <p:nvPr/>
          </p:nvSpPr>
          <p:spPr>
            <a:xfrm rot="16200000">
              <a:off x="4533399" y="3950859"/>
              <a:ext cx="1523607"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3" name="Rectangle 3">
              <a:extLst>
                <a:ext uri="{FF2B5EF4-FFF2-40B4-BE49-F238E27FC236}">
                  <a16:creationId xmlns:a16="http://schemas.microsoft.com/office/drawing/2014/main" id="{0E59F539-FF3C-36E0-93C2-1FFED2601098}"/>
                </a:ext>
              </a:extLst>
            </p:cNvPr>
            <p:cNvSpPr/>
            <p:nvPr/>
          </p:nvSpPr>
          <p:spPr>
            <a:xfrm>
              <a:off x="4930328" y="4812674"/>
              <a:ext cx="1522032" cy="914782"/>
            </a:xfrm>
            <a:prstGeom prst="rect">
              <a:avLst/>
            </a:prstGeom>
            <a:solidFill>
              <a:srgbClr val="19867F"/>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Re - 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pic>
          <p:nvPicPr>
            <p:cNvPr id="1036" name="Picture 12" descr="華厚股份有限公司代理品牌-Oracle">
              <a:extLst>
                <a:ext uri="{FF2B5EF4-FFF2-40B4-BE49-F238E27FC236}">
                  <a16:creationId xmlns:a16="http://schemas.microsoft.com/office/drawing/2014/main" id="{F53BFD12-1A7C-DE06-1FD0-CC156FAB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181" y="4636699"/>
              <a:ext cx="68578"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群組 1036">
              <a:extLst>
                <a:ext uri="{FF2B5EF4-FFF2-40B4-BE49-F238E27FC236}">
                  <a16:creationId xmlns:a16="http://schemas.microsoft.com/office/drawing/2014/main" id="{0E4F028F-BB03-26FC-03A8-43A10D078992}"/>
                </a:ext>
              </a:extLst>
            </p:cNvPr>
            <p:cNvGrpSpPr/>
            <p:nvPr/>
          </p:nvGrpSpPr>
          <p:grpSpPr>
            <a:xfrm>
              <a:off x="2456170" y="5375365"/>
              <a:ext cx="1749418" cy="665412"/>
              <a:chOff x="2419723" y="5381761"/>
              <a:chExt cx="1749418" cy="665412"/>
            </a:xfrm>
          </p:grpSpPr>
          <p:pic>
            <p:nvPicPr>
              <p:cNvPr id="1032" name="Picture 8" descr="Mongodb logo - Social media &amp; Logos Icons">
                <a:extLst>
                  <a:ext uri="{FF2B5EF4-FFF2-40B4-BE49-F238E27FC236}">
                    <a16:creationId xmlns:a16="http://schemas.microsoft.com/office/drawing/2014/main" id="{CE4E142D-EB66-351F-B8C5-02CA39F1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23" y="5381761"/>
                <a:ext cx="837114" cy="4185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Kafka: Real-time data stream | OVHcloud">
                <a:extLst>
                  <a:ext uri="{FF2B5EF4-FFF2-40B4-BE49-F238E27FC236}">
                    <a16:creationId xmlns:a16="http://schemas.microsoft.com/office/drawing/2014/main" id="{1934CCCE-FF39-C144-68EA-4D305A59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79" y="5723422"/>
                <a:ext cx="837114" cy="3237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rt 3 - Introduction to Pandas | ArcGIS API for Python">
                <a:extLst>
                  <a:ext uri="{FF2B5EF4-FFF2-40B4-BE49-F238E27FC236}">
                    <a16:creationId xmlns:a16="http://schemas.microsoft.com/office/drawing/2014/main" id="{4F8D2827-BF4C-7EA7-205A-F92171BAF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365" y="5413089"/>
                <a:ext cx="800776" cy="32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群組 1032">
              <a:extLst>
                <a:ext uri="{FF2B5EF4-FFF2-40B4-BE49-F238E27FC236}">
                  <a16:creationId xmlns:a16="http://schemas.microsoft.com/office/drawing/2014/main" id="{5566BC81-520A-F4CB-7195-C85E627BFA32}"/>
                </a:ext>
              </a:extLst>
            </p:cNvPr>
            <p:cNvGrpSpPr/>
            <p:nvPr/>
          </p:nvGrpSpPr>
          <p:grpSpPr>
            <a:xfrm>
              <a:off x="6848632" y="4899625"/>
              <a:ext cx="1459628" cy="1053332"/>
              <a:chOff x="6745548" y="4931243"/>
              <a:chExt cx="1459628" cy="1053332"/>
            </a:xfrm>
          </p:grpSpPr>
          <p:pic>
            <p:nvPicPr>
              <p:cNvPr id="1040" name="Picture 16" descr="scikit-learn - Wikipedia">
                <a:extLst>
                  <a:ext uri="{FF2B5EF4-FFF2-40B4-BE49-F238E27FC236}">
                    <a16:creationId xmlns:a16="http://schemas.microsoft.com/office/drawing/2014/main" id="{141F1900-2568-FDB2-4FAB-AE8EFA61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541" y="5337889"/>
                <a:ext cx="558902" cy="3008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nsorFlow - 維基百科，自由的百科全書">
                <a:extLst>
                  <a:ext uri="{FF2B5EF4-FFF2-40B4-BE49-F238E27FC236}">
                    <a16:creationId xmlns:a16="http://schemas.microsoft.com/office/drawing/2014/main" id="{6114D16B-14B3-74A1-585C-1B58317E6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688" y="5206158"/>
                <a:ext cx="759430" cy="4860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orch 簡介. 第一篇就獻給PyTorch Tutorials 了！Let's get… | by rowan.ts | Medium">
                <a:extLst>
                  <a:ext uri="{FF2B5EF4-FFF2-40B4-BE49-F238E27FC236}">
                    <a16:creationId xmlns:a16="http://schemas.microsoft.com/office/drawing/2014/main" id="{B7104C0F-9157-9114-D277-AC1E84E97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30" y="5795666"/>
                <a:ext cx="881546" cy="1763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pache Spark - Wikipedia">
                <a:extLst>
                  <a:ext uri="{FF2B5EF4-FFF2-40B4-BE49-F238E27FC236}">
                    <a16:creationId xmlns:a16="http://schemas.microsoft.com/office/drawing/2014/main" id="{E99CBDCA-B81A-81F7-B5E6-0426978699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4882" y="5739760"/>
                <a:ext cx="471554" cy="2448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XGBoost - 維基百科，自由的百科全書">
                <a:extLst>
                  <a:ext uri="{FF2B5EF4-FFF2-40B4-BE49-F238E27FC236}">
                    <a16:creationId xmlns:a16="http://schemas.microsoft.com/office/drawing/2014/main" id="{2434C297-DB7E-326E-277A-9AB38BEADF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548" y="4931243"/>
                <a:ext cx="588740" cy="22654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語言- 維基百科，自由的百科全書">
                <a:extLst>
                  <a:ext uri="{FF2B5EF4-FFF2-40B4-BE49-F238E27FC236}">
                    <a16:creationId xmlns:a16="http://schemas.microsoft.com/office/drawing/2014/main" id="{4AE5DBE2-2A19-A301-B5F3-8B922F6A7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3181" y="4931243"/>
                <a:ext cx="345142" cy="267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群組 1034">
              <a:extLst>
                <a:ext uri="{FF2B5EF4-FFF2-40B4-BE49-F238E27FC236}">
                  <a16:creationId xmlns:a16="http://schemas.microsoft.com/office/drawing/2014/main" id="{50BC8024-C67E-3648-8912-071512AEEC05}"/>
                </a:ext>
              </a:extLst>
            </p:cNvPr>
            <p:cNvGrpSpPr/>
            <p:nvPr/>
          </p:nvGrpSpPr>
          <p:grpSpPr>
            <a:xfrm>
              <a:off x="11031211" y="4370048"/>
              <a:ext cx="659855" cy="1118337"/>
              <a:chOff x="11031211" y="4370048"/>
              <a:chExt cx="659855" cy="1118337"/>
            </a:xfrm>
          </p:grpSpPr>
          <p:pic>
            <p:nvPicPr>
              <p:cNvPr id="1054" name="Picture 30" descr="深度學習初學者實用的Docker 應用. docker 學習其實不會很難| by 甜不辣馬拉松| Medium">
                <a:extLst>
                  <a:ext uri="{FF2B5EF4-FFF2-40B4-BE49-F238E27FC236}">
                    <a16:creationId xmlns:a16="http://schemas.microsoft.com/office/drawing/2014/main" id="{6606D7B5-6020-F82B-428E-AE76086A0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1211" y="4370048"/>
                <a:ext cx="628682" cy="5369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ubernetes（K8s）是什麼？基礎介紹+3大優點解析- MetaAge 邁達特">
                <a:extLst>
                  <a:ext uri="{FF2B5EF4-FFF2-40B4-BE49-F238E27FC236}">
                    <a16:creationId xmlns:a16="http://schemas.microsoft.com/office/drawing/2014/main" id="{19968450-E55F-5168-0437-D1CF513182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634" y="4991349"/>
                <a:ext cx="655432" cy="497036"/>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箭號: 向右 1030">
              <a:extLst>
                <a:ext uri="{FF2B5EF4-FFF2-40B4-BE49-F238E27FC236}">
                  <a16:creationId xmlns:a16="http://schemas.microsoft.com/office/drawing/2014/main" id="{982D1C22-1371-71E6-0AD6-DABB7AD66CDD}"/>
                </a:ext>
              </a:extLst>
            </p:cNvPr>
            <p:cNvSpPr/>
            <p:nvPr/>
          </p:nvSpPr>
          <p:spPr>
            <a:xfrm rot="5400000">
              <a:off x="9724274" y="2449773"/>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58" name="Picture 34" descr="mlflow 0.7.19 · community-charts/community-charts">
              <a:extLst>
                <a:ext uri="{FF2B5EF4-FFF2-40B4-BE49-F238E27FC236}">
                  <a16:creationId xmlns:a16="http://schemas.microsoft.com/office/drawing/2014/main" id="{B31B8154-85AE-B85B-5F6A-1AAF04F05D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2375" y="4419076"/>
              <a:ext cx="1383009" cy="507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60" name="Picture 36" descr="如何讓程式自動跑起來. 運用Airflow 讓Python 開發的工作流自動化| by Esther is a confused human  being | twdsmeetup | Medium">
            <a:extLst>
              <a:ext uri="{FF2B5EF4-FFF2-40B4-BE49-F238E27FC236}">
                <a16:creationId xmlns:a16="http://schemas.microsoft.com/office/drawing/2014/main" id="{F5480A3D-9819-7265-4231-AF72743FD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7774" y="5336298"/>
            <a:ext cx="643135" cy="2485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verything You Need to Know About Grafana -">
            <a:extLst>
              <a:ext uri="{FF2B5EF4-FFF2-40B4-BE49-F238E27FC236}">
                <a16:creationId xmlns:a16="http://schemas.microsoft.com/office/drawing/2014/main" id="{F1FC6497-14A7-3417-08A4-1F40B14C1B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5693" y="5212386"/>
            <a:ext cx="692967" cy="3464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4EFECE-B252-3CA4-D8E0-34BA05897E7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機器學習流程 </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實際上</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989225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b="1" dirty="0">
                <a:latin typeface="微軟正黑體" panose="020B0604030504040204" pitchFamily="34" charset="-120"/>
                <a:ea typeface="微軟正黑體" panose="020B0604030504040204" pitchFamily="34" charset="-120"/>
              </a:rPr>
              <a:t>Decision Tree Introduction</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5166094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Why Decision Tree?</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2132856"/>
            <a:ext cx="7531546" cy="2031325"/>
          </a:xfrm>
          <a:prstGeom prst="rect">
            <a:avLst/>
          </a:prstGeom>
          <a:noFill/>
        </p:spPr>
        <p:txBody>
          <a:bodyPr wrap="square">
            <a:spAutoFit/>
          </a:bodyPr>
          <a:lstStyle/>
          <a:p>
            <a:pPr marL="285750" indent="-285750">
              <a:buClr>
                <a:srgbClr val="AA914A"/>
              </a:buClr>
              <a:buFont typeface="Wingdings" panose="05000000000000000000" pitchFamily="2" charset="2"/>
              <a:buChar char="l"/>
            </a:pP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決策樹是一種強大且常用的分類和預測工具。它們能夠形成一套規則，這些規則不僅易於人類理解，還可以應用於知識系統中。</a:t>
            </a:r>
            <a:endParaRPr lang="en-US" altLang="zh-TW" b="1"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Clr>
                <a:srgbClr val="AA914A"/>
              </a:buClr>
              <a:buFont typeface="Wingdings" panose="05000000000000000000" pitchFamily="2" charset="2"/>
              <a:buChar char="l"/>
            </a:pPr>
            <a:endParaRPr lang="en-US" altLang="zh-TW" b="1"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Clr>
                <a:srgbClr val="AA914A"/>
              </a:buClr>
              <a:buFont typeface="Wingdings" panose="05000000000000000000" pitchFamily="2" charset="2"/>
              <a:buChar char="l"/>
            </a:pP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決策樹通過將數據集分解成越來越小的子集而構建，同時在每一步分裂中產生清晰的規則，不僅提供了良好的數據透明度，也使得模型的決策過程可以被人們輕易跟蹤和驗證，極大地增強了其在實際應用中的可用性和可靠性。</a:t>
            </a:r>
            <a:endParaRPr lang="en-US" altLang="zh-TW" b="1"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073280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latin typeface="微軟正黑體" panose="020B0604030504040204" pitchFamily="34" charset="-120"/>
                <a:ea typeface="微軟正黑體" panose="020B0604030504040204" pitchFamily="34" charset="-120"/>
              </a:rPr>
              <a:t>情境</a:t>
            </a:r>
            <a:endParaRPr lang="en-US" altLang="zh-TW" sz="3200" b="1"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決策途徑</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4337324" cy="1615827"/>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思考</a:t>
            </a:r>
          </a:p>
          <a:p>
            <a:pPr marL="228600" indent="-228600">
              <a:buAutoNum type="alphaLcPeriod"/>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誰當起始條件</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p>
          <a:p>
            <a:pPr marL="228600" indent="-228600">
              <a:buAutoNum type="alphaLcPeriod"/>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那些條件要納入考慮</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p>
          <a:p>
            <a:pPr marL="228600" indent="-228600">
              <a:buAutoNum type="alphaLcPeriod"/>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何時該下決定，結論</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pic>
        <p:nvPicPr>
          <p:cNvPr id="2050" name="Picture 2" descr="Decision Tree Algorithm. Demystifying Decision Tree Classifier… | by  Abdul4code | GoPenAI">
            <a:extLst>
              <a:ext uri="{FF2B5EF4-FFF2-40B4-BE49-F238E27FC236}">
                <a16:creationId xmlns:a16="http://schemas.microsoft.com/office/drawing/2014/main" id="{6F4DC5DE-E963-C34A-4DEF-27359E4D3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3792" y="1852380"/>
            <a:ext cx="7415550" cy="409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7047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345436" cy="5262979"/>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1.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屬性選擇標準（</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Attribute Selection Measures, ASM</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決策樹通過評估不同屬性對目標變量的信息增益（例如，</a:t>
            </a:r>
            <a:r>
              <a:rPr lang="zh-TW" altLang="en-US" sz="1200" dirty="0">
                <a:solidFill>
                  <a:srgbClr val="0070C0"/>
                </a:solidFill>
                <a:highlight>
                  <a:srgbClr val="FFFFFF"/>
                </a:highlight>
                <a:latin typeface="微軟正黑體" panose="020B0604030504040204" pitchFamily="34" charset="-120"/>
                <a:ea typeface="微軟正黑體" panose="020B0604030504040204" pitchFamily="34" charset="-120"/>
              </a:rPr>
              <a:t>信息增益、增益比率和基尼不純度</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）來選擇最佳屬性。這些標準幫助於分割數據集，使得每次分割後的子集比分割前更加純淨，進而提高模型的預測能力。</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2.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樹的生長與剪枝（</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Tree Growth &amp; Pruning</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決策樹通過遞迴分割方式從根節點開始生長，每個節點代表一個決策問題。為防止過擬合，樹的生長會在達到一定深度或節點數據量</a:t>
            </a:r>
            <a:r>
              <a:rPr lang="zh-TW" altLang="en-US" sz="1200" dirty="0">
                <a:solidFill>
                  <a:srgbClr val="0070C0"/>
                </a:solidFill>
                <a:highlight>
                  <a:srgbClr val="FFFFFF"/>
                </a:highlight>
                <a:latin typeface="微軟正黑體" panose="020B0604030504040204" pitchFamily="34" charset="-120"/>
                <a:ea typeface="微軟正黑體" panose="020B0604030504040204" pitchFamily="34" charset="-120"/>
              </a:rPr>
              <a:t>小於閾值</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時停止。剪枝過程則移除對最終決策較少影響的節點，簡化模型結構並提升泛化能力。</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3.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分類與迴歸樹（</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CART</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決策樹分為分類樹和迴歸樹兩種，分類樹用於處理離散目標變量，迴歸樹用於處理連續目標變量。分類樹通過計算每個分支的純度來進行數據分割，而迴歸樹則利用最小化均方誤差的方法來找到最佳分割。</a:t>
            </a: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常用評估指標</a:t>
            </a: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準確率（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Accuracy</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）：測量模型預測正確的比例</a:t>
            </a: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精確率（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Precision</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）：正確預測為正例的比例</a:t>
            </a: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召回率（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Recall</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）：實際為正例中模型預測正確的比例</a:t>
            </a: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F1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分數（</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F1 Score</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）：精確率和召回率的調和平均</a:t>
            </a: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AUC-ROC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曲線（</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Area Under Curve - Receiver Operating Characteristics</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）：用於評估分類模型在所有可能的閾值下的整體表現</a:t>
            </a: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pic>
        <p:nvPicPr>
          <p:cNvPr id="8" name="圖片 7">
            <a:extLst>
              <a:ext uri="{FF2B5EF4-FFF2-40B4-BE49-F238E27FC236}">
                <a16:creationId xmlns:a16="http://schemas.microsoft.com/office/drawing/2014/main" id="{90BB64F9-4F6D-45E8-AF1F-315A8E6EECC4}"/>
              </a:ext>
            </a:extLst>
          </p:cNvPr>
          <p:cNvPicPr>
            <a:picLocks noChangeAspect="1"/>
          </p:cNvPicPr>
          <p:nvPr/>
        </p:nvPicPr>
        <p:blipFill>
          <a:blip r:embed="rId3"/>
          <a:stretch>
            <a:fillRect/>
          </a:stretch>
        </p:blipFill>
        <p:spPr>
          <a:xfrm>
            <a:off x="6600056" y="2420888"/>
            <a:ext cx="5256584" cy="2874290"/>
          </a:xfrm>
          <a:prstGeom prst="rect">
            <a:avLst/>
          </a:prstGeom>
        </p:spPr>
      </p:pic>
      <p:sp>
        <p:nvSpPr>
          <p:cNvPr id="25" name="文字方塊 24">
            <a:extLst>
              <a:ext uri="{FF2B5EF4-FFF2-40B4-BE49-F238E27FC236}">
                <a16:creationId xmlns:a16="http://schemas.microsoft.com/office/drawing/2014/main" id="{3D190D4B-7169-4A93-8377-E221F6F7F5DC}"/>
              </a:ext>
            </a:extLst>
          </p:cNvPr>
          <p:cNvSpPr txBox="1"/>
          <p:nvPr/>
        </p:nvSpPr>
        <p:spPr>
          <a:xfrm>
            <a:off x="7248128" y="1484784"/>
            <a:ext cx="3617244" cy="646331"/>
          </a:xfrm>
          <a:prstGeom prst="rect">
            <a:avLst/>
          </a:prstGeom>
          <a:noFill/>
        </p:spPr>
        <p:txBody>
          <a:bodyPr wrap="square">
            <a:spAutoFit/>
          </a:bodyPr>
          <a:lstStyle/>
          <a:p>
            <a:pPr algn="ctr"/>
            <a:r>
              <a:rPr lang="en-US" altLang="zh-TW" b="1" dirty="0">
                <a:solidFill>
                  <a:srgbClr val="0070C0"/>
                </a:solidFill>
              </a:rPr>
              <a:t>C</a:t>
            </a:r>
            <a:r>
              <a:rPr lang="en-US" altLang="zh-TW" b="1" dirty="0">
                <a:solidFill>
                  <a:schemeClr val="accent6">
                    <a:lumMod val="10000"/>
                  </a:schemeClr>
                </a:solidFill>
              </a:rPr>
              <a:t>lassification </a:t>
            </a:r>
            <a:r>
              <a:rPr lang="en-US" altLang="zh-TW" b="1" dirty="0">
                <a:solidFill>
                  <a:srgbClr val="0070C0"/>
                </a:solidFill>
              </a:rPr>
              <a:t>a</a:t>
            </a:r>
            <a:r>
              <a:rPr lang="en-US" altLang="zh-TW" b="1" dirty="0">
                <a:solidFill>
                  <a:schemeClr val="accent6">
                    <a:lumMod val="10000"/>
                  </a:schemeClr>
                </a:solidFill>
              </a:rPr>
              <a:t>nd </a:t>
            </a:r>
            <a:r>
              <a:rPr lang="en-US" altLang="zh-TW" b="1" dirty="0">
                <a:solidFill>
                  <a:srgbClr val="0070C0"/>
                </a:solidFill>
              </a:rPr>
              <a:t>R</a:t>
            </a:r>
            <a:r>
              <a:rPr lang="en-US" altLang="zh-TW" b="1" dirty="0">
                <a:solidFill>
                  <a:schemeClr val="accent6">
                    <a:lumMod val="10000"/>
                  </a:schemeClr>
                </a:solidFill>
              </a:rPr>
              <a:t>egression </a:t>
            </a:r>
            <a:r>
              <a:rPr lang="en-US" altLang="zh-TW" b="1" dirty="0">
                <a:solidFill>
                  <a:srgbClr val="0070C0"/>
                </a:solidFill>
              </a:rPr>
              <a:t>T</a:t>
            </a:r>
            <a:r>
              <a:rPr lang="en-US" altLang="zh-TW" b="1" dirty="0">
                <a:solidFill>
                  <a:schemeClr val="accent6">
                    <a:lumMod val="10000"/>
                  </a:schemeClr>
                </a:solidFill>
              </a:rPr>
              <a:t>rees,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CART</a:t>
            </a:r>
            <a:endParaRPr lang="zh-TW" altLang="en-US" b="1"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4F5B0030-7B75-1F25-0A4B-B7780E2C3868}"/>
              </a:ext>
            </a:extLst>
          </p:cNvPr>
          <p:cNvPicPr>
            <a:picLocks noChangeAspect="1"/>
          </p:cNvPicPr>
          <p:nvPr/>
        </p:nvPicPr>
        <p:blipFill>
          <a:blip r:embed="rId4"/>
          <a:stretch>
            <a:fillRect/>
          </a:stretch>
        </p:blipFill>
        <p:spPr>
          <a:xfrm>
            <a:off x="6454935" y="5477083"/>
            <a:ext cx="642694" cy="642694"/>
          </a:xfrm>
          <a:prstGeom prst="rect">
            <a:avLst/>
          </a:prstGeom>
        </p:spPr>
      </p:pic>
      <p:sp>
        <p:nvSpPr>
          <p:cNvPr id="9" name="矩形 8">
            <a:extLst>
              <a:ext uri="{FF2B5EF4-FFF2-40B4-BE49-F238E27FC236}">
                <a16:creationId xmlns:a16="http://schemas.microsoft.com/office/drawing/2014/main" id="{FCABD419-CA3D-89C2-1DAE-3524EBDD9CD5}"/>
              </a:ext>
            </a:extLst>
          </p:cNvPr>
          <p:cNvSpPr/>
          <p:nvPr/>
        </p:nvSpPr>
        <p:spPr>
          <a:xfrm>
            <a:off x="6384032" y="5373216"/>
            <a:ext cx="5544616"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75F5286D-8918-7761-46C6-DF1F6ACA048F}"/>
              </a:ext>
            </a:extLst>
          </p:cNvPr>
          <p:cNvSpPr txBox="1"/>
          <p:nvPr/>
        </p:nvSpPr>
        <p:spPr>
          <a:xfrm>
            <a:off x="7097630" y="5429680"/>
            <a:ext cx="468700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增加節點相當於在數據中切一刀</a:t>
            </a:r>
            <a:endPar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切越多刀分得越細，越有可能</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overfitting</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 </a:t>
            </a:r>
          </a:p>
        </p:txBody>
      </p:sp>
    </p:spTree>
    <p:extLst>
      <p:ext uri="{BB962C8B-B14F-4D97-AF65-F5344CB8AC3E}">
        <p14:creationId xmlns:p14="http://schemas.microsoft.com/office/powerpoint/2010/main" val="304140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6BB54D0-F19E-4183-A2E1-B9CA9513815F}"/>
              </a:ext>
            </a:extLst>
          </p:cNvPr>
          <p:cNvPicPr>
            <a:picLocks noChangeAspect="1"/>
          </p:cNvPicPr>
          <p:nvPr/>
        </p:nvPicPr>
        <p:blipFill rotWithShape="1">
          <a:blip r:embed="rId3"/>
          <a:srcRect b="9764"/>
          <a:stretch/>
        </p:blipFill>
        <p:spPr>
          <a:xfrm>
            <a:off x="5015880" y="1628800"/>
            <a:ext cx="6815377" cy="3888432"/>
          </a:xfrm>
          <a:prstGeom prst="rect">
            <a:avLst/>
          </a:prstGeom>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決策過程</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3761260" cy="3554819"/>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決策樹基本上是由根（</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Root</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）節點、分枝（</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Branch</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）節點及葉（</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Leaf</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）節點所組成。</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根節點（</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Root node</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沒有父節點的節點，通常為最開始的節點</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rgbClr val="AA914A"/>
                </a:solidFill>
                <a:highlight>
                  <a:srgbClr val="FFFFFF"/>
                </a:highlight>
                <a:latin typeface="微軟正黑體" panose="020B0604030504040204" pitchFamily="34" charset="-120"/>
                <a:ea typeface="微軟正黑體" panose="020B0604030504040204" pitchFamily="34" charset="-120"/>
              </a:rPr>
              <a:t>記憶</a:t>
            </a:r>
            <a:r>
              <a:rPr lang="en-US" altLang="zh-TW" sz="1200" dirty="0">
                <a:solidFill>
                  <a:srgbClr val="AA914A"/>
                </a:solidFill>
                <a:highlight>
                  <a:srgbClr val="FFFFFF"/>
                </a:highlight>
                <a:latin typeface="微軟正黑體" panose="020B0604030504040204" pitchFamily="34" charset="-120"/>
                <a:ea typeface="微軟正黑體" panose="020B0604030504040204" pitchFamily="34" charset="-120"/>
              </a:rPr>
              <a:t>:</a:t>
            </a:r>
            <a:r>
              <a:rPr lang="zh-TW" altLang="en-US" sz="1200" dirty="0">
                <a:solidFill>
                  <a:srgbClr val="AA914A"/>
                </a:solidFill>
                <a:highlight>
                  <a:srgbClr val="FFFFFF"/>
                </a:highlight>
                <a:latin typeface="微軟正黑體" panose="020B0604030504040204" pitchFamily="34" charset="-120"/>
                <a:ea typeface="微軟正黑體" panose="020B0604030504040204" pitchFamily="34" charset="-120"/>
              </a:rPr>
              <a:t> 無雙親，唯一。</a:t>
            </a:r>
            <a:endParaRPr lang="en-US" altLang="zh-TW" sz="1200" dirty="0">
              <a:solidFill>
                <a:srgbClr val="AA914A"/>
              </a:solidFill>
              <a:highlight>
                <a:srgbClr val="FFFFFF"/>
              </a:highlight>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內部節點（</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Internal node or Decision node</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有子節點的節點，又可稱為</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分枝節點</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rgbClr val="AA914A"/>
                </a:solidFill>
                <a:highlight>
                  <a:srgbClr val="FFFFFF"/>
                </a:highlight>
                <a:latin typeface="微軟正黑體" panose="020B0604030504040204" pitchFamily="34" charset="-120"/>
                <a:ea typeface="微軟正黑體" panose="020B0604030504040204" pitchFamily="34" charset="-120"/>
              </a:rPr>
              <a:t>記憶</a:t>
            </a:r>
            <a:r>
              <a:rPr lang="en-US" altLang="zh-TW" sz="1200" dirty="0">
                <a:solidFill>
                  <a:srgbClr val="AA914A"/>
                </a:solidFill>
                <a:highlight>
                  <a:srgbClr val="FFFFFF"/>
                </a:highlight>
                <a:latin typeface="微軟正黑體" panose="020B0604030504040204" pitchFamily="34" charset="-120"/>
                <a:ea typeface="微軟正黑體" panose="020B0604030504040204" pitchFamily="34" charset="-120"/>
              </a:rPr>
              <a:t>:</a:t>
            </a:r>
            <a:r>
              <a:rPr lang="zh-TW" altLang="en-US" sz="1200" dirty="0">
                <a:solidFill>
                  <a:srgbClr val="AA914A"/>
                </a:solidFill>
                <a:highlight>
                  <a:srgbClr val="FFFFFF"/>
                </a:highlight>
                <a:latin typeface="微軟正黑體" panose="020B0604030504040204" pitchFamily="34" charset="-120"/>
                <a:ea typeface="微軟正黑體" panose="020B0604030504040204" pitchFamily="34" charset="-120"/>
              </a:rPr>
              <a:t> 一個雙親，多個孩子。 </a:t>
            </a:r>
            <a:endParaRPr lang="en-US" altLang="zh-TW" sz="1200" dirty="0">
              <a:solidFill>
                <a:srgbClr val="AA914A"/>
              </a:solidFill>
              <a:highlight>
                <a:srgbClr val="FFFFFF"/>
              </a:highlight>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葉節點（</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Leaf node</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沒有子節點的節點，通常為最終結果</a:t>
            </a:r>
          </a:p>
          <a:p>
            <a:r>
              <a:rPr lang="zh-TW" altLang="en-US" sz="1200" dirty="0">
                <a:solidFill>
                  <a:srgbClr val="AA914A"/>
                </a:solidFill>
                <a:highlight>
                  <a:srgbClr val="FFFFFF"/>
                </a:highlight>
                <a:latin typeface="微軟正黑體" panose="020B0604030504040204" pitchFamily="34" charset="-120"/>
                <a:ea typeface="微軟正黑體" panose="020B0604030504040204" pitchFamily="34" charset="-120"/>
              </a:rPr>
              <a:t>記憶</a:t>
            </a:r>
            <a:r>
              <a:rPr lang="en-US" altLang="zh-TW" sz="1200" dirty="0">
                <a:solidFill>
                  <a:srgbClr val="AA914A"/>
                </a:solidFill>
                <a:highlight>
                  <a:srgbClr val="FFFFFF"/>
                </a:highlight>
                <a:latin typeface="微軟正黑體" panose="020B0604030504040204" pitchFamily="34" charset="-120"/>
                <a:ea typeface="微軟正黑體" panose="020B0604030504040204" pitchFamily="34" charset="-120"/>
              </a:rPr>
              <a:t>: </a:t>
            </a:r>
            <a:r>
              <a:rPr lang="zh-TW" altLang="en-US" sz="1200" dirty="0">
                <a:solidFill>
                  <a:srgbClr val="AA914A"/>
                </a:solidFill>
                <a:highlight>
                  <a:srgbClr val="FFFFFF"/>
                </a:highlight>
                <a:latin typeface="微軟正黑體" panose="020B0604030504040204" pitchFamily="34" charset="-120"/>
                <a:ea typeface="微軟正黑體" panose="020B0604030504040204" pitchFamily="34" charset="-120"/>
              </a:rPr>
              <a:t>無孩子，可以多個。</a:t>
            </a:r>
            <a:endParaRPr lang="en-US" altLang="zh-TW" sz="1200" dirty="0">
              <a:solidFill>
                <a:srgbClr val="AA914A"/>
              </a:solidFill>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cxnSp>
        <p:nvCxnSpPr>
          <p:cNvPr id="5" name="直線單箭頭接點 4">
            <a:extLst>
              <a:ext uri="{FF2B5EF4-FFF2-40B4-BE49-F238E27FC236}">
                <a16:creationId xmlns:a16="http://schemas.microsoft.com/office/drawing/2014/main" id="{5D65AAD6-3953-AF49-5A13-59DFFD4F928D}"/>
              </a:ext>
            </a:extLst>
          </p:cNvPr>
          <p:cNvCxnSpPr/>
          <p:nvPr/>
        </p:nvCxnSpPr>
        <p:spPr>
          <a:xfrm>
            <a:off x="11064552" y="1772816"/>
            <a:ext cx="0" cy="381642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75D9F39D-9F69-886D-98FF-DA261603942A}"/>
              </a:ext>
            </a:extLst>
          </p:cNvPr>
          <p:cNvSpPr txBox="1"/>
          <p:nvPr/>
        </p:nvSpPr>
        <p:spPr>
          <a:xfrm>
            <a:off x="10632504" y="5589240"/>
            <a:ext cx="1249060" cy="369332"/>
          </a:xfrm>
          <a:prstGeom prst="rect">
            <a:avLst/>
          </a:prstGeom>
          <a:noFill/>
        </p:spPr>
        <p:txBody>
          <a:bodyPr wrap="none" rtlCol="0">
            <a:spAutoFit/>
          </a:bodyPr>
          <a:lstStyle/>
          <a:p>
            <a:r>
              <a:rPr lang="en-US" altLang="zh-TW" b="1" dirty="0">
                <a:solidFill>
                  <a:schemeClr val="accent6">
                    <a:lumMod val="10000"/>
                  </a:schemeClr>
                </a:solidFill>
              </a:rPr>
              <a:t>Depth = 4</a:t>
            </a:r>
            <a:endParaRPr lang="zh-TW" altLang="en-US" b="1" dirty="0">
              <a:solidFill>
                <a:schemeClr val="accent6">
                  <a:lumMod val="10000"/>
                </a:schemeClr>
              </a:solidFill>
            </a:endParaRPr>
          </a:p>
        </p:txBody>
      </p:sp>
      <p:cxnSp>
        <p:nvCxnSpPr>
          <p:cNvPr id="10" name="直線接點 9">
            <a:extLst>
              <a:ext uri="{FF2B5EF4-FFF2-40B4-BE49-F238E27FC236}">
                <a16:creationId xmlns:a16="http://schemas.microsoft.com/office/drawing/2014/main" id="{067F6C4C-9756-F25B-C7D4-5D90308A0F99}"/>
              </a:ext>
            </a:extLst>
          </p:cNvPr>
          <p:cNvCxnSpPr/>
          <p:nvPr/>
        </p:nvCxnSpPr>
        <p:spPr>
          <a:xfrm>
            <a:off x="5447928" y="2492896"/>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B7592BD-8F0A-FD06-B24C-A023B8697E59}"/>
              </a:ext>
            </a:extLst>
          </p:cNvPr>
          <p:cNvCxnSpPr/>
          <p:nvPr/>
        </p:nvCxnSpPr>
        <p:spPr>
          <a:xfrm>
            <a:off x="5447928" y="3429000"/>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980E75F-B415-0C40-B5E2-AF18B51453D2}"/>
              </a:ext>
            </a:extLst>
          </p:cNvPr>
          <p:cNvCxnSpPr/>
          <p:nvPr/>
        </p:nvCxnSpPr>
        <p:spPr>
          <a:xfrm>
            <a:off x="5447928" y="4437112"/>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FA889079-5C73-5A38-3EB4-C8D1288199EA}"/>
              </a:ext>
            </a:extLst>
          </p:cNvPr>
          <p:cNvSpPr txBox="1"/>
          <p:nvPr/>
        </p:nvSpPr>
        <p:spPr>
          <a:xfrm>
            <a:off x="4583832" y="1844824"/>
            <a:ext cx="987771" cy="369332"/>
          </a:xfrm>
          <a:prstGeom prst="rect">
            <a:avLst/>
          </a:prstGeom>
          <a:noFill/>
        </p:spPr>
        <p:txBody>
          <a:bodyPr wrap="none" rtlCol="0">
            <a:spAutoFit/>
          </a:bodyPr>
          <a:lstStyle/>
          <a:p>
            <a:r>
              <a:rPr lang="en-US" altLang="zh-TW" b="1" dirty="0">
                <a:solidFill>
                  <a:schemeClr val="accent6">
                    <a:lumMod val="10000"/>
                  </a:schemeClr>
                </a:solidFill>
              </a:rPr>
              <a:t>Layer 1</a:t>
            </a:r>
            <a:endParaRPr lang="zh-TW" altLang="en-US" b="1" dirty="0">
              <a:solidFill>
                <a:schemeClr val="accent6">
                  <a:lumMod val="10000"/>
                </a:schemeClr>
              </a:solidFill>
            </a:endParaRPr>
          </a:p>
        </p:txBody>
      </p:sp>
      <p:sp>
        <p:nvSpPr>
          <p:cNvPr id="16" name="文字方塊 15">
            <a:extLst>
              <a:ext uri="{FF2B5EF4-FFF2-40B4-BE49-F238E27FC236}">
                <a16:creationId xmlns:a16="http://schemas.microsoft.com/office/drawing/2014/main" id="{22055FE0-E4D8-8209-8237-7342B2F3D088}"/>
              </a:ext>
            </a:extLst>
          </p:cNvPr>
          <p:cNvSpPr txBox="1"/>
          <p:nvPr/>
        </p:nvSpPr>
        <p:spPr>
          <a:xfrm>
            <a:off x="4583832" y="2780928"/>
            <a:ext cx="987771" cy="369332"/>
          </a:xfrm>
          <a:prstGeom prst="rect">
            <a:avLst/>
          </a:prstGeom>
          <a:noFill/>
        </p:spPr>
        <p:txBody>
          <a:bodyPr wrap="none" rtlCol="0">
            <a:spAutoFit/>
          </a:bodyPr>
          <a:lstStyle/>
          <a:p>
            <a:r>
              <a:rPr lang="en-US" altLang="zh-TW" b="1" dirty="0">
                <a:solidFill>
                  <a:schemeClr val="accent6">
                    <a:lumMod val="10000"/>
                  </a:schemeClr>
                </a:solidFill>
              </a:rPr>
              <a:t>Layer 2</a:t>
            </a:r>
            <a:endParaRPr lang="zh-TW" altLang="en-US" b="1" dirty="0">
              <a:solidFill>
                <a:schemeClr val="accent6">
                  <a:lumMod val="10000"/>
                </a:schemeClr>
              </a:solidFill>
            </a:endParaRPr>
          </a:p>
        </p:txBody>
      </p:sp>
      <p:sp>
        <p:nvSpPr>
          <p:cNvPr id="17" name="文字方塊 16">
            <a:extLst>
              <a:ext uri="{FF2B5EF4-FFF2-40B4-BE49-F238E27FC236}">
                <a16:creationId xmlns:a16="http://schemas.microsoft.com/office/drawing/2014/main" id="{9BB505D1-4D69-808D-2241-7553B800391A}"/>
              </a:ext>
            </a:extLst>
          </p:cNvPr>
          <p:cNvSpPr txBox="1"/>
          <p:nvPr/>
        </p:nvSpPr>
        <p:spPr>
          <a:xfrm>
            <a:off x="4583832" y="3717032"/>
            <a:ext cx="987771" cy="369332"/>
          </a:xfrm>
          <a:prstGeom prst="rect">
            <a:avLst/>
          </a:prstGeom>
          <a:noFill/>
        </p:spPr>
        <p:txBody>
          <a:bodyPr wrap="none" rtlCol="0">
            <a:spAutoFit/>
          </a:bodyPr>
          <a:lstStyle/>
          <a:p>
            <a:r>
              <a:rPr lang="en-US" altLang="zh-TW" b="1" dirty="0">
                <a:solidFill>
                  <a:schemeClr val="accent6">
                    <a:lumMod val="10000"/>
                  </a:schemeClr>
                </a:solidFill>
              </a:rPr>
              <a:t>Layer 3</a:t>
            </a:r>
            <a:endParaRPr lang="zh-TW" altLang="en-US" b="1" dirty="0">
              <a:solidFill>
                <a:schemeClr val="accent6">
                  <a:lumMod val="10000"/>
                </a:schemeClr>
              </a:solidFill>
            </a:endParaRPr>
          </a:p>
        </p:txBody>
      </p:sp>
      <p:sp>
        <p:nvSpPr>
          <p:cNvPr id="18" name="文字方塊 17">
            <a:extLst>
              <a:ext uri="{FF2B5EF4-FFF2-40B4-BE49-F238E27FC236}">
                <a16:creationId xmlns:a16="http://schemas.microsoft.com/office/drawing/2014/main" id="{50A99A94-4F8F-2AB2-3249-010851888E2E}"/>
              </a:ext>
            </a:extLst>
          </p:cNvPr>
          <p:cNvSpPr txBox="1"/>
          <p:nvPr/>
        </p:nvSpPr>
        <p:spPr>
          <a:xfrm>
            <a:off x="4583832" y="4653136"/>
            <a:ext cx="987771" cy="369332"/>
          </a:xfrm>
          <a:prstGeom prst="rect">
            <a:avLst/>
          </a:prstGeom>
          <a:noFill/>
        </p:spPr>
        <p:txBody>
          <a:bodyPr wrap="none" rtlCol="0">
            <a:spAutoFit/>
          </a:bodyPr>
          <a:lstStyle/>
          <a:p>
            <a:r>
              <a:rPr lang="en-US" altLang="zh-TW" b="1" dirty="0">
                <a:solidFill>
                  <a:schemeClr val="accent6">
                    <a:lumMod val="10000"/>
                  </a:schemeClr>
                </a:solidFill>
              </a:rPr>
              <a:t>Layer 4</a:t>
            </a:r>
            <a:endParaRPr lang="zh-TW" altLang="en-US" b="1" dirty="0">
              <a:solidFill>
                <a:schemeClr val="accent6">
                  <a:lumMod val="10000"/>
                </a:schemeClr>
              </a:solidFill>
            </a:endParaRPr>
          </a:p>
        </p:txBody>
      </p:sp>
    </p:spTree>
    <p:extLst>
      <p:ext uri="{BB962C8B-B14F-4D97-AF65-F5344CB8AC3E}">
        <p14:creationId xmlns:p14="http://schemas.microsoft.com/office/powerpoint/2010/main" val="22353436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a:solidFill>
                  <a:schemeClr val="accent6">
                    <a:lumMod val="10000"/>
                  </a:schemeClr>
                </a:solidFill>
                <a:latin typeface="微軟正黑體" panose="020B0604030504040204" pitchFamily="34" charset="-120"/>
                <a:ea typeface="微軟正黑體" panose="020B0604030504040204" pitchFamily="34" charset="-120"/>
              </a:rPr>
              <a:t>決策過程</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sp>
        <p:nvSpPr>
          <p:cNvPr id="5" name="矩形: 圓角 4">
            <a:extLst>
              <a:ext uri="{FF2B5EF4-FFF2-40B4-BE49-F238E27FC236}">
                <a16:creationId xmlns:a16="http://schemas.microsoft.com/office/drawing/2014/main" id="{DE4D6BDB-7510-4574-96B2-051151A32FF0}"/>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cxnSp>
        <p:nvCxnSpPr>
          <p:cNvPr id="10" name="直線單箭頭接點 9">
            <a:extLst>
              <a:ext uri="{FF2B5EF4-FFF2-40B4-BE49-F238E27FC236}">
                <a16:creationId xmlns:a16="http://schemas.microsoft.com/office/drawing/2014/main" id="{B85D7EBC-5F95-40AF-AF25-D6C6198E08B1}"/>
              </a:ext>
            </a:extLst>
          </p:cNvPr>
          <p:cNvCxnSpPr>
            <a:cxnSpLocks/>
            <a:stCxn id="5" idx="2"/>
            <a:endCxn id="2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4A5AAEB4-B3F0-4181-911A-5FF1B9259586}"/>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24" name="矩形: 圓角 23">
            <a:extLst>
              <a:ext uri="{FF2B5EF4-FFF2-40B4-BE49-F238E27FC236}">
                <a16:creationId xmlns:a16="http://schemas.microsoft.com/office/drawing/2014/main" id="{092E149C-E33E-43DE-89C9-3C3A14F9F4F8}"/>
              </a:ext>
            </a:extLst>
          </p:cNvPr>
          <p:cNvSpPr/>
          <p:nvPr/>
        </p:nvSpPr>
        <p:spPr>
          <a:xfrm>
            <a:off x="9048328"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cxnSp>
        <p:nvCxnSpPr>
          <p:cNvPr id="26" name="直線單箭頭接點 25">
            <a:extLst>
              <a:ext uri="{FF2B5EF4-FFF2-40B4-BE49-F238E27FC236}">
                <a16:creationId xmlns:a16="http://schemas.microsoft.com/office/drawing/2014/main" id="{06D7C572-F224-42A4-A27E-3650D0E25960}"/>
              </a:ext>
            </a:extLst>
          </p:cNvPr>
          <p:cNvCxnSpPr>
            <a:cxnSpLocks/>
            <a:stCxn id="5" idx="2"/>
            <a:endCxn id="19"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A0792E7-3D4F-481F-9CBB-192C0640AF85}"/>
              </a:ext>
            </a:extLst>
          </p:cNvPr>
          <p:cNvSpPr txBox="1"/>
          <p:nvPr/>
        </p:nvSpPr>
        <p:spPr>
          <a:xfrm>
            <a:off x="7464152" y="1988840"/>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30" name="文字方塊 29">
            <a:extLst>
              <a:ext uri="{FF2B5EF4-FFF2-40B4-BE49-F238E27FC236}">
                <a16:creationId xmlns:a16="http://schemas.microsoft.com/office/drawing/2014/main" id="{5895C6D6-D31F-47CE-B353-0AE8837B9D00}"/>
              </a:ext>
            </a:extLst>
          </p:cNvPr>
          <p:cNvSpPr txBox="1"/>
          <p:nvPr/>
        </p:nvSpPr>
        <p:spPr>
          <a:xfrm>
            <a:off x="9048328" y="1988840"/>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27" name="文字方塊 26">
            <a:extLst>
              <a:ext uri="{FF2B5EF4-FFF2-40B4-BE49-F238E27FC236}">
                <a16:creationId xmlns:a16="http://schemas.microsoft.com/office/drawing/2014/main" id="{5DFBE089-B537-4C7C-97E1-7AE59C77209C}"/>
              </a:ext>
            </a:extLst>
          </p:cNvPr>
          <p:cNvSpPr txBox="1"/>
          <p:nvPr/>
        </p:nvSpPr>
        <p:spPr>
          <a:xfrm>
            <a:off x="1127448" y="2780928"/>
            <a:ext cx="990977" cy="369332"/>
          </a:xfrm>
          <a:prstGeom prst="rect">
            <a:avLst/>
          </a:prstGeom>
          <a:noFill/>
        </p:spPr>
        <p:txBody>
          <a:bodyPr wrap="none" rtlCol="0">
            <a:spAutoFit/>
          </a:bodyPr>
          <a:lstStyle/>
          <a:p>
            <a:r>
              <a:rPr lang="en-US" altLang="zh-TW" dirty="0">
                <a:solidFill>
                  <a:schemeClr val="accent6">
                    <a:lumMod val="10000"/>
                  </a:schemeClr>
                </a:solidFill>
              </a:rPr>
              <a:t>Class A</a:t>
            </a:r>
            <a:endParaRPr lang="zh-TW" altLang="en-US" dirty="0">
              <a:solidFill>
                <a:schemeClr val="accent6">
                  <a:lumMod val="10000"/>
                </a:schemeClr>
              </a:solidFill>
            </a:endParaRPr>
          </a:p>
        </p:txBody>
      </p:sp>
      <p:sp>
        <p:nvSpPr>
          <p:cNvPr id="32" name="文字方塊 31">
            <a:extLst>
              <a:ext uri="{FF2B5EF4-FFF2-40B4-BE49-F238E27FC236}">
                <a16:creationId xmlns:a16="http://schemas.microsoft.com/office/drawing/2014/main" id="{872A191A-0EF9-4D90-A154-57FAAB8AC97A}"/>
              </a:ext>
            </a:extLst>
          </p:cNvPr>
          <p:cNvSpPr txBox="1"/>
          <p:nvPr/>
        </p:nvSpPr>
        <p:spPr>
          <a:xfrm>
            <a:off x="2632398" y="2761878"/>
            <a:ext cx="952505" cy="369332"/>
          </a:xfrm>
          <a:prstGeom prst="rect">
            <a:avLst/>
          </a:prstGeom>
          <a:noFill/>
        </p:spPr>
        <p:txBody>
          <a:bodyPr wrap="none" rtlCol="0">
            <a:spAutoFit/>
          </a:bodyPr>
          <a:lstStyle/>
          <a:p>
            <a:r>
              <a:rPr lang="en-US" altLang="zh-TW" dirty="0">
                <a:solidFill>
                  <a:schemeClr val="accent6">
                    <a:lumMod val="10000"/>
                  </a:schemeClr>
                </a:solidFill>
              </a:rPr>
              <a:t>Class B</a:t>
            </a:r>
            <a:endParaRPr lang="zh-TW" altLang="en-US" dirty="0">
              <a:solidFill>
                <a:schemeClr val="accent6">
                  <a:lumMod val="10000"/>
                </a:schemeClr>
              </a:solidFill>
            </a:endParaRPr>
          </a:p>
        </p:txBody>
      </p:sp>
      <p:sp>
        <p:nvSpPr>
          <p:cNvPr id="33" name="文字方塊 32">
            <a:extLst>
              <a:ext uri="{FF2B5EF4-FFF2-40B4-BE49-F238E27FC236}">
                <a16:creationId xmlns:a16="http://schemas.microsoft.com/office/drawing/2014/main" id="{8D6CAB0F-F6A0-444A-83D8-B6E60F22ED33}"/>
              </a:ext>
            </a:extLst>
          </p:cNvPr>
          <p:cNvSpPr txBox="1"/>
          <p:nvPr/>
        </p:nvSpPr>
        <p:spPr>
          <a:xfrm>
            <a:off x="6960096" y="2780928"/>
            <a:ext cx="990977" cy="369332"/>
          </a:xfrm>
          <a:prstGeom prst="rect">
            <a:avLst/>
          </a:prstGeom>
          <a:noFill/>
        </p:spPr>
        <p:txBody>
          <a:bodyPr wrap="none" rtlCol="0">
            <a:spAutoFit/>
          </a:bodyPr>
          <a:lstStyle/>
          <a:p>
            <a:r>
              <a:rPr lang="en-US" altLang="zh-TW" dirty="0">
                <a:solidFill>
                  <a:schemeClr val="accent6">
                    <a:lumMod val="10000"/>
                  </a:schemeClr>
                </a:solidFill>
              </a:rPr>
              <a:t>Class A</a:t>
            </a:r>
            <a:endParaRPr lang="zh-TW" altLang="en-US" dirty="0">
              <a:solidFill>
                <a:schemeClr val="accent6">
                  <a:lumMod val="10000"/>
                </a:schemeClr>
              </a:solidFill>
            </a:endParaRPr>
          </a:p>
        </p:txBody>
      </p:sp>
      <p:sp>
        <p:nvSpPr>
          <p:cNvPr id="34" name="文字方塊 33">
            <a:extLst>
              <a:ext uri="{FF2B5EF4-FFF2-40B4-BE49-F238E27FC236}">
                <a16:creationId xmlns:a16="http://schemas.microsoft.com/office/drawing/2014/main" id="{5E6BA1E6-40EE-4278-B18C-6202C76CCCAB}"/>
              </a:ext>
            </a:extLst>
          </p:cNvPr>
          <p:cNvSpPr txBox="1"/>
          <p:nvPr/>
        </p:nvSpPr>
        <p:spPr>
          <a:xfrm>
            <a:off x="9048328" y="2780928"/>
            <a:ext cx="952505" cy="369332"/>
          </a:xfrm>
          <a:prstGeom prst="rect">
            <a:avLst/>
          </a:prstGeom>
          <a:noFill/>
        </p:spPr>
        <p:txBody>
          <a:bodyPr wrap="none" rtlCol="0">
            <a:spAutoFit/>
          </a:bodyPr>
          <a:lstStyle/>
          <a:p>
            <a:r>
              <a:rPr lang="en-US" altLang="zh-TW" dirty="0">
                <a:solidFill>
                  <a:schemeClr val="accent6">
                    <a:lumMod val="10000"/>
                  </a:schemeClr>
                </a:solidFill>
              </a:rPr>
              <a:t>Class B</a:t>
            </a:r>
            <a:endParaRPr lang="zh-TW" altLang="en-US" dirty="0">
              <a:solidFill>
                <a:schemeClr val="accent6">
                  <a:lumMod val="10000"/>
                </a:schemeClr>
              </a:solidFill>
            </a:endParaRPr>
          </a:p>
        </p:txBody>
      </p:sp>
    </p:spTree>
    <p:extLst>
      <p:ext uri="{BB962C8B-B14F-4D97-AF65-F5344CB8AC3E}">
        <p14:creationId xmlns:p14="http://schemas.microsoft.com/office/powerpoint/2010/main" val="40462545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a:solidFill>
                  <a:schemeClr val="accent6">
                    <a:lumMod val="10000"/>
                  </a:schemeClr>
                </a:solidFill>
                <a:latin typeface="微軟正黑體" panose="020B0604030504040204" pitchFamily="34" charset="-120"/>
                <a:ea typeface="微軟正黑體" panose="020B0604030504040204" pitchFamily="34" charset="-120"/>
              </a:rPr>
              <a:t>決策過程</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r>
              <a:rPr lang="en-US" altLang="zh-TW" sz="1200" dirty="0"/>
              <a:t>Split 2</a:t>
            </a:r>
            <a:endParaRPr lang="zh-TW" altLang="en-US" sz="1200" dirty="0"/>
          </a:p>
        </p:txBody>
      </p:sp>
      <p:sp>
        <p:nvSpPr>
          <p:cNvPr id="25" name="矩形: 圓角 24">
            <a:extLst>
              <a:ext uri="{FF2B5EF4-FFF2-40B4-BE49-F238E27FC236}">
                <a16:creationId xmlns:a16="http://schemas.microsoft.com/office/drawing/2014/main" id="{7B0D81DF-14F6-4913-A72A-EDDFAA141613}"/>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cxnSp>
        <p:nvCxnSpPr>
          <p:cNvPr id="26" name="直線單箭頭接點 25">
            <a:extLst>
              <a:ext uri="{FF2B5EF4-FFF2-40B4-BE49-F238E27FC236}">
                <a16:creationId xmlns:a16="http://schemas.microsoft.com/office/drawing/2014/main" id="{E7630A9C-2F92-47F9-A6A4-30AAB2A971E2}"/>
              </a:ext>
            </a:extLst>
          </p:cNvPr>
          <p:cNvCxnSpPr>
            <a:cxnSpLocks/>
            <a:stCxn id="25" idx="2"/>
            <a:endCxn id="28"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E913027C-06BE-45E4-9CDB-E02BCB3264CE}"/>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28" name="矩形: 圓角 27">
            <a:extLst>
              <a:ext uri="{FF2B5EF4-FFF2-40B4-BE49-F238E27FC236}">
                <a16:creationId xmlns:a16="http://schemas.microsoft.com/office/drawing/2014/main" id="{D1ED8604-9BB2-4F80-AF14-D08E4667CCB6}"/>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X2 &lt; 200</a:t>
            </a:r>
            <a:endParaRPr lang="zh-TW" altLang="en-US" sz="1000" dirty="0"/>
          </a:p>
        </p:txBody>
      </p:sp>
      <p:cxnSp>
        <p:nvCxnSpPr>
          <p:cNvPr id="29" name="直線單箭頭接點 28">
            <a:extLst>
              <a:ext uri="{FF2B5EF4-FFF2-40B4-BE49-F238E27FC236}">
                <a16:creationId xmlns:a16="http://schemas.microsoft.com/office/drawing/2014/main" id="{C20E2D88-B429-42A4-8355-05DB0CE231CE}"/>
              </a:ext>
            </a:extLst>
          </p:cNvPr>
          <p:cNvCxnSpPr>
            <a:cxnSpLocks/>
            <a:stCxn id="25" idx="2"/>
            <a:endCxn id="27"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37DEA2A8-95F2-43E1-B270-1EC8427EC387}"/>
              </a:ext>
            </a:extLst>
          </p:cNvPr>
          <p:cNvSpPr txBox="1"/>
          <p:nvPr/>
        </p:nvSpPr>
        <p:spPr>
          <a:xfrm>
            <a:off x="7464152" y="1988840"/>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31" name="文字方塊 30">
            <a:extLst>
              <a:ext uri="{FF2B5EF4-FFF2-40B4-BE49-F238E27FC236}">
                <a16:creationId xmlns:a16="http://schemas.microsoft.com/office/drawing/2014/main" id="{F7FCEEC3-255B-4F53-8A80-C571BEDE16F7}"/>
              </a:ext>
            </a:extLst>
          </p:cNvPr>
          <p:cNvSpPr txBox="1"/>
          <p:nvPr/>
        </p:nvSpPr>
        <p:spPr>
          <a:xfrm>
            <a:off x="9048328" y="1988840"/>
            <a:ext cx="380232" cy="276999"/>
          </a:xfrm>
          <a:prstGeom prst="rect">
            <a:avLst/>
          </a:prstGeom>
          <a:noFill/>
        </p:spPr>
        <p:txBody>
          <a:bodyPr wrap="none" rtlCol="0">
            <a:spAutoFit/>
          </a:bodyPr>
          <a:lstStyle/>
          <a:p>
            <a:r>
              <a:rPr lang="en-US" altLang="zh-TW" sz="1200" dirty="0"/>
              <a:t>no</a:t>
            </a:r>
            <a:endParaRPr lang="zh-TW" altLang="en-US" sz="1200" dirty="0"/>
          </a:p>
        </p:txBody>
      </p:sp>
      <p:cxnSp>
        <p:nvCxnSpPr>
          <p:cNvPr id="32" name="直線單箭頭接點 31">
            <a:extLst>
              <a:ext uri="{FF2B5EF4-FFF2-40B4-BE49-F238E27FC236}">
                <a16:creationId xmlns:a16="http://schemas.microsoft.com/office/drawing/2014/main" id="{B223E328-DE1F-4BA8-8608-3E532978637D}"/>
              </a:ext>
            </a:extLst>
          </p:cNvPr>
          <p:cNvCxnSpPr>
            <a:cxnSpLocks/>
            <a:endCxn id="37"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E7399BE5-F638-4114-84C5-5F2F7112CDC8}"/>
              </a:ext>
            </a:extLst>
          </p:cNvPr>
          <p:cNvCxnSpPr>
            <a:cxnSpLocks/>
            <a:endCxn id="36"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DE3E70C5-2966-4891-8D58-23736DDB3600}"/>
              </a:ext>
            </a:extLst>
          </p:cNvPr>
          <p:cNvSpPr txBox="1"/>
          <p:nvPr/>
        </p:nvSpPr>
        <p:spPr>
          <a:xfrm>
            <a:off x="8688288" y="2852936"/>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35" name="文字方塊 34">
            <a:extLst>
              <a:ext uri="{FF2B5EF4-FFF2-40B4-BE49-F238E27FC236}">
                <a16:creationId xmlns:a16="http://schemas.microsoft.com/office/drawing/2014/main" id="{BBDAE90E-E3B3-4747-B42B-065336A17961}"/>
              </a:ext>
            </a:extLst>
          </p:cNvPr>
          <p:cNvSpPr txBox="1"/>
          <p:nvPr/>
        </p:nvSpPr>
        <p:spPr>
          <a:xfrm>
            <a:off x="9840416" y="2852936"/>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36" name="矩形: 圓角 35">
            <a:extLst>
              <a:ext uri="{FF2B5EF4-FFF2-40B4-BE49-F238E27FC236}">
                <a16:creationId xmlns:a16="http://schemas.microsoft.com/office/drawing/2014/main" id="{0DD3EAA3-5088-4FFD-A615-4733DA678559}"/>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37" name="矩形: 圓角 36">
            <a:extLst>
              <a:ext uri="{FF2B5EF4-FFF2-40B4-BE49-F238E27FC236}">
                <a16:creationId xmlns:a16="http://schemas.microsoft.com/office/drawing/2014/main" id="{768CECF8-2005-4D47-825C-AE3FFCD24873}"/>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r>
              <a:rPr lang="en-US" altLang="zh-TW" sz="1200" dirty="0"/>
              <a:t>200</a:t>
            </a:r>
            <a:endParaRPr lang="zh-TW" altLang="en-US" sz="1200" dirty="0"/>
          </a:p>
        </p:txBody>
      </p:sp>
      <p:sp>
        <p:nvSpPr>
          <p:cNvPr id="41" name="文字方塊 40">
            <a:extLst>
              <a:ext uri="{FF2B5EF4-FFF2-40B4-BE49-F238E27FC236}">
                <a16:creationId xmlns:a16="http://schemas.microsoft.com/office/drawing/2014/main" id="{D1A48D81-1D45-410B-9356-A96D016D879D}"/>
              </a:ext>
            </a:extLst>
          </p:cNvPr>
          <p:cNvSpPr txBox="1"/>
          <p:nvPr/>
        </p:nvSpPr>
        <p:spPr>
          <a:xfrm>
            <a:off x="1127448" y="2780928"/>
            <a:ext cx="990977" cy="369332"/>
          </a:xfrm>
          <a:prstGeom prst="rect">
            <a:avLst/>
          </a:prstGeom>
          <a:noFill/>
        </p:spPr>
        <p:txBody>
          <a:bodyPr wrap="none" rtlCol="0">
            <a:spAutoFit/>
          </a:bodyPr>
          <a:lstStyle/>
          <a:p>
            <a:r>
              <a:rPr lang="en-US" altLang="zh-TW" dirty="0">
                <a:solidFill>
                  <a:schemeClr val="accent6">
                    <a:lumMod val="10000"/>
                  </a:schemeClr>
                </a:solidFill>
              </a:rPr>
              <a:t>Class A</a:t>
            </a:r>
            <a:endParaRPr lang="zh-TW" altLang="en-US" dirty="0">
              <a:solidFill>
                <a:schemeClr val="accent6">
                  <a:lumMod val="10000"/>
                </a:schemeClr>
              </a:solidFill>
            </a:endParaRPr>
          </a:p>
        </p:txBody>
      </p:sp>
      <p:sp>
        <p:nvSpPr>
          <p:cNvPr id="42" name="文字方塊 41">
            <a:extLst>
              <a:ext uri="{FF2B5EF4-FFF2-40B4-BE49-F238E27FC236}">
                <a16:creationId xmlns:a16="http://schemas.microsoft.com/office/drawing/2014/main" id="{2345068C-8981-4C59-B1E9-31CE15BE9BB4}"/>
              </a:ext>
            </a:extLst>
          </p:cNvPr>
          <p:cNvSpPr txBox="1"/>
          <p:nvPr/>
        </p:nvSpPr>
        <p:spPr>
          <a:xfrm>
            <a:off x="2632398" y="2761878"/>
            <a:ext cx="952505" cy="369332"/>
          </a:xfrm>
          <a:prstGeom prst="rect">
            <a:avLst/>
          </a:prstGeom>
          <a:noFill/>
        </p:spPr>
        <p:txBody>
          <a:bodyPr wrap="none" rtlCol="0">
            <a:spAutoFit/>
          </a:bodyPr>
          <a:lstStyle/>
          <a:p>
            <a:r>
              <a:rPr lang="en-US" altLang="zh-TW" dirty="0">
                <a:solidFill>
                  <a:schemeClr val="accent6">
                    <a:lumMod val="10000"/>
                  </a:schemeClr>
                </a:solidFill>
              </a:rPr>
              <a:t>Class B</a:t>
            </a:r>
            <a:endParaRPr lang="zh-TW" altLang="en-US" dirty="0">
              <a:solidFill>
                <a:schemeClr val="accent6">
                  <a:lumMod val="10000"/>
                </a:schemeClr>
              </a:solidFill>
            </a:endParaRPr>
          </a:p>
        </p:txBody>
      </p:sp>
      <p:sp>
        <p:nvSpPr>
          <p:cNvPr id="43" name="文字方塊 42">
            <a:extLst>
              <a:ext uri="{FF2B5EF4-FFF2-40B4-BE49-F238E27FC236}">
                <a16:creationId xmlns:a16="http://schemas.microsoft.com/office/drawing/2014/main" id="{31ADF357-C01D-4AD2-902E-C7C570E2B938}"/>
              </a:ext>
            </a:extLst>
          </p:cNvPr>
          <p:cNvSpPr txBox="1"/>
          <p:nvPr/>
        </p:nvSpPr>
        <p:spPr>
          <a:xfrm>
            <a:off x="2639616" y="3573016"/>
            <a:ext cx="1007007" cy="369332"/>
          </a:xfrm>
          <a:prstGeom prst="rect">
            <a:avLst/>
          </a:prstGeom>
          <a:noFill/>
        </p:spPr>
        <p:txBody>
          <a:bodyPr wrap="none" rtlCol="0">
            <a:spAutoFit/>
          </a:bodyPr>
          <a:lstStyle/>
          <a:p>
            <a:r>
              <a:rPr lang="en-US" altLang="zh-TW" dirty="0">
                <a:solidFill>
                  <a:schemeClr val="accent6">
                    <a:lumMod val="10000"/>
                  </a:schemeClr>
                </a:solidFill>
              </a:rPr>
              <a:t>Class C</a:t>
            </a:r>
            <a:endParaRPr lang="zh-TW" altLang="en-US" dirty="0">
              <a:solidFill>
                <a:schemeClr val="accent6">
                  <a:lumMod val="10000"/>
                </a:schemeClr>
              </a:solidFill>
            </a:endParaRPr>
          </a:p>
        </p:txBody>
      </p:sp>
      <p:sp>
        <p:nvSpPr>
          <p:cNvPr id="44" name="文字方塊 43">
            <a:extLst>
              <a:ext uri="{FF2B5EF4-FFF2-40B4-BE49-F238E27FC236}">
                <a16:creationId xmlns:a16="http://schemas.microsoft.com/office/drawing/2014/main" id="{D6A57144-9818-48B8-86E4-266D18AB2379}"/>
              </a:ext>
            </a:extLst>
          </p:cNvPr>
          <p:cNvSpPr txBox="1"/>
          <p:nvPr/>
        </p:nvSpPr>
        <p:spPr>
          <a:xfrm>
            <a:off x="8400256" y="3645024"/>
            <a:ext cx="1007007" cy="369332"/>
          </a:xfrm>
          <a:prstGeom prst="rect">
            <a:avLst/>
          </a:prstGeom>
          <a:noFill/>
        </p:spPr>
        <p:txBody>
          <a:bodyPr wrap="none" rtlCol="0">
            <a:spAutoFit/>
          </a:bodyPr>
          <a:lstStyle/>
          <a:p>
            <a:r>
              <a:rPr lang="en-US" altLang="zh-TW" dirty="0">
                <a:solidFill>
                  <a:schemeClr val="accent6">
                    <a:lumMod val="10000"/>
                  </a:schemeClr>
                </a:solidFill>
              </a:rPr>
              <a:t>Class C</a:t>
            </a:r>
            <a:endParaRPr lang="zh-TW" altLang="en-US" dirty="0">
              <a:solidFill>
                <a:schemeClr val="accent6">
                  <a:lumMod val="10000"/>
                </a:schemeClr>
              </a:solidFill>
            </a:endParaRPr>
          </a:p>
        </p:txBody>
      </p:sp>
      <p:sp>
        <p:nvSpPr>
          <p:cNvPr id="45" name="文字方塊 44">
            <a:extLst>
              <a:ext uri="{FF2B5EF4-FFF2-40B4-BE49-F238E27FC236}">
                <a16:creationId xmlns:a16="http://schemas.microsoft.com/office/drawing/2014/main" id="{C4295746-C06C-49AD-9241-47FFFF1205F2}"/>
              </a:ext>
            </a:extLst>
          </p:cNvPr>
          <p:cNvSpPr txBox="1"/>
          <p:nvPr/>
        </p:nvSpPr>
        <p:spPr>
          <a:xfrm>
            <a:off x="9768408" y="3645024"/>
            <a:ext cx="952505" cy="369332"/>
          </a:xfrm>
          <a:prstGeom prst="rect">
            <a:avLst/>
          </a:prstGeom>
          <a:noFill/>
        </p:spPr>
        <p:txBody>
          <a:bodyPr wrap="none" rtlCol="0">
            <a:spAutoFit/>
          </a:bodyPr>
          <a:lstStyle/>
          <a:p>
            <a:r>
              <a:rPr lang="en-US" altLang="zh-TW" dirty="0">
                <a:solidFill>
                  <a:schemeClr val="accent6">
                    <a:lumMod val="10000"/>
                  </a:schemeClr>
                </a:solidFill>
              </a:rPr>
              <a:t>Class B</a:t>
            </a:r>
            <a:endParaRPr lang="zh-TW" altLang="en-US" dirty="0">
              <a:solidFill>
                <a:schemeClr val="accent6">
                  <a:lumMod val="10000"/>
                </a:schemeClr>
              </a:solidFill>
            </a:endParaRPr>
          </a:p>
        </p:txBody>
      </p:sp>
      <p:sp>
        <p:nvSpPr>
          <p:cNvPr id="46" name="文字方塊 45">
            <a:extLst>
              <a:ext uri="{FF2B5EF4-FFF2-40B4-BE49-F238E27FC236}">
                <a16:creationId xmlns:a16="http://schemas.microsoft.com/office/drawing/2014/main" id="{3BCE686F-EA5C-48F4-AD72-CB1B03097BB7}"/>
              </a:ext>
            </a:extLst>
          </p:cNvPr>
          <p:cNvSpPr txBox="1"/>
          <p:nvPr/>
        </p:nvSpPr>
        <p:spPr>
          <a:xfrm>
            <a:off x="6960096" y="2780928"/>
            <a:ext cx="990977" cy="369332"/>
          </a:xfrm>
          <a:prstGeom prst="rect">
            <a:avLst/>
          </a:prstGeom>
          <a:noFill/>
        </p:spPr>
        <p:txBody>
          <a:bodyPr wrap="none" rtlCol="0">
            <a:spAutoFit/>
          </a:bodyPr>
          <a:lstStyle/>
          <a:p>
            <a:r>
              <a:rPr lang="en-US" altLang="zh-TW" dirty="0">
                <a:solidFill>
                  <a:schemeClr val="accent6">
                    <a:lumMod val="10000"/>
                  </a:schemeClr>
                </a:solidFill>
              </a:rPr>
              <a:t>Class A</a:t>
            </a:r>
            <a:endParaRPr lang="zh-TW" altLang="en-US" dirty="0">
              <a:solidFill>
                <a:schemeClr val="accent6">
                  <a:lumMod val="10000"/>
                </a:schemeClr>
              </a:solidFill>
            </a:endParaRPr>
          </a:p>
        </p:txBody>
      </p:sp>
    </p:spTree>
    <p:extLst>
      <p:ext uri="{BB962C8B-B14F-4D97-AF65-F5344CB8AC3E}">
        <p14:creationId xmlns:p14="http://schemas.microsoft.com/office/powerpoint/2010/main" val="38067323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35360" y="980728"/>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a:solidFill>
                  <a:schemeClr val="accent6">
                    <a:lumMod val="10000"/>
                  </a:schemeClr>
                </a:solidFill>
                <a:latin typeface="微軟正黑體" panose="020B0604030504040204" pitchFamily="34" charset="-120"/>
                <a:ea typeface="微軟正黑體" panose="020B0604030504040204" pitchFamily="34" charset="-120"/>
              </a:rPr>
              <a:t>決策過程</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r>
              <a:rPr lang="en-US" altLang="zh-TW" sz="1200" dirty="0"/>
              <a:t>Split 2</a:t>
            </a:r>
            <a:endParaRPr lang="zh-TW" altLang="en-US" sz="1200" dirty="0"/>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r>
              <a:rPr lang="en-US" altLang="zh-TW" sz="1200" dirty="0"/>
              <a:t>200</a:t>
            </a:r>
            <a:endParaRPr lang="zh-TW" altLang="en-US" sz="1200" dirty="0"/>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r>
              <a:rPr lang="en-US" altLang="zh-TW" sz="1200" dirty="0"/>
              <a:t>Split 3</a:t>
            </a:r>
            <a:endParaRPr lang="zh-TW" altLang="en-US" sz="1200" dirty="0"/>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r>
              <a:rPr lang="en-US" altLang="zh-TW" sz="1200" dirty="0"/>
              <a:t>250</a:t>
            </a:r>
            <a:endParaRPr lang="zh-TW" altLang="en-US" sz="1200" dirty="0"/>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250</a:t>
            </a:r>
            <a:endParaRPr lang="zh-TW" altLang="en-US" sz="1000" dirty="0"/>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X2 &lt; 200</a:t>
            </a:r>
            <a:endParaRPr lang="zh-TW" altLang="en-US" sz="1000" dirty="0"/>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r>
              <a:rPr lang="en-US" altLang="zh-TW" sz="1200" dirty="0"/>
              <a:t>no</a:t>
            </a:r>
            <a:endParaRPr lang="zh-TW" altLang="en-US" sz="1200" dirty="0"/>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54" name="文字方塊 53">
            <a:extLst>
              <a:ext uri="{FF2B5EF4-FFF2-40B4-BE49-F238E27FC236}">
                <a16:creationId xmlns:a16="http://schemas.microsoft.com/office/drawing/2014/main" id="{E8594665-D701-4717-B1A6-C44478E2E6D0}"/>
              </a:ext>
            </a:extLst>
          </p:cNvPr>
          <p:cNvSpPr txBox="1"/>
          <p:nvPr/>
        </p:nvSpPr>
        <p:spPr>
          <a:xfrm>
            <a:off x="8400256" y="3645024"/>
            <a:ext cx="1007007" cy="369332"/>
          </a:xfrm>
          <a:prstGeom prst="rect">
            <a:avLst/>
          </a:prstGeom>
          <a:noFill/>
        </p:spPr>
        <p:txBody>
          <a:bodyPr wrap="none" rtlCol="0">
            <a:spAutoFit/>
          </a:bodyPr>
          <a:lstStyle/>
          <a:p>
            <a:r>
              <a:rPr lang="en-US" altLang="zh-TW" dirty="0">
                <a:solidFill>
                  <a:schemeClr val="accent6">
                    <a:lumMod val="10000"/>
                  </a:schemeClr>
                </a:solidFill>
              </a:rPr>
              <a:t>Class C</a:t>
            </a:r>
            <a:endParaRPr lang="zh-TW" altLang="en-US" dirty="0">
              <a:solidFill>
                <a:schemeClr val="accent6">
                  <a:lumMod val="10000"/>
                </a:schemeClr>
              </a:solidFill>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r>
              <a:rPr lang="en-US" altLang="zh-TW" dirty="0">
                <a:solidFill>
                  <a:schemeClr val="accent6">
                    <a:lumMod val="10000"/>
                  </a:schemeClr>
                </a:solidFill>
              </a:rPr>
              <a:t>Class B</a:t>
            </a:r>
            <a:endParaRPr lang="zh-TW" altLang="en-US" dirty="0">
              <a:solidFill>
                <a:schemeClr val="accent6">
                  <a:lumMod val="10000"/>
                </a:schemeClr>
              </a:solidFill>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r>
              <a:rPr lang="en-US" altLang="zh-TW" dirty="0">
                <a:solidFill>
                  <a:schemeClr val="accent6">
                    <a:lumMod val="10000"/>
                  </a:schemeClr>
                </a:solidFill>
              </a:rPr>
              <a:t>Class D</a:t>
            </a:r>
            <a:endParaRPr lang="zh-TW" altLang="en-US" dirty="0">
              <a:solidFill>
                <a:schemeClr val="accent6">
                  <a:lumMod val="10000"/>
                </a:schemeClr>
              </a:solidFill>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r>
              <a:rPr lang="en-US" altLang="zh-TW" dirty="0">
                <a:solidFill>
                  <a:schemeClr val="accent6">
                    <a:lumMod val="10000"/>
                  </a:schemeClr>
                </a:solidFill>
              </a:rPr>
              <a:t>Class A</a:t>
            </a:r>
            <a:endParaRPr lang="zh-TW" altLang="en-US" dirty="0">
              <a:solidFill>
                <a:schemeClr val="accent6">
                  <a:lumMod val="10000"/>
                </a:schemeClr>
              </a:solidFill>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r>
              <a:rPr lang="en-US" altLang="zh-TW" dirty="0">
                <a:solidFill>
                  <a:schemeClr val="accent6">
                    <a:lumMod val="10000"/>
                  </a:schemeClr>
                </a:solidFill>
              </a:rPr>
              <a:t>Class A</a:t>
            </a:r>
            <a:endParaRPr lang="zh-TW" altLang="en-US" dirty="0">
              <a:solidFill>
                <a:schemeClr val="accent6">
                  <a:lumMod val="10000"/>
                </a:schemeClr>
              </a:solidFill>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r>
              <a:rPr lang="en-US" altLang="zh-TW" dirty="0">
                <a:solidFill>
                  <a:schemeClr val="accent6">
                    <a:lumMod val="10000"/>
                  </a:schemeClr>
                </a:solidFill>
              </a:rPr>
              <a:t>Class B</a:t>
            </a:r>
            <a:endParaRPr lang="zh-TW" altLang="en-US" dirty="0">
              <a:solidFill>
                <a:schemeClr val="accent6">
                  <a:lumMod val="10000"/>
                </a:schemeClr>
              </a:solidFill>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639616" y="3573016"/>
            <a:ext cx="1007007" cy="369332"/>
          </a:xfrm>
          <a:prstGeom prst="rect">
            <a:avLst/>
          </a:prstGeom>
          <a:noFill/>
        </p:spPr>
        <p:txBody>
          <a:bodyPr wrap="none" rtlCol="0">
            <a:spAutoFit/>
          </a:bodyPr>
          <a:lstStyle/>
          <a:p>
            <a:r>
              <a:rPr lang="en-US" altLang="zh-TW" dirty="0">
                <a:solidFill>
                  <a:schemeClr val="accent6">
                    <a:lumMod val="10000"/>
                  </a:schemeClr>
                </a:solidFill>
              </a:rPr>
              <a:t>Class C</a:t>
            </a:r>
            <a:endParaRPr lang="zh-TW" altLang="en-US" dirty="0">
              <a:solidFill>
                <a:schemeClr val="accent6">
                  <a:lumMod val="10000"/>
                </a:schemeClr>
              </a:solidFill>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r>
              <a:rPr lang="en-US" altLang="zh-TW" dirty="0">
                <a:solidFill>
                  <a:schemeClr val="accent6">
                    <a:lumMod val="10000"/>
                  </a:schemeClr>
                </a:solidFill>
              </a:rPr>
              <a:t>Class D</a:t>
            </a:r>
            <a:endParaRPr lang="zh-TW" altLang="en-US" dirty="0">
              <a:solidFill>
                <a:schemeClr val="accent6">
                  <a:lumMod val="10000"/>
                </a:schemeClr>
              </a:solidFill>
            </a:endParaRPr>
          </a:p>
        </p:txBody>
      </p:sp>
    </p:spTree>
    <p:extLst>
      <p:ext uri="{BB962C8B-B14F-4D97-AF65-F5344CB8AC3E}">
        <p14:creationId xmlns:p14="http://schemas.microsoft.com/office/powerpoint/2010/main" val="3784531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Decision Tree Classification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a:solidFill>
                  <a:schemeClr val="accent6">
                    <a:lumMod val="10000"/>
                  </a:schemeClr>
                </a:solidFill>
                <a:latin typeface="微軟正黑體" panose="020B0604030504040204" pitchFamily="34" charset="-120"/>
                <a:ea typeface="微軟正黑體" panose="020B0604030504040204" pitchFamily="34" charset="-120"/>
              </a:rPr>
              <a:t>決策過程</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r>
              <a:rPr lang="en-US" altLang="zh-TW" sz="1200" dirty="0"/>
              <a:t>Split 2</a:t>
            </a:r>
            <a:endParaRPr lang="zh-TW" altLang="en-US" sz="1200" dirty="0"/>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r>
              <a:rPr lang="en-US" altLang="zh-TW" sz="1200" dirty="0"/>
              <a:t>200</a:t>
            </a:r>
            <a:endParaRPr lang="zh-TW" altLang="en-US" sz="1200" dirty="0"/>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r>
              <a:rPr lang="en-US" altLang="zh-TW" sz="1200" dirty="0"/>
              <a:t>Split 3</a:t>
            </a:r>
            <a:endParaRPr lang="zh-TW" altLang="en-US" sz="1200" dirty="0"/>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r>
              <a:rPr lang="en-US" altLang="zh-TW" sz="1200" dirty="0"/>
              <a:t>250</a:t>
            </a:r>
            <a:endParaRPr lang="zh-TW" altLang="en-US" sz="1200" dirty="0"/>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250</a:t>
            </a:r>
            <a:endParaRPr lang="zh-TW" altLang="en-US" sz="1000" dirty="0"/>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X2 &lt; 200</a:t>
            </a:r>
            <a:endParaRPr lang="zh-TW" altLang="en-US" sz="1000" dirty="0"/>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r>
              <a:rPr lang="en-US" altLang="zh-TW" sz="1200" dirty="0"/>
              <a:t>no</a:t>
            </a:r>
            <a:endParaRPr lang="zh-TW" altLang="en-US" sz="1200" dirty="0"/>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40</a:t>
            </a:r>
            <a:endParaRPr lang="zh-TW" altLang="en-US" sz="1000" dirty="0"/>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r>
              <a:rPr lang="en-US" altLang="zh-TW" dirty="0">
                <a:solidFill>
                  <a:schemeClr val="accent6">
                    <a:lumMod val="10000"/>
                  </a:schemeClr>
                </a:solidFill>
              </a:rPr>
              <a:t>Class B</a:t>
            </a:r>
            <a:endParaRPr lang="zh-TW" altLang="en-US" dirty="0">
              <a:solidFill>
                <a:schemeClr val="accent6">
                  <a:lumMod val="10000"/>
                </a:schemeClr>
              </a:solidFill>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r>
              <a:rPr lang="en-US" altLang="zh-TW" dirty="0">
                <a:solidFill>
                  <a:schemeClr val="accent6">
                    <a:lumMod val="10000"/>
                  </a:schemeClr>
                </a:solidFill>
              </a:rPr>
              <a:t>Class D</a:t>
            </a:r>
            <a:endParaRPr lang="zh-TW" altLang="en-US" dirty="0">
              <a:solidFill>
                <a:schemeClr val="accent6">
                  <a:lumMod val="10000"/>
                </a:schemeClr>
              </a:solidFill>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r>
              <a:rPr lang="en-US" altLang="zh-TW" dirty="0">
                <a:solidFill>
                  <a:schemeClr val="accent6">
                    <a:lumMod val="10000"/>
                  </a:schemeClr>
                </a:solidFill>
              </a:rPr>
              <a:t>Class A</a:t>
            </a:r>
            <a:endParaRPr lang="zh-TW" altLang="en-US" dirty="0">
              <a:solidFill>
                <a:schemeClr val="accent6">
                  <a:lumMod val="10000"/>
                </a:schemeClr>
              </a:solidFill>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r>
              <a:rPr lang="en-US" altLang="zh-TW" dirty="0">
                <a:solidFill>
                  <a:schemeClr val="accent6">
                    <a:lumMod val="10000"/>
                  </a:schemeClr>
                </a:solidFill>
              </a:rPr>
              <a:t>Class A</a:t>
            </a:r>
            <a:endParaRPr lang="zh-TW" altLang="en-US" dirty="0">
              <a:solidFill>
                <a:schemeClr val="accent6">
                  <a:lumMod val="10000"/>
                </a:schemeClr>
              </a:solidFill>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r>
              <a:rPr lang="en-US" altLang="zh-TW" dirty="0">
                <a:solidFill>
                  <a:schemeClr val="accent6">
                    <a:lumMod val="10000"/>
                  </a:schemeClr>
                </a:solidFill>
              </a:rPr>
              <a:t>Class B</a:t>
            </a:r>
            <a:endParaRPr lang="zh-TW" altLang="en-US" dirty="0">
              <a:solidFill>
                <a:schemeClr val="accent6">
                  <a:lumMod val="10000"/>
                </a:schemeClr>
              </a:solidFill>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07568" y="3573016"/>
            <a:ext cx="1007007" cy="369332"/>
          </a:xfrm>
          <a:prstGeom prst="rect">
            <a:avLst/>
          </a:prstGeom>
          <a:noFill/>
        </p:spPr>
        <p:txBody>
          <a:bodyPr wrap="none" rtlCol="0">
            <a:spAutoFit/>
          </a:bodyPr>
          <a:lstStyle/>
          <a:p>
            <a:r>
              <a:rPr lang="en-US" altLang="zh-TW" dirty="0">
                <a:solidFill>
                  <a:schemeClr val="accent6">
                    <a:lumMod val="10000"/>
                  </a:schemeClr>
                </a:solidFill>
              </a:rPr>
              <a:t>Class C</a:t>
            </a:r>
            <a:endParaRPr lang="zh-TW" altLang="en-US" dirty="0">
              <a:solidFill>
                <a:schemeClr val="accent6">
                  <a:lumMod val="10000"/>
                </a:schemeClr>
              </a:solidFill>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r>
              <a:rPr lang="en-US" altLang="zh-TW" dirty="0">
                <a:solidFill>
                  <a:schemeClr val="accent6">
                    <a:lumMod val="10000"/>
                  </a:schemeClr>
                </a:solidFill>
              </a:rPr>
              <a:t>Class D</a:t>
            </a:r>
            <a:endParaRPr lang="zh-TW" altLang="en-US" dirty="0">
              <a:solidFill>
                <a:schemeClr val="accent6">
                  <a:lumMod val="10000"/>
                </a:schemeClr>
              </a:solidFill>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r>
              <a:rPr lang="en-US" altLang="zh-TW" sz="1200" dirty="0"/>
              <a:t>Split 4</a:t>
            </a:r>
            <a:endParaRPr lang="zh-TW" altLang="en-US" sz="1200" dirty="0"/>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r>
              <a:rPr lang="en-US" altLang="zh-TW" sz="1200" dirty="0"/>
              <a:t>40</a:t>
            </a:r>
            <a:endParaRPr lang="zh-TW" altLang="en-US" sz="1200" dirty="0"/>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824192" y="4869160"/>
            <a:ext cx="1007007" cy="369332"/>
          </a:xfrm>
          <a:prstGeom prst="rect">
            <a:avLst/>
          </a:prstGeom>
          <a:noFill/>
        </p:spPr>
        <p:txBody>
          <a:bodyPr wrap="none" rtlCol="0">
            <a:spAutoFit/>
          </a:bodyPr>
          <a:lstStyle/>
          <a:p>
            <a:r>
              <a:rPr lang="en-US" altLang="zh-TW" dirty="0">
                <a:solidFill>
                  <a:schemeClr val="accent6">
                    <a:lumMod val="10000"/>
                  </a:schemeClr>
                </a:solidFill>
              </a:rPr>
              <a:t>Class C</a:t>
            </a:r>
            <a:endParaRPr lang="zh-TW" altLang="en-US" dirty="0">
              <a:solidFill>
                <a:schemeClr val="accent6">
                  <a:lumMod val="10000"/>
                </a:schemeClr>
              </a:solidFill>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192344" y="4869160"/>
            <a:ext cx="942887" cy="369332"/>
          </a:xfrm>
          <a:prstGeom prst="rect">
            <a:avLst/>
          </a:prstGeom>
          <a:noFill/>
        </p:spPr>
        <p:txBody>
          <a:bodyPr wrap="none" rtlCol="0">
            <a:spAutoFit/>
          </a:bodyPr>
          <a:lstStyle/>
          <a:p>
            <a:r>
              <a:rPr lang="en-US" altLang="zh-TW" dirty="0">
                <a:solidFill>
                  <a:schemeClr val="accent6">
                    <a:lumMod val="10000"/>
                  </a:schemeClr>
                </a:solidFill>
              </a:rPr>
              <a:t>Class E</a:t>
            </a:r>
            <a:endParaRPr lang="zh-TW" altLang="en-US" dirty="0">
              <a:solidFill>
                <a:schemeClr val="accent6">
                  <a:lumMod val="10000"/>
                </a:schemeClr>
              </a:solidFill>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942887" cy="369332"/>
          </a:xfrm>
          <a:prstGeom prst="rect">
            <a:avLst/>
          </a:prstGeom>
          <a:noFill/>
        </p:spPr>
        <p:txBody>
          <a:bodyPr wrap="none" rtlCol="0">
            <a:spAutoFit/>
          </a:bodyPr>
          <a:lstStyle/>
          <a:p>
            <a:r>
              <a:rPr lang="en-US" altLang="zh-TW" dirty="0">
                <a:solidFill>
                  <a:schemeClr val="accent6">
                    <a:lumMod val="10000"/>
                  </a:schemeClr>
                </a:solidFill>
              </a:rPr>
              <a:t>Class E</a:t>
            </a:r>
            <a:endParaRPr lang="zh-TW" altLang="en-US" dirty="0">
              <a:solidFill>
                <a:schemeClr val="accent6">
                  <a:lumMod val="10000"/>
                </a:schemeClr>
              </a:solidFill>
            </a:endParaRPr>
          </a:p>
        </p:txBody>
      </p:sp>
    </p:spTree>
    <p:extLst>
      <p:ext uri="{BB962C8B-B14F-4D97-AF65-F5344CB8AC3E}">
        <p14:creationId xmlns:p14="http://schemas.microsoft.com/office/powerpoint/2010/main" val="4315174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a:solidFill>
                  <a:schemeClr val="accent6">
                    <a:lumMod val="10000"/>
                  </a:schemeClr>
                </a:solidFill>
                <a:latin typeface="微軟正黑體" panose="020B0604030504040204" pitchFamily="34" charset="-120"/>
                <a:ea typeface="微軟正黑體" panose="020B0604030504040204" pitchFamily="34" charset="-120"/>
              </a:rPr>
              <a:t>決策過程</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r>
              <a:rPr lang="en-US" altLang="zh-TW" sz="1200" dirty="0"/>
              <a:t>Split 2</a:t>
            </a:r>
            <a:endParaRPr lang="zh-TW" altLang="en-US" sz="1200" dirty="0"/>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r>
              <a:rPr lang="en-US" altLang="zh-TW" sz="1200" dirty="0"/>
              <a:t>200</a:t>
            </a:r>
            <a:endParaRPr lang="zh-TW" altLang="en-US" sz="1200" dirty="0"/>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r>
              <a:rPr lang="en-US" altLang="zh-TW" sz="1200" dirty="0"/>
              <a:t>Split 3</a:t>
            </a:r>
            <a:endParaRPr lang="zh-TW" altLang="en-US" sz="1200" dirty="0"/>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r>
              <a:rPr lang="en-US" altLang="zh-TW" sz="1200" dirty="0"/>
              <a:t>250</a:t>
            </a:r>
            <a:endParaRPr lang="zh-TW" altLang="en-US" sz="1200" dirty="0"/>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250</a:t>
            </a:r>
            <a:endParaRPr lang="zh-TW" altLang="en-US" sz="1000" dirty="0"/>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X2 &lt; 200</a:t>
            </a:r>
            <a:endParaRPr lang="zh-TW" altLang="en-US" sz="1000" dirty="0"/>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r>
              <a:rPr lang="en-US" altLang="zh-TW" sz="1200" dirty="0"/>
              <a:t>no</a:t>
            </a:r>
            <a:endParaRPr lang="zh-TW" altLang="en-US" sz="1200" dirty="0"/>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40</a:t>
            </a:r>
            <a:endParaRPr lang="zh-TW" altLang="en-US" sz="1000" dirty="0"/>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r>
              <a:rPr lang="en-US" altLang="zh-TW" dirty="0">
                <a:solidFill>
                  <a:schemeClr val="accent6">
                    <a:lumMod val="10000"/>
                  </a:schemeClr>
                </a:solidFill>
              </a:rPr>
              <a:t>600</a:t>
            </a:r>
            <a:endParaRPr lang="zh-TW" altLang="en-US" dirty="0">
              <a:solidFill>
                <a:schemeClr val="accent6">
                  <a:lumMod val="10000"/>
                </a:schemeClr>
              </a:solidFill>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r>
              <a:rPr lang="en-US" altLang="zh-TW" dirty="0">
                <a:solidFill>
                  <a:schemeClr val="accent6">
                    <a:lumMod val="10000"/>
                  </a:schemeClr>
                </a:solidFill>
              </a:rPr>
              <a:t>1000.4</a:t>
            </a:r>
            <a:endParaRPr lang="zh-TW" altLang="en-US" dirty="0">
              <a:solidFill>
                <a:schemeClr val="accent6">
                  <a:lumMod val="10000"/>
                </a:schemeClr>
              </a:solidFill>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r>
              <a:rPr lang="en-US" altLang="zh-TW" dirty="0">
                <a:solidFill>
                  <a:schemeClr val="accent6">
                    <a:lumMod val="10000"/>
                  </a:schemeClr>
                </a:solidFill>
              </a:rPr>
              <a:t>74.2</a:t>
            </a:r>
            <a:endParaRPr lang="zh-TW" altLang="en-US" dirty="0">
              <a:solidFill>
                <a:schemeClr val="accent6">
                  <a:lumMod val="10000"/>
                </a:schemeClr>
              </a:solidFill>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r>
              <a:rPr lang="en-US" altLang="zh-TW" b="1" dirty="0">
                <a:solidFill>
                  <a:srgbClr val="3E9751"/>
                </a:solidFill>
              </a:rPr>
              <a:t>74.2</a:t>
            </a:r>
            <a:endParaRPr lang="zh-TW" altLang="en-US" b="1" dirty="0">
              <a:solidFill>
                <a:srgbClr val="3E9751"/>
              </a:solidFill>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r>
              <a:rPr lang="en-US" altLang="zh-TW" b="1" dirty="0">
                <a:solidFill>
                  <a:srgbClr val="3E9751"/>
                </a:solidFill>
              </a:rPr>
              <a:t>600</a:t>
            </a:r>
            <a:endParaRPr lang="zh-TW" altLang="en-US" b="1" dirty="0">
              <a:solidFill>
                <a:srgbClr val="3E9751"/>
              </a:solidFill>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r>
              <a:rPr lang="en-US" altLang="zh-TW" b="1" dirty="0">
                <a:solidFill>
                  <a:srgbClr val="3E9751"/>
                </a:solidFill>
              </a:rPr>
              <a:t>-352</a:t>
            </a:r>
            <a:endParaRPr lang="zh-TW" altLang="en-US" b="1" dirty="0">
              <a:solidFill>
                <a:srgbClr val="3E9751"/>
              </a:solidFill>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r>
              <a:rPr lang="en-US" altLang="zh-TW" b="1" dirty="0">
                <a:solidFill>
                  <a:srgbClr val="3E9751"/>
                </a:solidFill>
              </a:rPr>
              <a:t>1000.4</a:t>
            </a:r>
            <a:endParaRPr lang="zh-TW" altLang="en-US" b="1" dirty="0">
              <a:solidFill>
                <a:srgbClr val="3E9751"/>
              </a:solidFill>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r>
              <a:rPr lang="en-US" altLang="zh-TW" sz="1200" dirty="0"/>
              <a:t>Split 4</a:t>
            </a:r>
            <a:endParaRPr lang="zh-TW" altLang="en-US" sz="1200" dirty="0"/>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r>
              <a:rPr lang="en-US" altLang="zh-TW" sz="1200" dirty="0"/>
              <a:t>40</a:t>
            </a:r>
            <a:endParaRPr lang="zh-TW" altLang="en-US" sz="1200" dirty="0"/>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r>
              <a:rPr lang="en-US" altLang="zh-TW" dirty="0">
                <a:solidFill>
                  <a:schemeClr val="accent6">
                    <a:lumMod val="10000"/>
                  </a:schemeClr>
                </a:solidFill>
              </a:rPr>
              <a:t>-352</a:t>
            </a:r>
            <a:endParaRPr lang="zh-TW" altLang="en-US" dirty="0">
              <a:solidFill>
                <a:schemeClr val="accent6">
                  <a:lumMod val="10000"/>
                </a:schemeClr>
              </a:solidFill>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r>
              <a:rPr lang="en-US" altLang="zh-TW" dirty="0">
                <a:solidFill>
                  <a:schemeClr val="accent6">
                    <a:lumMod val="10000"/>
                  </a:schemeClr>
                </a:solidFill>
              </a:rPr>
              <a:t>0.2</a:t>
            </a:r>
            <a:endParaRPr lang="zh-TW" altLang="en-US" dirty="0">
              <a:solidFill>
                <a:schemeClr val="accent6">
                  <a:lumMod val="10000"/>
                </a:schemeClr>
              </a:solidFill>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r>
              <a:rPr lang="en-US" altLang="zh-TW" b="1" dirty="0">
                <a:solidFill>
                  <a:srgbClr val="3E9751"/>
                </a:solidFill>
              </a:rPr>
              <a:t>0.2</a:t>
            </a:r>
            <a:endParaRPr lang="zh-TW" altLang="en-US" b="1" dirty="0">
              <a:solidFill>
                <a:srgbClr val="3E9751"/>
              </a:solidFill>
            </a:endParaRPr>
          </a:p>
        </p:txBody>
      </p:sp>
    </p:spTree>
    <p:extLst>
      <p:ext uri="{BB962C8B-B14F-4D97-AF65-F5344CB8AC3E}">
        <p14:creationId xmlns:p14="http://schemas.microsoft.com/office/powerpoint/2010/main" val="1295264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F961D2-B900-D564-75C6-9EE54217E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604962" y="994641"/>
            <a:ext cx="9191625" cy="5286375"/>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err="1">
                <a:solidFill>
                  <a:schemeClr val="accent6">
                    <a:lumMod val="10000"/>
                  </a:schemeClr>
                </a:solidFill>
                <a:latin typeface="微軟正黑體" panose="020B0604030504040204" pitchFamily="34" charset="-120"/>
                <a:ea typeface="微軟正黑體" panose="020B0604030504040204" pitchFamily="34" charset="-120"/>
              </a:rPr>
              <a:t>MLOps</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 從開發到維運的完整自動化</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 </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938684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r>
              <a:rPr lang="en-US" altLang="zh-TW" sz="1200" dirty="0"/>
              <a:t>Split 2</a:t>
            </a:r>
            <a:endParaRPr lang="zh-TW" altLang="en-US" sz="1200" dirty="0"/>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r>
              <a:rPr lang="en-US" altLang="zh-TW" sz="1200" dirty="0"/>
              <a:t>200</a:t>
            </a:r>
            <a:endParaRPr lang="zh-TW" altLang="en-US" sz="1200" dirty="0"/>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r>
              <a:rPr lang="en-US" altLang="zh-TW" sz="1200" dirty="0"/>
              <a:t>Split 3</a:t>
            </a:r>
            <a:endParaRPr lang="zh-TW" altLang="en-US" sz="1200" dirty="0"/>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r>
              <a:rPr lang="en-US" altLang="zh-TW" sz="1200" dirty="0"/>
              <a:t>250</a:t>
            </a:r>
            <a:endParaRPr lang="zh-TW" altLang="en-US" sz="1200" dirty="0"/>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250</a:t>
            </a:r>
            <a:endParaRPr lang="zh-TW" altLang="en-US" sz="1000" dirty="0"/>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X2 &lt; 200</a:t>
            </a:r>
            <a:endParaRPr lang="zh-TW" altLang="en-US" sz="1000" dirty="0"/>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r>
              <a:rPr lang="en-US" altLang="zh-TW" sz="1200" dirty="0"/>
              <a:t>no</a:t>
            </a:r>
            <a:endParaRPr lang="zh-TW" altLang="en-US" sz="1200" dirty="0"/>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40</a:t>
            </a:r>
            <a:endParaRPr lang="zh-TW" altLang="en-US" sz="1000" dirty="0"/>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r>
              <a:rPr lang="en-US" altLang="zh-TW" dirty="0">
                <a:solidFill>
                  <a:schemeClr val="accent6">
                    <a:lumMod val="10000"/>
                  </a:schemeClr>
                </a:solidFill>
              </a:rPr>
              <a:t>600</a:t>
            </a:r>
            <a:endParaRPr lang="zh-TW" altLang="en-US" dirty="0">
              <a:solidFill>
                <a:schemeClr val="accent6">
                  <a:lumMod val="10000"/>
                </a:schemeClr>
              </a:solidFill>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r>
              <a:rPr lang="en-US" altLang="zh-TW" dirty="0">
                <a:solidFill>
                  <a:schemeClr val="accent6">
                    <a:lumMod val="10000"/>
                  </a:schemeClr>
                </a:solidFill>
              </a:rPr>
              <a:t>1000.4</a:t>
            </a:r>
            <a:endParaRPr lang="zh-TW" altLang="en-US" dirty="0">
              <a:solidFill>
                <a:schemeClr val="accent6">
                  <a:lumMod val="10000"/>
                </a:schemeClr>
              </a:solidFill>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r>
              <a:rPr lang="en-US" altLang="zh-TW" dirty="0">
                <a:solidFill>
                  <a:schemeClr val="accent6">
                    <a:lumMod val="10000"/>
                  </a:schemeClr>
                </a:solidFill>
              </a:rPr>
              <a:t>74.2</a:t>
            </a:r>
            <a:endParaRPr lang="zh-TW" altLang="en-US" dirty="0">
              <a:solidFill>
                <a:schemeClr val="accent6">
                  <a:lumMod val="10000"/>
                </a:schemeClr>
              </a:solidFill>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r>
              <a:rPr lang="en-US" altLang="zh-TW" b="1" dirty="0">
                <a:solidFill>
                  <a:srgbClr val="3E9751"/>
                </a:solidFill>
              </a:rPr>
              <a:t>74.2</a:t>
            </a:r>
            <a:endParaRPr lang="zh-TW" altLang="en-US" b="1" dirty="0">
              <a:solidFill>
                <a:srgbClr val="3E9751"/>
              </a:solidFill>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r>
              <a:rPr lang="en-US" altLang="zh-TW" b="1" dirty="0">
                <a:solidFill>
                  <a:srgbClr val="3E9751"/>
                </a:solidFill>
              </a:rPr>
              <a:t>600</a:t>
            </a:r>
            <a:endParaRPr lang="zh-TW" altLang="en-US" b="1" dirty="0">
              <a:solidFill>
                <a:srgbClr val="3E9751"/>
              </a:solidFill>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r>
              <a:rPr lang="en-US" altLang="zh-TW" b="1" dirty="0">
                <a:solidFill>
                  <a:srgbClr val="3E9751"/>
                </a:solidFill>
              </a:rPr>
              <a:t>-352</a:t>
            </a:r>
            <a:endParaRPr lang="zh-TW" altLang="en-US" b="1" dirty="0">
              <a:solidFill>
                <a:srgbClr val="3E9751"/>
              </a:solidFill>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r>
              <a:rPr lang="en-US" altLang="zh-TW" b="1" dirty="0">
                <a:solidFill>
                  <a:srgbClr val="3E9751"/>
                </a:solidFill>
              </a:rPr>
              <a:t>1000.4</a:t>
            </a:r>
            <a:endParaRPr lang="zh-TW" altLang="en-US" b="1" dirty="0">
              <a:solidFill>
                <a:srgbClr val="3E9751"/>
              </a:solidFill>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r>
              <a:rPr lang="en-US" altLang="zh-TW" sz="1200" dirty="0"/>
              <a:t>Split 4</a:t>
            </a:r>
            <a:endParaRPr lang="zh-TW" altLang="en-US" sz="1200" dirty="0"/>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r>
              <a:rPr lang="en-US" altLang="zh-TW" sz="1200" dirty="0"/>
              <a:t>40</a:t>
            </a:r>
            <a:endParaRPr lang="zh-TW" altLang="en-US" sz="1200" dirty="0"/>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r>
              <a:rPr lang="en-US" altLang="zh-TW" sz="1200" dirty="0"/>
              <a:t>yes</a:t>
            </a:r>
            <a:endParaRPr lang="zh-TW" altLang="en-US" sz="1200" dirty="0"/>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r>
              <a:rPr lang="en-US" altLang="zh-TW" sz="1200" dirty="0"/>
              <a:t>no</a:t>
            </a:r>
            <a:endParaRPr lang="zh-TW" altLang="en-US" sz="1200" dirty="0"/>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X1 &lt; 20</a:t>
            </a:r>
            <a:endParaRPr lang="zh-TW" altLang="en-US" sz="1000" dirty="0"/>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r>
              <a:rPr lang="en-US" altLang="zh-TW" dirty="0">
                <a:solidFill>
                  <a:schemeClr val="accent6">
                    <a:lumMod val="10000"/>
                  </a:schemeClr>
                </a:solidFill>
              </a:rPr>
              <a:t>-352</a:t>
            </a:r>
            <a:endParaRPr lang="zh-TW" altLang="en-US" dirty="0">
              <a:solidFill>
                <a:schemeClr val="accent6">
                  <a:lumMod val="10000"/>
                </a:schemeClr>
              </a:solidFill>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r>
              <a:rPr lang="en-US" altLang="zh-TW" dirty="0">
                <a:solidFill>
                  <a:schemeClr val="accent6">
                    <a:lumMod val="10000"/>
                  </a:schemeClr>
                </a:solidFill>
              </a:rPr>
              <a:t>0.2</a:t>
            </a:r>
            <a:endParaRPr lang="zh-TW" altLang="en-US" dirty="0">
              <a:solidFill>
                <a:schemeClr val="accent6">
                  <a:lumMod val="10000"/>
                </a:schemeClr>
              </a:solidFill>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r>
              <a:rPr lang="en-US" altLang="zh-TW" b="1" dirty="0">
                <a:solidFill>
                  <a:srgbClr val="3E9751"/>
                </a:solidFill>
              </a:rPr>
              <a:t>0.2</a:t>
            </a:r>
            <a:endParaRPr lang="zh-TW" altLang="en-US" b="1" dirty="0">
              <a:solidFill>
                <a:srgbClr val="3E9751"/>
              </a:solidFill>
            </a:endParaRPr>
          </a:p>
        </p:txBody>
      </p:sp>
    </p:spTree>
    <p:extLst>
      <p:ext uri="{BB962C8B-B14F-4D97-AF65-F5344CB8AC3E}">
        <p14:creationId xmlns:p14="http://schemas.microsoft.com/office/powerpoint/2010/main" val="12484649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Decision Tree</a:t>
            </a:r>
            <a:r>
              <a:rPr lang="zh-TW" altLang="en-US" sz="3200" b="1" dirty="0">
                <a:latin typeface="微軟正黑體" panose="020B0604030504040204" pitchFamily="34" charset="-120"/>
                <a:ea typeface="微軟正黑體" panose="020B0604030504040204" pitchFamily="34" charset="-120"/>
              </a:rPr>
              <a:t> 可調參數</a:t>
            </a:r>
            <a:endParaRPr lang="en-US" altLang="zh-TW" sz="3200" b="1"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pic>
        <p:nvPicPr>
          <p:cNvPr id="4" name="圖片 3">
            <a:extLst>
              <a:ext uri="{FF2B5EF4-FFF2-40B4-BE49-F238E27FC236}">
                <a16:creationId xmlns:a16="http://schemas.microsoft.com/office/drawing/2014/main" id="{9A98FA86-CE16-E0BF-2FD5-A882B7C4ACBA}"/>
              </a:ext>
            </a:extLst>
          </p:cNvPr>
          <p:cNvPicPr>
            <a:picLocks noChangeAspect="1"/>
          </p:cNvPicPr>
          <p:nvPr/>
        </p:nvPicPr>
        <p:blipFill>
          <a:blip r:embed="rId3"/>
          <a:stretch>
            <a:fillRect/>
          </a:stretch>
        </p:blipFill>
        <p:spPr>
          <a:xfrm>
            <a:off x="5951984" y="1556792"/>
            <a:ext cx="5688632" cy="4550905"/>
          </a:xfrm>
          <a:prstGeom prst="rect">
            <a:avLst/>
          </a:prstGeom>
        </p:spPr>
      </p:pic>
    </p:spTree>
    <p:extLst>
      <p:ext uri="{BB962C8B-B14F-4D97-AF65-F5344CB8AC3E}">
        <p14:creationId xmlns:p14="http://schemas.microsoft.com/office/powerpoint/2010/main" val="27748494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熵</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交叉熵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b="1" dirty="0">
                <a:solidFill>
                  <a:schemeClr val="accent6">
                    <a:lumMod val="10000"/>
                  </a:schemeClr>
                </a:solidFill>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4016484"/>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endParaRPr lang="en-US" altLang="zh-TW" b="1" dirty="0">
              <a:solidFill>
                <a:schemeClr val="accent1">
                  <a:lumMod val="75000"/>
                </a:schemeClr>
              </a:solidFill>
              <a:latin typeface="Microsoft JhengHei UI" panose="020B0604030504040204" pitchFamily="34" charset="-120"/>
              <a:ea typeface="Microsoft JhengHei UI" panose="020B0604030504040204" pitchFamily="34" charset="-120"/>
            </a:endParaRPr>
          </a:p>
          <a:p>
            <a:pPr>
              <a:lnSpc>
                <a:spcPct val="150000"/>
              </a:lnSpc>
              <a:spcBef>
                <a:spcPct val="0"/>
              </a:spcBef>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1. Entropy:</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每條訊息所包含資訊的期望值（平均值）</a:t>
            </a:r>
          </a:p>
          <a:p>
            <a:pPr marL="171450" indent="-171450">
              <a:buFont typeface="Arial" panose="020B0604020202020204" pitchFamily="34" charset="0"/>
              <a:buChar char="•"/>
            </a:pP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熵可以被視為不確定性的指標</a:t>
            </a:r>
          </a:p>
          <a:p>
            <a:pPr marL="171450" indent="-171450">
              <a:buFont typeface="Arial" panose="020B0604020202020204" pitchFamily="34" charset="0"/>
              <a:buChar char="•"/>
            </a:pP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平均值越大表示更多的混亂</a:t>
            </a:r>
          </a:p>
          <a:p>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2. Cross Entropy  :</a:t>
            </a: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交叉熵是機器學習中的一個概念，尤其用於分類任務，用於衡量預測的概率分佈與實際分佈（或真實標籤）之間的匹配程度。</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將交叉熵視為衡量模型在預測時的匹配程度的一種方式。就像比較模型認為會發生的事情與實際發生的事情。如果模型的預測接近實際情況，交叉熵就低。如果預測相差很大，交叉熵就高。</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較低的交叉熵表示預測與實際情況之間的對齊更好。它衡量了預測分佈與真實類別分佈之間的“距離”。</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a:blip r:embed="rId3"/>
          <a:stretch>
            <a:fillRect/>
          </a:stretch>
        </p:blipFill>
        <p:spPr>
          <a:xfrm>
            <a:off x="551384" y="5157192"/>
            <a:ext cx="5040560" cy="536397"/>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1559496" y="5733256"/>
            <a:ext cx="1056636"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Entropy</a:t>
            </a:r>
            <a:endParaRPr lang="zh-TW" altLang="en-US" dirty="0"/>
          </a:p>
        </p:txBody>
      </p:sp>
      <p:sp>
        <p:nvSpPr>
          <p:cNvPr id="31" name="矩形 30">
            <a:extLst>
              <a:ext uri="{FF2B5EF4-FFF2-40B4-BE49-F238E27FC236}">
                <a16:creationId xmlns:a16="http://schemas.microsoft.com/office/drawing/2014/main" id="{8435C798-3969-43A6-B73F-76B3EA2CDFF0}"/>
              </a:ext>
            </a:extLst>
          </p:cNvPr>
          <p:cNvSpPr/>
          <p:nvPr/>
        </p:nvSpPr>
        <p:spPr>
          <a:xfrm>
            <a:off x="3791744" y="5733256"/>
            <a:ext cx="1782732"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Cross Entropy </a:t>
            </a:r>
            <a:endParaRPr lang="zh-TW" altLang="en-US" dirty="0"/>
          </a:p>
        </p:txBody>
      </p:sp>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r>
              <a:rPr lang="en-US" altLang="zh-TW" b="1" dirty="0">
                <a:solidFill>
                  <a:schemeClr val="accent6">
                    <a:lumMod val="10000"/>
                  </a:schemeClr>
                </a:solidFill>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r>
              <a:rPr lang="en-US" altLang="zh-TW" b="1" dirty="0">
                <a:solidFill>
                  <a:schemeClr val="accent6">
                    <a:lumMod val="10000"/>
                  </a:schemeClr>
                </a:solidFill>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r>
                <a:rPr lang="en-US" altLang="zh-TW" sz="1000" dirty="0"/>
                <a:t>0.775</a:t>
              </a:r>
              <a:endParaRPr lang="zh-TW" altLang="en-US" sz="1000" dirty="0"/>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r>
                <a:rPr lang="en-US" altLang="zh-TW" sz="1000" dirty="0"/>
                <a:t>0.116</a:t>
              </a:r>
              <a:endParaRPr lang="zh-TW" altLang="en-US" sz="1000" dirty="0"/>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r>
                <a:rPr lang="en-US" altLang="zh-TW" sz="1000" dirty="0"/>
                <a:t>0.039</a:t>
              </a:r>
              <a:endParaRPr lang="zh-TW" altLang="en-US" sz="1000" dirty="0"/>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r>
                <a:rPr lang="en-US" altLang="zh-TW" sz="1000" dirty="0"/>
                <a:t>0.070</a:t>
              </a:r>
              <a:endParaRPr lang="zh-TW" altLang="en-US" sz="1000" dirty="0"/>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r>
                <a:rPr lang="en-US" altLang="zh-TW" sz="1000" dirty="0"/>
                <a:t>1</a:t>
              </a:r>
              <a:endParaRPr lang="zh-TW" altLang="en-US" sz="1000" dirty="0"/>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r>
                <a:rPr lang="en-US" altLang="zh-TW" sz="1000" dirty="0"/>
                <a:t>0</a:t>
              </a:r>
              <a:endParaRPr lang="zh-TW" altLang="en-US" sz="1000" dirty="0"/>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r>
                <a:rPr lang="en-US" altLang="zh-TW" sz="1000" dirty="0"/>
                <a:t>0</a:t>
              </a:r>
              <a:endParaRPr lang="zh-TW" altLang="en-US" sz="1000" dirty="0"/>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r>
                <a:rPr lang="en-US" altLang="zh-TW" sz="1000" dirty="0"/>
                <a:t>0</a:t>
              </a:r>
              <a:endParaRPr lang="zh-TW" altLang="en-US" sz="1000" dirty="0"/>
            </a:p>
          </p:txBody>
        </p:sp>
      </p:gr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Logistic Regression</a:t>
            </a:r>
          </a:p>
        </p:txBody>
      </p:sp>
    </p:spTree>
    <p:extLst>
      <p:ext uri="{BB962C8B-B14F-4D97-AF65-F5344CB8AC3E}">
        <p14:creationId xmlns:p14="http://schemas.microsoft.com/office/powerpoint/2010/main" val="28250532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交叉熵 </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與 </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Ground Truth </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比較</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endPar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b="1" dirty="0">
                <a:solidFill>
                  <a:schemeClr val="accent6">
                    <a:lumMod val="10000"/>
                  </a:schemeClr>
                </a:solidFill>
              </a:rPr>
              <a:t>交叉熵是一種用來量化兩個概率分布之間差異的損失函數。衡量預測分布與真實分布之間的不一致程度。</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r>
                <a:rPr lang="en-US" altLang="zh-TW" b="1" dirty="0">
                  <a:solidFill>
                    <a:schemeClr val="accent6">
                      <a:lumMod val="10000"/>
                    </a:schemeClr>
                  </a:solidFill>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r>
                <a:rPr lang="en-US" altLang="zh-TW" b="1" dirty="0">
                  <a:solidFill>
                    <a:schemeClr val="accent6">
                      <a:lumMod val="10000"/>
                    </a:schemeClr>
                  </a:solidFill>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r>
                  <a:rPr lang="en-US" altLang="zh-TW" sz="1000" dirty="0"/>
                  <a:t>0.775</a:t>
                </a:r>
                <a:endParaRPr lang="zh-TW" altLang="en-US" sz="1000" dirty="0"/>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r>
                  <a:rPr lang="en-US" altLang="zh-TW" sz="1000" dirty="0"/>
                  <a:t>0.116</a:t>
                </a:r>
                <a:endParaRPr lang="zh-TW" altLang="en-US" sz="1000" dirty="0"/>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r>
                  <a:rPr lang="en-US" altLang="zh-TW" sz="1000" dirty="0"/>
                  <a:t>0.039</a:t>
                </a:r>
                <a:endParaRPr lang="zh-TW" altLang="en-US" sz="1000" dirty="0"/>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r>
                  <a:rPr lang="en-US" altLang="zh-TW" sz="1000" dirty="0"/>
                  <a:t>0.070</a:t>
                </a:r>
                <a:endParaRPr lang="zh-TW" altLang="en-US" sz="1000" dirty="0"/>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r>
                  <a:rPr lang="en-US" altLang="zh-TW" sz="1000" dirty="0"/>
                  <a:t>1</a:t>
                </a:r>
                <a:endParaRPr lang="zh-TW" altLang="en-US" sz="1000" dirty="0"/>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r>
                  <a:rPr lang="en-US" altLang="zh-TW" sz="1000" dirty="0"/>
                  <a:t>0</a:t>
                </a:r>
                <a:endParaRPr lang="zh-TW" altLang="en-US" sz="1000" dirty="0"/>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r>
                  <a:rPr lang="en-US" altLang="zh-TW" sz="1000" dirty="0"/>
                  <a:t>0</a:t>
                </a:r>
                <a:endParaRPr lang="zh-TW" altLang="en-US" sz="1000" dirty="0"/>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r>
                  <a:rPr lang="en-US" altLang="zh-TW" sz="1000" dirty="0"/>
                  <a:t>0</a:t>
                </a:r>
                <a:endParaRPr lang="zh-TW" altLang="en-US" sz="1000" dirty="0"/>
              </a:p>
            </p:txBody>
          </p:sp>
        </p:gr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-0.775*log(0.775)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r>
              <a:rPr lang="en-US" altLang="zh-TW" sz="1200" b="1" dirty="0">
                <a:solidFill>
                  <a:schemeClr val="accent6">
                    <a:lumMod val="10000"/>
                  </a:schemeClr>
                </a:solidFill>
              </a:rPr>
              <a:t>Class 1</a:t>
            </a:r>
            <a:endParaRPr lang="zh-TW" altLang="en-US" sz="1200" b="1" dirty="0">
              <a:solidFill>
                <a:schemeClr val="accent6">
                  <a:lumMod val="10000"/>
                </a:schemeClr>
              </a:solidFill>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r>
              <a:rPr lang="en-US" altLang="zh-TW" sz="1200" b="1" dirty="0">
                <a:solidFill>
                  <a:schemeClr val="accent6">
                    <a:lumMod val="10000"/>
                  </a:schemeClr>
                </a:solidFill>
              </a:rPr>
              <a:t>Class 2</a:t>
            </a:r>
            <a:endParaRPr lang="zh-TW" altLang="en-US" sz="1200" b="1" dirty="0">
              <a:solidFill>
                <a:schemeClr val="accent6">
                  <a:lumMod val="10000"/>
                </a:schemeClr>
              </a:solidFill>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r>
              <a:rPr lang="en-US" altLang="zh-TW" sz="1200" b="1" dirty="0">
                <a:solidFill>
                  <a:schemeClr val="accent6">
                    <a:lumMod val="10000"/>
                  </a:schemeClr>
                </a:solidFill>
              </a:rPr>
              <a:t>Class 3</a:t>
            </a:r>
            <a:endParaRPr lang="zh-TW" altLang="en-US" sz="1200" b="1" dirty="0">
              <a:solidFill>
                <a:schemeClr val="accent6">
                  <a:lumMod val="10000"/>
                </a:schemeClr>
              </a:solidFill>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r>
              <a:rPr lang="en-US" altLang="zh-TW" sz="1200" b="1" dirty="0">
                <a:solidFill>
                  <a:schemeClr val="accent6">
                    <a:lumMod val="10000"/>
                  </a:schemeClr>
                </a:solidFill>
              </a:rPr>
              <a:t>Class 4</a:t>
            </a:r>
            <a:endParaRPr lang="zh-TW" altLang="en-US" sz="1200" b="1" dirty="0">
              <a:solidFill>
                <a:schemeClr val="accent6">
                  <a:lumMod val="10000"/>
                </a:schemeClr>
              </a:solidFill>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-0.116*log(0.116)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-0.039*log(0.039)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-0.070*log(0.070)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7320136" y="2564904"/>
            <a:ext cx="4799856" cy="2308324"/>
          </a:xfrm>
          <a:prstGeom prst="rect">
            <a:avLst/>
          </a:prstGeom>
          <a:noFill/>
        </p:spPr>
        <p:txBody>
          <a:bodyPr wrap="square" rtlCol="0">
            <a:spAutoFit/>
          </a:bodyP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1:</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200" b="1" dirty="0">
                <a:solidFill>
                  <a:schemeClr val="accent4">
                    <a:lumMod val="50000"/>
                  </a:schemeClr>
                </a:solidFill>
                <a:latin typeface="微軟正黑體" panose="020B0604030504040204" pitchFamily="34" charset="-120"/>
                <a:ea typeface="微軟正黑體" panose="020B0604030504040204" pitchFamily="34" charset="-120"/>
              </a:rPr>
              <a:t>1</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*log(0.775)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*log(0.116)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*log(0.039)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*log(0.070)\</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 0.11</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2:</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200" b="1" dirty="0">
                <a:solidFill>
                  <a:schemeClr val="accent4">
                    <a:lumMod val="50000"/>
                  </a:schemeClr>
                </a:solidFill>
                <a:latin typeface="微軟正黑體" panose="020B0604030504040204" pitchFamily="34" charset="-120"/>
                <a:ea typeface="微軟正黑體" panose="020B0604030504040204" pitchFamily="34" charset="-120"/>
              </a:rPr>
              <a:t>1</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*log(0.891)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*log(0.039)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*log(0.070)</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 0.05</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3:</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200" b="1" dirty="0">
                <a:solidFill>
                  <a:schemeClr val="accent4">
                    <a:lumMod val="50000"/>
                  </a:schemeClr>
                </a:solidFill>
                <a:latin typeface="微軟正黑體" panose="020B0604030504040204" pitchFamily="34" charset="-120"/>
                <a:ea typeface="微軟正黑體" panose="020B0604030504040204" pitchFamily="34" charset="-120"/>
              </a:rPr>
              <a:t>1</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*log(0.999)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*log(0.001)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 0.0004</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Entropy</a:t>
            </a:r>
            <a:endParaRPr lang="zh-TW" altLang="en-US" dirty="0"/>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Cross Entropy </a:t>
            </a:r>
            <a:endParaRPr lang="zh-TW" altLang="en-US" dirty="0"/>
          </a:p>
        </p:txBody>
      </p:sp>
      <p:sp>
        <p:nvSpPr>
          <p:cNvPr id="94" name="矩形 93">
            <a:extLst>
              <a:ext uri="{FF2B5EF4-FFF2-40B4-BE49-F238E27FC236}">
                <a16:creationId xmlns:a16="http://schemas.microsoft.com/office/drawing/2014/main" id="{261B6B88-9B3D-4EB5-A18A-C52E8926EABF}"/>
              </a:ext>
            </a:extLst>
          </p:cNvPr>
          <p:cNvSpPr/>
          <p:nvPr/>
        </p:nvSpPr>
        <p:spPr>
          <a:xfrm>
            <a:off x="2351584" y="1988840"/>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0.775</a:t>
            </a:r>
            <a:endParaRPr lang="zh-TW" altLang="en-US" sz="1400" b="1" dirty="0">
              <a:solidFill>
                <a:schemeClr val="accent6">
                  <a:lumMod val="10000"/>
                </a:schemeClr>
              </a:solidFill>
            </a:endParaRPr>
          </a:p>
        </p:txBody>
      </p:sp>
      <p:sp>
        <p:nvSpPr>
          <p:cNvPr id="95" name="矩形 94">
            <a:extLst>
              <a:ext uri="{FF2B5EF4-FFF2-40B4-BE49-F238E27FC236}">
                <a16:creationId xmlns:a16="http://schemas.microsoft.com/office/drawing/2014/main" id="{8441C28F-40B1-4F5A-AA9A-69E2653F1B0C}"/>
              </a:ext>
            </a:extLst>
          </p:cNvPr>
          <p:cNvSpPr/>
          <p:nvPr/>
        </p:nvSpPr>
        <p:spPr>
          <a:xfrm>
            <a:off x="2351584" y="2492896"/>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0.116</a:t>
            </a:r>
            <a:endParaRPr lang="zh-TW" altLang="en-US" sz="1400" b="1" dirty="0">
              <a:solidFill>
                <a:schemeClr val="accent6">
                  <a:lumMod val="10000"/>
                </a:schemeClr>
              </a:solidFill>
            </a:endParaRPr>
          </a:p>
        </p:txBody>
      </p:sp>
      <p:sp>
        <p:nvSpPr>
          <p:cNvPr id="96" name="矩形 95">
            <a:extLst>
              <a:ext uri="{FF2B5EF4-FFF2-40B4-BE49-F238E27FC236}">
                <a16:creationId xmlns:a16="http://schemas.microsoft.com/office/drawing/2014/main" id="{68C92972-5A52-4AE5-A19B-216AD298CA69}"/>
              </a:ext>
            </a:extLst>
          </p:cNvPr>
          <p:cNvSpPr/>
          <p:nvPr/>
        </p:nvSpPr>
        <p:spPr>
          <a:xfrm>
            <a:off x="2351584" y="2924944"/>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0.039</a:t>
            </a:r>
            <a:endParaRPr lang="zh-TW" altLang="en-US" sz="1400" b="1" dirty="0">
              <a:solidFill>
                <a:schemeClr val="accent6">
                  <a:lumMod val="10000"/>
                </a:schemeClr>
              </a:solidFill>
            </a:endParaRPr>
          </a:p>
        </p:txBody>
      </p:sp>
      <p:sp>
        <p:nvSpPr>
          <p:cNvPr id="97" name="矩形 96">
            <a:extLst>
              <a:ext uri="{FF2B5EF4-FFF2-40B4-BE49-F238E27FC236}">
                <a16:creationId xmlns:a16="http://schemas.microsoft.com/office/drawing/2014/main" id="{523C812C-D93D-44D4-BCD0-0B7C921ADEAC}"/>
              </a:ext>
            </a:extLst>
          </p:cNvPr>
          <p:cNvSpPr/>
          <p:nvPr/>
        </p:nvSpPr>
        <p:spPr>
          <a:xfrm>
            <a:off x="2351584" y="3356992"/>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0.070</a:t>
            </a:r>
            <a:endParaRPr lang="zh-TW" altLang="en-US" sz="1400" b="1" dirty="0">
              <a:solidFill>
                <a:schemeClr val="accent6">
                  <a:lumMod val="10000"/>
                </a:schemeClr>
              </a:solidFill>
            </a:endParaRPr>
          </a:p>
        </p:txBody>
      </p:sp>
      <p:sp>
        <p:nvSpPr>
          <p:cNvPr id="98" name="矩形 97">
            <a:extLst>
              <a:ext uri="{FF2B5EF4-FFF2-40B4-BE49-F238E27FC236}">
                <a16:creationId xmlns:a16="http://schemas.microsoft.com/office/drawing/2014/main" id="{7FF0242D-AEB3-43BD-A30F-C0774324AA50}"/>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1</a:t>
            </a:r>
            <a:endParaRPr lang="zh-TW" altLang="en-US" sz="1400" b="1" dirty="0">
              <a:solidFill>
                <a:schemeClr val="accent6">
                  <a:lumMod val="10000"/>
                </a:schemeClr>
              </a:solidFill>
            </a:endParaRPr>
          </a:p>
        </p:txBody>
      </p:sp>
      <p:sp>
        <p:nvSpPr>
          <p:cNvPr id="99" name="矩形 98">
            <a:extLst>
              <a:ext uri="{FF2B5EF4-FFF2-40B4-BE49-F238E27FC236}">
                <a16:creationId xmlns:a16="http://schemas.microsoft.com/office/drawing/2014/main" id="{EB295F5D-E3BD-4348-BA9C-EC7E5506FF14}"/>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a:t>
            </a:r>
            <a:endParaRPr lang="zh-TW" altLang="en-US" sz="1400" b="1" dirty="0">
              <a:solidFill>
                <a:schemeClr val="accent6">
                  <a:lumMod val="10000"/>
                </a:schemeClr>
              </a:solidFill>
            </a:endParaRPr>
          </a:p>
        </p:txBody>
      </p:sp>
      <p:sp>
        <p:nvSpPr>
          <p:cNvPr id="100" name="矩形 99">
            <a:extLst>
              <a:ext uri="{FF2B5EF4-FFF2-40B4-BE49-F238E27FC236}">
                <a16:creationId xmlns:a16="http://schemas.microsoft.com/office/drawing/2014/main" id="{631FAD55-4E14-4662-912B-2DECC16369EE}"/>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a:t>
            </a:r>
            <a:endParaRPr lang="zh-TW" altLang="en-US" sz="1400" b="1" dirty="0">
              <a:solidFill>
                <a:schemeClr val="accent6">
                  <a:lumMod val="10000"/>
                </a:schemeClr>
              </a:solidFill>
            </a:endParaRPr>
          </a:p>
        </p:txBody>
      </p:sp>
      <p:sp>
        <p:nvSpPr>
          <p:cNvPr id="101" name="矩形 100">
            <a:extLst>
              <a:ext uri="{FF2B5EF4-FFF2-40B4-BE49-F238E27FC236}">
                <a16:creationId xmlns:a16="http://schemas.microsoft.com/office/drawing/2014/main" id="{B733139A-ACD6-4235-95F4-25EFD6DB0C25}"/>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a:t>
            </a:r>
            <a:endParaRPr lang="zh-TW" altLang="en-US" sz="1400" b="1" dirty="0">
              <a:solidFill>
                <a:schemeClr val="accent6">
                  <a:lumMod val="10000"/>
                </a:schemeClr>
              </a:solidFill>
            </a:endParaRPr>
          </a:p>
        </p:txBody>
      </p:sp>
      <p:grpSp>
        <p:nvGrpSpPr>
          <p:cNvPr id="102" name="群組 101">
            <a:extLst>
              <a:ext uri="{FF2B5EF4-FFF2-40B4-BE49-F238E27FC236}">
                <a16:creationId xmlns:a16="http://schemas.microsoft.com/office/drawing/2014/main" id="{FF280A3E-307E-436D-9F88-E4AE67C1CD11}"/>
              </a:ext>
            </a:extLst>
          </p:cNvPr>
          <p:cNvGrpSpPr/>
          <p:nvPr/>
        </p:nvGrpSpPr>
        <p:grpSpPr>
          <a:xfrm>
            <a:off x="0" y="3212976"/>
            <a:ext cx="2017605" cy="479376"/>
            <a:chOff x="-98069" y="3267332"/>
            <a:chExt cx="2017605" cy="479376"/>
          </a:xfrm>
        </p:grpSpPr>
        <p:cxnSp>
          <p:nvCxnSpPr>
            <p:cNvPr id="103" name="直線接點 102">
              <a:extLst>
                <a:ext uri="{FF2B5EF4-FFF2-40B4-BE49-F238E27FC236}">
                  <a16:creationId xmlns:a16="http://schemas.microsoft.com/office/drawing/2014/main" id="{21E47540-C3B8-4D8D-9344-9ACF0D651D3D}"/>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04" name="弧形 103">
              <a:extLst>
                <a:ext uri="{FF2B5EF4-FFF2-40B4-BE49-F238E27FC236}">
                  <a16:creationId xmlns:a16="http://schemas.microsoft.com/office/drawing/2014/main" id="{60BB2736-EAE7-43C7-AA00-B1EFEF5F641C}"/>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05" name="文字方塊 104">
            <a:extLst>
              <a:ext uri="{FF2B5EF4-FFF2-40B4-BE49-F238E27FC236}">
                <a16:creationId xmlns:a16="http://schemas.microsoft.com/office/drawing/2014/main" id="{DFD7E912-19A6-47FC-B7CD-9C73B8822E60}"/>
              </a:ext>
            </a:extLst>
          </p:cNvPr>
          <p:cNvSpPr txBox="1"/>
          <p:nvPr/>
        </p:nvSpPr>
        <p:spPr>
          <a:xfrm>
            <a:off x="407368" y="3717032"/>
            <a:ext cx="1440160" cy="276999"/>
          </a:xfrm>
          <a:prstGeom prst="rect">
            <a:avLst/>
          </a:prstGeom>
          <a:noFill/>
        </p:spPr>
        <p:txBody>
          <a:bodyPr wrap="square" rtlCol="0">
            <a:spAutoFit/>
          </a:bodyPr>
          <a:lstStyle/>
          <a:p>
            <a:pPr algn="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0.330</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6" name="加號 105">
            <a:extLst>
              <a:ext uri="{FF2B5EF4-FFF2-40B4-BE49-F238E27FC236}">
                <a16:creationId xmlns:a16="http://schemas.microsoft.com/office/drawing/2014/main" id="{83EF038F-760E-4944-A4C9-7EE2697FD836}"/>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 name="矩形: 圓角 106">
            <a:extLst>
              <a:ext uri="{FF2B5EF4-FFF2-40B4-BE49-F238E27FC236}">
                <a16:creationId xmlns:a16="http://schemas.microsoft.com/office/drawing/2014/main" id="{83ED4719-BF9E-4999-9E33-D77CBF17B48D}"/>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Logistic Regression</a:t>
            </a:r>
          </a:p>
        </p:txBody>
      </p:sp>
      <p:pic>
        <p:nvPicPr>
          <p:cNvPr id="6" name="圖片 5">
            <a:extLst>
              <a:ext uri="{FF2B5EF4-FFF2-40B4-BE49-F238E27FC236}">
                <a16:creationId xmlns:a16="http://schemas.microsoft.com/office/drawing/2014/main" id="{62305487-2EAB-CEA1-DFBB-788C9BAAA85E}"/>
              </a:ext>
            </a:extLst>
          </p:cNvPr>
          <p:cNvPicPr>
            <a:picLocks noChangeAspect="1"/>
          </p:cNvPicPr>
          <p:nvPr/>
        </p:nvPicPr>
        <p:blipFill>
          <a:blip r:embed="rId5"/>
          <a:stretch>
            <a:fillRect/>
          </a:stretch>
        </p:blipFill>
        <p:spPr>
          <a:xfrm>
            <a:off x="7463047" y="5189051"/>
            <a:ext cx="642694" cy="642694"/>
          </a:xfrm>
          <a:prstGeom prst="rect">
            <a:avLst/>
          </a:prstGeom>
        </p:spPr>
      </p:pic>
      <p:sp>
        <p:nvSpPr>
          <p:cNvPr id="9" name="矩形 8">
            <a:extLst>
              <a:ext uri="{FF2B5EF4-FFF2-40B4-BE49-F238E27FC236}">
                <a16:creationId xmlns:a16="http://schemas.microsoft.com/office/drawing/2014/main" id="{1CE5A4D0-5793-03B5-F918-25A4708B5185}"/>
              </a:ext>
            </a:extLst>
          </p:cNvPr>
          <p:cNvSpPr/>
          <p:nvPr/>
        </p:nvSpPr>
        <p:spPr>
          <a:xfrm>
            <a:off x="7392144" y="5085184"/>
            <a:ext cx="4392488"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F7628CC0-E6E1-14B6-FEC9-453A374EC350}"/>
              </a:ext>
            </a:extLst>
          </p:cNvPr>
          <p:cNvSpPr txBox="1"/>
          <p:nvPr/>
        </p:nvSpPr>
        <p:spPr>
          <a:xfrm>
            <a:off x="8105742" y="5141648"/>
            <a:ext cx="367889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交叉</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熵越低，</a:t>
            </a:r>
            <a:endParaRPr lang="en-US" altLang="zh-TW" sz="1400" b="1" i="1" dirty="0">
              <a:solidFill>
                <a:srgbClr val="D8D8D8">
                  <a:lumMod val="10000"/>
                </a:srgbClr>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代表模型預測分布越接近真實，或是越一致</a:t>
            </a:r>
            <a:endParaRPr lang="en-US" altLang="zh-TW" sz="1400" b="1" i="1" dirty="0">
              <a:solidFill>
                <a:srgbClr val="D8D8D8">
                  <a:lumMod val="10000"/>
                </a:srgb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877379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交叉熵 </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與其他 </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Probability </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b="1" dirty="0">
                <a:solidFill>
                  <a:schemeClr val="accent6">
                    <a:lumMod val="10000"/>
                  </a:schemeClr>
                </a:solidFill>
              </a:rPr>
              <a:t>交叉熵是一種用來量化兩個概率分布之間差異的損失函數。衡量預測分布與真實分布之間的不一致程度。</a:t>
            </a:r>
            <a:endParaRPr lang="zh-TW" altLang="en-US" sz="14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AAD3FF2-CF0F-4FB5-BF8F-A75DD626F9FA}"/>
                </a:ext>
              </a:extLst>
            </p:cNvPr>
            <p:cNvSpPr/>
            <p:nvPr/>
          </p:nvSpPr>
          <p:spPr>
            <a:xfrm>
              <a:off x="7176120" y="4941168"/>
              <a:ext cx="288032" cy="64807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5301208"/>
              <a:ext cx="288032" cy="28803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726755" cy="369332"/>
            </a:xfrm>
            <a:prstGeom prst="rect">
              <a:avLst/>
            </a:prstGeom>
          </p:spPr>
          <p:txBody>
            <a:bodyPr wrap="none">
              <a:spAutoFit/>
            </a:bodyPr>
            <a:lstStyle/>
            <a:p>
              <a:r>
                <a:rPr lang="en-US" altLang="zh-TW" b="1" dirty="0">
                  <a:solidFill>
                    <a:schemeClr val="accent6">
                      <a:lumMod val="10000"/>
                    </a:schemeClr>
                  </a:solidFill>
                </a:rPr>
                <a:t>Probabilities</a:t>
              </a:r>
              <a:r>
                <a:rPr lang="zh-TW" altLang="en-US" b="1" dirty="0">
                  <a:solidFill>
                    <a:schemeClr val="accent6">
                      <a:lumMod val="10000"/>
                    </a:schemeClr>
                  </a:solidFill>
                </a:rPr>
                <a:t> </a:t>
              </a:r>
              <a:r>
                <a:rPr lang="en-US" altLang="zh-TW" b="1" dirty="0">
                  <a:solidFill>
                    <a:schemeClr val="accent6">
                      <a:lumMod val="10000"/>
                    </a:schemeClr>
                  </a:solidFill>
                </a:rPr>
                <a:t>II</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726755" cy="369332"/>
            </a:xfrm>
            <a:prstGeom prst="rect">
              <a:avLst/>
            </a:prstGeom>
          </p:spPr>
          <p:txBody>
            <a:bodyPr wrap="none">
              <a:spAutoFit/>
            </a:bodyPr>
            <a:lstStyle/>
            <a:p>
              <a:r>
                <a:rPr lang="en-US" altLang="zh-TW" b="1" dirty="0">
                  <a:solidFill>
                    <a:schemeClr val="accent6">
                      <a:lumMod val="10000"/>
                    </a:schemeClr>
                  </a:solidFill>
                </a:rPr>
                <a:t>Probabilities</a:t>
              </a:r>
              <a:r>
                <a:rPr lang="zh-TW" altLang="en-US" b="1" dirty="0">
                  <a:solidFill>
                    <a:schemeClr val="accent6">
                      <a:lumMod val="10000"/>
                    </a:schemeClr>
                  </a:solidFill>
                </a:rPr>
                <a:t> </a:t>
              </a:r>
              <a:r>
                <a:rPr lang="en-US" altLang="zh-TW" b="1" dirty="0">
                  <a:solidFill>
                    <a:schemeClr val="accent6">
                      <a:lumMod val="10000"/>
                    </a:schemeClr>
                  </a:solidFill>
                </a:rPr>
                <a:t>I</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719689" y="4437112"/>
              <a:ext cx="4824016" cy="246221"/>
              <a:chOff x="6863705" y="5733256"/>
              <a:chExt cx="4824016" cy="246221"/>
            </a:xfrm>
          </p:grpSpPr>
          <p:sp>
            <p:nvSpPr>
              <p:cNvPr id="83" name="矩形 82">
                <a:extLst>
                  <a:ext uri="{FF2B5EF4-FFF2-40B4-BE49-F238E27FC236}">
                    <a16:creationId xmlns:a16="http://schemas.microsoft.com/office/drawing/2014/main" id="{EEF22131-FF5E-4057-B8C7-1FEE06C175EE}"/>
                  </a:ext>
                </a:extLst>
              </p:cNvPr>
              <p:cNvSpPr/>
              <p:nvPr/>
            </p:nvSpPr>
            <p:spPr>
              <a:xfrm>
                <a:off x="6863705" y="5733256"/>
                <a:ext cx="360996" cy="246221"/>
              </a:xfrm>
              <a:prstGeom prst="rect">
                <a:avLst/>
              </a:prstGeom>
            </p:spPr>
            <p:txBody>
              <a:bodyPr wrap="none">
                <a:spAutoFit/>
              </a:bodyPr>
              <a:lstStyle/>
              <a:p>
                <a:r>
                  <a:rPr lang="en-US" altLang="zh-TW" sz="1000" dirty="0"/>
                  <a:t>0.2</a:t>
                </a:r>
                <a:endParaRPr lang="zh-TW" altLang="en-US" sz="1000" dirty="0"/>
              </a:p>
            </p:txBody>
          </p:sp>
          <p:sp>
            <p:nvSpPr>
              <p:cNvPr id="84" name="矩形 83">
                <a:extLst>
                  <a:ext uri="{FF2B5EF4-FFF2-40B4-BE49-F238E27FC236}">
                    <a16:creationId xmlns:a16="http://schemas.microsoft.com/office/drawing/2014/main" id="{A70C8A4D-73AF-4B03-BF0C-4E0E184E98A3}"/>
                  </a:ext>
                </a:extLst>
              </p:cNvPr>
              <p:cNvSpPr/>
              <p:nvPr/>
            </p:nvSpPr>
            <p:spPr>
              <a:xfrm>
                <a:off x="7295753" y="5733256"/>
                <a:ext cx="360996" cy="246221"/>
              </a:xfrm>
              <a:prstGeom prst="rect">
                <a:avLst/>
              </a:prstGeom>
            </p:spPr>
            <p:txBody>
              <a:bodyPr wrap="none">
                <a:spAutoFit/>
              </a:bodyPr>
              <a:lstStyle/>
              <a:p>
                <a:r>
                  <a:rPr lang="en-US" altLang="zh-TW" sz="1000" dirty="0"/>
                  <a:t>0.7</a:t>
                </a:r>
                <a:endParaRPr lang="zh-TW" altLang="en-US" sz="1000" dirty="0"/>
              </a:p>
            </p:txBody>
          </p:sp>
          <p:sp>
            <p:nvSpPr>
              <p:cNvPr id="85" name="矩形 84">
                <a:extLst>
                  <a:ext uri="{FF2B5EF4-FFF2-40B4-BE49-F238E27FC236}">
                    <a16:creationId xmlns:a16="http://schemas.microsoft.com/office/drawing/2014/main" id="{379F458F-B38F-4770-B3C3-4850610AE5B6}"/>
                  </a:ext>
                </a:extLst>
              </p:cNvPr>
              <p:cNvSpPr/>
              <p:nvPr/>
            </p:nvSpPr>
            <p:spPr>
              <a:xfrm>
                <a:off x="7655793" y="5733256"/>
                <a:ext cx="431528" cy="246221"/>
              </a:xfrm>
              <a:prstGeom prst="rect">
                <a:avLst/>
              </a:prstGeom>
            </p:spPr>
            <p:txBody>
              <a:bodyPr wrap="none">
                <a:spAutoFit/>
              </a:bodyPr>
              <a:lstStyle/>
              <a:p>
                <a:r>
                  <a:rPr lang="en-US" altLang="zh-TW" sz="1000" dirty="0"/>
                  <a:t>0.05</a:t>
                </a:r>
                <a:endParaRPr lang="zh-TW" altLang="en-US" sz="1000" dirty="0"/>
              </a:p>
            </p:txBody>
          </p:sp>
          <p:sp>
            <p:nvSpPr>
              <p:cNvPr id="86" name="矩形 85">
                <a:extLst>
                  <a:ext uri="{FF2B5EF4-FFF2-40B4-BE49-F238E27FC236}">
                    <a16:creationId xmlns:a16="http://schemas.microsoft.com/office/drawing/2014/main" id="{2471BC62-DCD0-4E94-82EE-7E716780AE34}"/>
                  </a:ext>
                </a:extLst>
              </p:cNvPr>
              <p:cNvSpPr/>
              <p:nvPr/>
            </p:nvSpPr>
            <p:spPr>
              <a:xfrm>
                <a:off x="8087841" y="5733256"/>
                <a:ext cx="431528" cy="246221"/>
              </a:xfrm>
              <a:prstGeom prst="rect">
                <a:avLst/>
              </a:prstGeom>
            </p:spPr>
            <p:txBody>
              <a:bodyPr wrap="none">
                <a:spAutoFit/>
              </a:bodyPr>
              <a:lstStyle/>
              <a:p>
                <a:r>
                  <a:rPr lang="en-US" altLang="zh-TW" sz="1000" dirty="0"/>
                  <a:t>0.05</a:t>
                </a:r>
                <a:endParaRPr lang="zh-TW" altLang="en-US" sz="1000" dirty="0"/>
              </a:p>
            </p:txBody>
          </p:sp>
          <p:sp>
            <p:nvSpPr>
              <p:cNvPr id="101" name="矩形 100">
                <a:extLst>
                  <a:ext uri="{FF2B5EF4-FFF2-40B4-BE49-F238E27FC236}">
                    <a16:creationId xmlns:a16="http://schemas.microsoft.com/office/drawing/2014/main" id="{3E603E6C-F939-487E-936D-4CB84319FABD}"/>
                  </a:ext>
                </a:extLst>
              </p:cNvPr>
              <p:cNvSpPr/>
              <p:nvPr/>
            </p:nvSpPr>
            <p:spPr>
              <a:xfrm>
                <a:off x="10032057" y="5733256"/>
                <a:ext cx="431528" cy="246221"/>
              </a:xfrm>
              <a:prstGeom prst="rect">
                <a:avLst/>
              </a:prstGeom>
            </p:spPr>
            <p:txBody>
              <a:bodyPr wrap="none">
                <a:spAutoFit/>
              </a:bodyPr>
              <a:lstStyle/>
              <a:p>
                <a:r>
                  <a:rPr lang="en-US" altLang="zh-TW" sz="1000" dirty="0"/>
                  <a:t>0.25</a:t>
                </a:r>
                <a:endParaRPr lang="zh-TW" altLang="en-US" sz="1000" dirty="0"/>
              </a:p>
            </p:txBody>
          </p:sp>
          <p:sp>
            <p:nvSpPr>
              <p:cNvPr id="102" name="矩形 101">
                <a:extLst>
                  <a:ext uri="{FF2B5EF4-FFF2-40B4-BE49-F238E27FC236}">
                    <a16:creationId xmlns:a16="http://schemas.microsoft.com/office/drawing/2014/main" id="{92B653CE-D72D-46D1-80C8-0A4CA8DB09B3}"/>
                  </a:ext>
                </a:extLst>
              </p:cNvPr>
              <p:cNvSpPr/>
              <p:nvPr/>
            </p:nvSpPr>
            <p:spPr>
              <a:xfrm>
                <a:off x="10464105" y="5733256"/>
                <a:ext cx="360996" cy="246221"/>
              </a:xfrm>
              <a:prstGeom prst="rect">
                <a:avLst/>
              </a:prstGeom>
            </p:spPr>
            <p:txBody>
              <a:bodyPr wrap="none">
                <a:spAutoFit/>
              </a:bodyPr>
              <a:lstStyle/>
              <a:p>
                <a:r>
                  <a:rPr lang="en-US" altLang="zh-TW" sz="1000" dirty="0"/>
                  <a:t>0.5</a:t>
                </a:r>
                <a:endParaRPr lang="zh-TW" altLang="en-US" sz="1000" dirty="0"/>
              </a:p>
            </p:txBody>
          </p:sp>
          <p:sp>
            <p:nvSpPr>
              <p:cNvPr id="103" name="矩形 102">
                <a:extLst>
                  <a:ext uri="{FF2B5EF4-FFF2-40B4-BE49-F238E27FC236}">
                    <a16:creationId xmlns:a16="http://schemas.microsoft.com/office/drawing/2014/main" id="{8127DD77-A067-4E7F-BEBF-0093DAD1BA12}"/>
                  </a:ext>
                </a:extLst>
              </p:cNvPr>
              <p:cNvSpPr/>
              <p:nvPr/>
            </p:nvSpPr>
            <p:spPr>
              <a:xfrm>
                <a:off x="10824145" y="5733256"/>
                <a:ext cx="360996" cy="246221"/>
              </a:xfrm>
              <a:prstGeom prst="rect">
                <a:avLst/>
              </a:prstGeom>
            </p:spPr>
            <p:txBody>
              <a:bodyPr wrap="none">
                <a:spAutoFit/>
              </a:bodyPr>
              <a:lstStyle/>
              <a:p>
                <a:r>
                  <a:rPr lang="en-US" altLang="zh-TW" sz="1000" dirty="0"/>
                  <a:t>0.2</a:t>
                </a:r>
                <a:endParaRPr lang="zh-TW" altLang="en-US" sz="1000" dirty="0"/>
              </a:p>
            </p:txBody>
          </p:sp>
          <p:sp>
            <p:nvSpPr>
              <p:cNvPr id="104" name="矩形 103">
                <a:extLst>
                  <a:ext uri="{FF2B5EF4-FFF2-40B4-BE49-F238E27FC236}">
                    <a16:creationId xmlns:a16="http://schemas.microsoft.com/office/drawing/2014/main" id="{4FED6479-E15E-44ED-80CC-0C790538EEC7}"/>
                  </a:ext>
                </a:extLst>
              </p:cNvPr>
              <p:cNvSpPr/>
              <p:nvPr/>
            </p:nvSpPr>
            <p:spPr>
              <a:xfrm>
                <a:off x="11256193" y="5733256"/>
                <a:ext cx="431528" cy="246221"/>
              </a:xfrm>
              <a:prstGeom prst="rect">
                <a:avLst/>
              </a:prstGeom>
            </p:spPr>
            <p:txBody>
              <a:bodyPr wrap="none">
                <a:spAutoFit/>
              </a:bodyPr>
              <a:lstStyle/>
              <a:p>
                <a:r>
                  <a:rPr lang="en-US" altLang="zh-TW" sz="1000" dirty="0"/>
                  <a:t>0.05</a:t>
                </a:r>
                <a:endParaRPr lang="zh-TW" altLang="en-US" sz="1000" dirty="0"/>
              </a:p>
            </p:txBody>
          </p:sp>
        </p:grpSp>
        <p:sp>
          <p:nvSpPr>
            <p:cNvPr id="106" name="矩形 105">
              <a:extLst>
                <a:ext uri="{FF2B5EF4-FFF2-40B4-BE49-F238E27FC236}">
                  <a16:creationId xmlns:a16="http://schemas.microsoft.com/office/drawing/2014/main" id="{D83F16DB-0173-4F40-88AF-E58A5A39B8ED}"/>
                </a:ext>
              </a:extLst>
            </p:cNvPr>
            <p:cNvSpPr/>
            <p:nvPr/>
          </p:nvSpPr>
          <p:spPr>
            <a:xfrm>
              <a:off x="10392097" y="5085184"/>
              <a:ext cx="288032" cy="50405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EB79B94F-FC5D-46EF-99AF-1FA65D473AE3}"/>
                </a:ext>
              </a:extLst>
            </p:cNvPr>
            <p:cNvSpPr/>
            <p:nvPr/>
          </p:nvSpPr>
          <p:spPr>
            <a:xfrm>
              <a:off x="10824145" y="5445224"/>
              <a:ext cx="288032" cy="14401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9E89BBDA-2770-48EA-8F4D-7799DA1AC342}"/>
                </a:ext>
              </a:extLst>
            </p:cNvPr>
            <p:cNvSpPr/>
            <p:nvPr/>
          </p:nvSpPr>
          <p:spPr>
            <a:xfrm>
              <a:off x="11256193"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-0.2*log(0.2)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r>
              <a:rPr lang="en-US" altLang="zh-TW" sz="1200" b="1" dirty="0">
                <a:solidFill>
                  <a:schemeClr val="accent6">
                    <a:lumMod val="10000"/>
                  </a:schemeClr>
                </a:solidFill>
              </a:rPr>
              <a:t>Class 1</a:t>
            </a:r>
            <a:endParaRPr lang="zh-TW" altLang="en-US" sz="1200" b="1" dirty="0">
              <a:solidFill>
                <a:schemeClr val="accent6">
                  <a:lumMod val="10000"/>
                </a:schemeClr>
              </a:solidFill>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r>
              <a:rPr lang="en-US" altLang="zh-TW" sz="1200" b="1" dirty="0">
                <a:solidFill>
                  <a:schemeClr val="accent6">
                    <a:lumMod val="10000"/>
                  </a:schemeClr>
                </a:solidFill>
              </a:rPr>
              <a:t>Class 2</a:t>
            </a:r>
            <a:endParaRPr lang="zh-TW" altLang="en-US" sz="1200" b="1" dirty="0">
              <a:solidFill>
                <a:schemeClr val="accent6">
                  <a:lumMod val="10000"/>
                </a:schemeClr>
              </a:solidFill>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r>
              <a:rPr lang="en-US" altLang="zh-TW" sz="1200" b="1" dirty="0">
                <a:solidFill>
                  <a:schemeClr val="accent6">
                    <a:lumMod val="10000"/>
                  </a:schemeClr>
                </a:solidFill>
              </a:rPr>
              <a:t>Class 3</a:t>
            </a:r>
            <a:endParaRPr lang="zh-TW" altLang="en-US" sz="1200" b="1" dirty="0">
              <a:solidFill>
                <a:schemeClr val="accent6">
                  <a:lumMod val="10000"/>
                </a:schemeClr>
              </a:solidFill>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r>
              <a:rPr lang="en-US" altLang="zh-TW" sz="1200" b="1" dirty="0">
                <a:solidFill>
                  <a:schemeClr val="accent6">
                    <a:lumMod val="10000"/>
                  </a:schemeClr>
                </a:solidFill>
              </a:rPr>
              <a:t>Class 4</a:t>
            </a:r>
            <a:endParaRPr lang="zh-TW" altLang="en-US" sz="1200" b="1" dirty="0">
              <a:solidFill>
                <a:schemeClr val="accent6">
                  <a:lumMod val="10000"/>
                </a:schemeClr>
              </a:solidFill>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-0.7*log(0.7)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-0.05*log(0.05)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-0.05*log(0.05)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8400256" y="2636912"/>
            <a:ext cx="3431704" cy="1631216"/>
          </a:xfrm>
          <a:prstGeom prst="rect">
            <a:avLst/>
          </a:prstGeom>
          <a:noFill/>
        </p:spPr>
        <p:txBody>
          <a:bodyPr wrap="square" rtlCol="0">
            <a:spAutoFit/>
          </a:bodyPr>
          <a:lstStyle/>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Cross entropy on </a:t>
            </a:r>
            <a:r>
              <a:rPr lang="zh-TW" altLang="en-US" sz="10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1(P1) over </a:t>
            </a:r>
            <a:r>
              <a:rPr lang="zh-TW" altLang="en-US" sz="10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2(P2):</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000" b="1" dirty="0">
                <a:solidFill>
                  <a:schemeClr val="accent4">
                    <a:lumMod val="50000"/>
                  </a:schemeClr>
                </a:solidFill>
                <a:latin typeface="微軟正黑體" panose="020B0604030504040204" pitchFamily="34" charset="-120"/>
                <a:ea typeface="微軟正黑體" panose="020B0604030504040204" pitchFamily="34" charset="-120"/>
              </a:rPr>
              <a:t>0.2</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C00000"/>
                </a:solidFill>
                <a:latin typeface="微軟正黑體" panose="020B0604030504040204" pitchFamily="34" charset="-120"/>
                <a:ea typeface="微軟正黑體" panose="020B0604030504040204" pitchFamily="34" charset="-120"/>
              </a:rPr>
              <a:t>0.25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r>
              <a:rPr lang="en-US" altLang="zh-TW" sz="1000" b="1" dirty="0">
                <a:solidFill>
                  <a:srgbClr val="296536"/>
                </a:solidFill>
                <a:latin typeface="微軟正黑體" panose="020B0604030504040204" pitchFamily="34" charset="-120"/>
                <a:ea typeface="微軟正黑體" panose="020B0604030504040204" pitchFamily="34" charset="-120"/>
              </a:rPr>
              <a:t>0.7</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C00000"/>
                </a:solidFill>
                <a:latin typeface="微軟正黑體" panose="020B0604030504040204" pitchFamily="34" charset="-120"/>
                <a:ea typeface="微軟正黑體" panose="020B0604030504040204" pitchFamily="34" charset="-120"/>
              </a:rPr>
              <a:t>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000" b="1" dirty="0">
                <a:solidFill>
                  <a:srgbClr val="296536"/>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C00000"/>
                </a:solidFill>
                <a:latin typeface="微軟正黑體" panose="020B0604030504040204" pitchFamily="34" charset="-120"/>
                <a:ea typeface="微軟正黑體" panose="020B0604030504040204" pitchFamily="34" charset="-120"/>
              </a:rPr>
              <a:t>0.2</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r>
              <a:rPr lang="en-US" altLang="zh-TW" sz="1000" b="1" dirty="0">
                <a:solidFill>
                  <a:srgbClr val="296536"/>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C00000"/>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0.431</a:t>
            </a:r>
          </a:p>
          <a:p>
            <a:endParaRPr lang="en-US" altLang="zh-TW" sz="10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Cross entropy on </a:t>
            </a:r>
            <a:r>
              <a:rPr lang="zh-TW" altLang="en-US" sz="10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2(P2) over </a:t>
            </a:r>
            <a:r>
              <a:rPr lang="zh-TW" altLang="en-US" sz="10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1(P1):</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000" b="1" dirty="0">
                <a:solidFill>
                  <a:srgbClr val="C00000"/>
                </a:solidFill>
                <a:latin typeface="微軟正黑體" panose="020B0604030504040204" pitchFamily="34" charset="-120"/>
                <a:ea typeface="微軟正黑體" panose="020B0604030504040204" pitchFamily="34" charset="-120"/>
              </a:rPr>
              <a:t>0.25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chemeClr val="accent4">
                    <a:lumMod val="50000"/>
                  </a:schemeClr>
                </a:solidFill>
                <a:latin typeface="微軟正黑體" panose="020B0604030504040204" pitchFamily="34" charset="-120"/>
                <a:ea typeface="微軟正黑體" panose="020B0604030504040204" pitchFamily="34" charset="-120"/>
              </a:rPr>
              <a:t>0.2</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r>
              <a:rPr lang="en-US" altLang="zh-TW" sz="1000" b="1" dirty="0">
                <a:solidFill>
                  <a:srgbClr val="C00000"/>
                </a:solidFill>
                <a:latin typeface="微軟正黑體" panose="020B0604030504040204" pitchFamily="34" charset="-120"/>
                <a:ea typeface="微軟正黑體" panose="020B0604030504040204" pitchFamily="34" charset="-120"/>
              </a:rPr>
              <a:t>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296536"/>
                </a:solidFill>
                <a:latin typeface="微軟正黑體" panose="020B0604030504040204" pitchFamily="34" charset="-120"/>
                <a:ea typeface="微軟正黑體" panose="020B0604030504040204" pitchFamily="34" charset="-120"/>
              </a:rPr>
              <a:t>0.7</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000" b="1" dirty="0">
                <a:solidFill>
                  <a:srgbClr val="C00000"/>
                </a:solidFill>
                <a:latin typeface="微軟正黑體" panose="020B0604030504040204" pitchFamily="34" charset="-120"/>
                <a:ea typeface="微軟正黑體" panose="020B0604030504040204" pitchFamily="34" charset="-120"/>
              </a:rPr>
              <a:t>0.2</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296536"/>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r>
              <a:rPr lang="en-US" altLang="zh-TW" sz="1000" b="1" dirty="0">
                <a:solidFill>
                  <a:srgbClr val="C00000"/>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296536"/>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0.577</a:t>
            </a:r>
          </a:p>
          <a:p>
            <a:endParaRPr lang="en-US" altLang="zh-TW" sz="10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Entropy</a:t>
            </a:r>
            <a:endParaRPr lang="zh-TW" altLang="en-US" dirty="0"/>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Cross Entropy </a:t>
            </a:r>
            <a:endParaRPr lang="zh-TW" altLang="en-US" dirty="0"/>
          </a:p>
        </p:txBody>
      </p:sp>
      <p:sp>
        <p:nvSpPr>
          <p:cNvPr id="6" name="矩形 5">
            <a:extLst>
              <a:ext uri="{FF2B5EF4-FFF2-40B4-BE49-F238E27FC236}">
                <a16:creationId xmlns:a16="http://schemas.microsoft.com/office/drawing/2014/main" id="{98C98E8B-479D-42E9-85FD-AEFC44DBF113}"/>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0.25</a:t>
            </a:r>
            <a:endParaRPr lang="zh-TW" altLang="en-US" sz="1400" b="1" dirty="0">
              <a:solidFill>
                <a:schemeClr val="accent6">
                  <a:lumMod val="10000"/>
                </a:schemeClr>
              </a:solidFill>
            </a:endParaRPr>
          </a:p>
        </p:txBody>
      </p:sp>
      <p:sp>
        <p:nvSpPr>
          <p:cNvPr id="94" name="矩形 93">
            <a:extLst>
              <a:ext uri="{FF2B5EF4-FFF2-40B4-BE49-F238E27FC236}">
                <a16:creationId xmlns:a16="http://schemas.microsoft.com/office/drawing/2014/main" id="{EB15AC11-D5B3-45FA-AB5E-BA4FD746778F}"/>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0.5</a:t>
            </a:r>
            <a:endParaRPr lang="zh-TW" altLang="en-US" sz="1400" b="1" dirty="0">
              <a:solidFill>
                <a:schemeClr val="accent6">
                  <a:lumMod val="10000"/>
                </a:schemeClr>
              </a:solidFill>
            </a:endParaRPr>
          </a:p>
        </p:txBody>
      </p:sp>
      <p:sp>
        <p:nvSpPr>
          <p:cNvPr id="95" name="矩形 94">
            <a:extLst>
              <a:ext uri="{FF2B5EF4-FFF2-40B4-BE49-F238E27FC236}">
                <a16:creationId xmlns:a16="http://schemas.microsoft.com/office/drawing/2014/main" id="{9EF7812F-2B2F-4BED-8BB3-DAC49EA40927}"/>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0.2</a:t>
            </a:r>
            <a:endParaRPr lang="zh-TW" altLang="en-US" sz="1400" b="1" dirty="0">
              <a:solidFill>
                <a:schemeClr val="accent6">
                  <a:lumMod val="10000"/>
                </a:schemeClr>
              </a:solidFill>
            </a:endParaRPr>
          </a:p>
        </p:txBody>
      </p:sp>
      <p:sp>
        <p:nvSpPr>
          <p:cNvPr id="96" name="矩形 95">
            <a:extLst>
              <a:ext uri="{FF2B5EF4-FFF2-40B4-BE49-F238E27FC236}">
                <a16:creationId xmlns:a16="http://schemas.microsoft.com/office/drawing/2014/main" id="{81A7E171-6E8E-4F12-B336-545A2C67B16E}"/>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0.05</a:t>
            </a:r>
            <a:endParaRPr lang="zh-TW" altLang="en-US" sz="1400" b="1" dirty="0">
              <a:solidFill>
                <a:schemeClr val="accent6">
                  <a:lumMod val="10000"/>
                </a:schemeClr>
              </a:solidFill>
            </a:endParaRPr>
          </a:p>
        </p:txBody>
      </p:sp>
      <p:sp>
        <p:nvSpPr>
          <p:cNvPr id="97" name="矩形 96">
            <a:extLst>
              <a:ext uri="{FF2B5EF4-FFF2-40B4-BE49-F238E27FC236}">
                <a16:creationId xmlns:a16="http://schemas.microsoft.com/office/drawing/2014/main" id="{94314F44-A240-44D0-804D-886EAF3F49C6}"/>
              </a:ext>
            </a:extLst>
          </p:cNvPr>
          <p:cNvSpPr/>
          <p:nvPr/>
        </p:nvSpPr>
        <p:spPr>
          <a:xfrm>
            <a:off x="2351584" y="1988840"/>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0.2</a:t>
            </a:r>
            <a:endParaRPr lang="zh-TW" altLang="en-US" sz="1400" b="1" dirty="0">
              <a:solidFill>
                <a:schemeClr val="accent6">
                  <a:lumMod val="10000"/>
                </a:schemeClr>
              </a:solidFill>
            </a:endParaRPr>
          </a:p>
        </p:txBody>
      </p:sp>
      <p:sp>
        <p:nvSpPr>
          <p:cNvPr id="98" name="矩形 97">
            <a:extLst>
              <a:ext uri="{FF2B5EF4-FFF2-40B4-BE49-F238E27FC236}">
                <a16:creationId xmlns:a16="http://schemas.microsoft.com/office/drawing/2014/main" id="{A86C007F-4163-4B09-ADB9-711FC7FC3906}"/>
              </a:ext>
            </a:extLst>
          </p:cNvPr>
          <p:cNvSpPr/>
          <p:nvPr/>
        </p:nvSpPr>
        <p:spPr>
          <a:xfrm>
            <a:off x="2351584" y="2492896"/>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0.7</a:t>
            </a:r>
            <a:endParaRPr lang="zh-TW" altLang="en-US" sz="1400" b="1" dirty="0">
              <a:solidFill>
                <a:schemeClr val="accent6">
                  <a:lumMod val="10000"/>
                </a:schemeClr>
              </a:solidFill>
            </a:endParaRPr>
          </a:p>
        </p:txBody>
      </p:sp>
      <p:sp>
        <p:nvSpPr>
          <p:cNvPr id="99" name="矩形 98">
            <a:extLst>
              <a:ext uri="{FF2B5EF4-FFF2-40B4-BE49-F238E27FC236}">
                <a16:creationId xmlns:a16="http://schemas.microsoft.com/office/drawing/2014/main" id="{9331B82A-850E-4A50-B538-0ABD3B5A396D}"/>
              </a:ext>
            </a:extLst>
          </p:cNvPr>
          <p:cNvSpPr/>
          <p:nvPr/>
        </p:nvSpPr>
        <p:spPr>
          <a:xfrm>
            <a:off x="2351584" y="2924944"/>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0.05</a:t>
            </a:r>
            <a:endParaRPr lang="zh-TW" altLang="en-US" sz="1400" b="1" dirty="0">
              <a:solidFill>
                <a:schemeClr val="accent6">
                  <a:lumMod val="10000"/>
                </a:schemeClr>
              </a:solidFill>
            </a:endParaRPr>
          </a:p>
        </p:txBody>
      </p:sp>
      <p:sp>
        <p:nvSpPr>
          <p:cNvPr id="100" name="矩形 99">
            <a:extLst>
              <a:ext uri="{FF2B5EF4-FFF2-40B4-BE49-F238E27FC236}">
                <a16:creationId xmlns:a16="http://schemas.microsoft.com/office/drawing/2014/main" id="{5C1B952C-BF8C-4954-9F28-34AC7790D991}"/>
              </a:ext>
            </a:extLst>
          </p:cNvPr>
          <p:cNvSpPr/>
          <p:nvPr/>
        </p:nvSpPr>
        <p:spPr>
          <a:xfrm>
            <a:off x="2351584" y="3356992"/>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0.05</a:t>
            </a:r>
            <a:endParaRPr lang="zh-TW" altLang="en-US" sz="1400" b="1" dirty="0">
              <a:solidFill>
                <a:schemeClr val="accent6">
                  <a:lumMod val="10000"/>
                </a:schemeClr>
              </a:solidFill>
            </a:endParaRPr>
          </a:p>
        </p:txBody>
      </p:sp>
      <p:sp>
        <p:nvSpPr>
          <p:cNvPr id="109" name="矩形 108">
            <a:extLst>
              <a:ext uri="{FF2B5EF4-FFF2-40B4-BE49-F238E27FC236}">
                <a16:creationId xmlns:a16="http://schemas.microsoft.com/office/drawing/2014/main" id="{7684DE11-87D2-4C67-81D9-C61649704EEE}"/>
              </a:ext>
            </a:extLst>
          </p:cNvPr>
          <p:cNvSpPr/>
          <p:nvPr/>
        </p:nvSpPr>
        <p:spPr>
          <a:xfrm>
            <a:off x="2351584"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P1</a:t>
            </a:r>
            <a:endParaRPr lang="zh-TW" altLang="en-US" sz="1400" b="1" dirty="0">
              <a:solidFill>
                <a:schemeClr val="accent6">
                  <a:lumMod val="10000"/>
                </a:schemeClr>
              </a:solidFill>
            </a:endParaRPr>
          </a:p>
        </p:txBody>
      </p:sp>
      <p:sp>
        <p:nvSpPr>
          <p:cNvPr id="110" name="矩形 109">
            <a:extLst>
              <a:ext uri="{FF2B5EF4-FFF2-40B4-BE49-F238E27FC236}">
                <a16:creationId xmlns:a16="http://schemas.microsoft.com/office/drawing/2014/main" id="{C52AEE0C-43AB-4186-AAE7-D4DAE2F65324}"/>
              </a:ext>
            </a:extLst>
          </p:cNvPr>
          <p:cNvSpPr/>
          <p:nvPr/>
        </p:nvSpPr>
        <p:spPr>
          <a:xfrm>
            <a:off x="5447928"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P2</a:t>
            </a:r>
            <a:endParaRPr lang="zh-TW" altLang="en-US" sz="1400" b="1" dirty="0">
              <a:solidFill>
                <a:schemeClr val="accent6">
                  <a:lumMod val="10000"/>
                </a:schemeClr>
              </a:solidFill>
            </a:endParaRPr>
          </a:p>
        </p:txBody>
      </p:sp>
      <p:sp>
        <p:nvSpPr>
          <p:cNvPr id="112" name="矩形 111">
            <a:extLst>
              <a:ext uri="{FF2B5EF4-FFF2-40B4-BE49-F238E27FC236}">
                <a16:creationId xmlns:a16="http://schemas.microsoft.com/office/drawing/2014/main" id="{D996F16B-6EAC-463E-A4CA-191312F93F5C}"/>
              </a:ext>
            </a:extLst>
          </p:cNvPr>
          <p:cNvSpPr/>
          <p:nvPr/>
        </p:nvSpPr>
        <p:spPr>
          <a:xfrm>
            <a:off x="3647728" y="2420888"/>
            <a:ext cx="116487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accent6">
                    <a:lumMod val="10000"/>
                  </a:schemeClr>
                </a:solidFill>
              </a:rPr>
              <a:t>Lce</a:t>
            </a:r>
            <a:r>
              <a:rPr lang="en-US" altLang="zh-TW" sz="1400" b="1" dirty="0">
                <a:solidFill>
                  <a:schemeClr val="accent6">
                    <a:lumMod val="10000"/>
                  </a:schemeClr>
                </a:solidFill>
              </a:rPr>
              <a:t>(P1, P2)</a:t>
            </a:r>
            <a:endParaRPr lang="zh-TW" altLang="en-US" sz="1400" b="1" dirty="0">
              <a:solidFill>
                <a:schemeClr val="accent6">
                  <a:lumMod val="10000"/>
                </a:schemeClr>
              </a:solidFill>
            </a:endParaRPr>
          </a:p>
        </p:txBody>
      </p:sp>
      <p:sp>
        <p:nvSpPr>
          <p:cNvPr id="121" name="文字方塊 120">
            <a:extLst>
              <a:ext uri="{FF2B5EF4-FFF2-40B4-BE49-F238E27FC236}">
                <a16:creationId xmlns:a16="http://schemas.microsoft.com/office/drawing/2014/main" id="{06590E92-53E4-412A-81A3-F563A470777B}"/>
              </a:ext>
            </a:extLst>
          </p:cNvPr>
          <p:cNvSpPr txBox="1"/>
          <p:nvPr/>
        </p:nvSpPr>
        <p:spPr>
          <a:xfrm>
            <a:off x="6312024" y="1988840"/>
            <a:ext cx="1440160" cy="276999"/>
          </a:xfrm>
          <a:prstGeom prst="rect">
            <a:avLst/>
          </a:prstGeom>
          <a:solidFill>
            <a:schemeClr val="bg1"/>
          </a:solid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-0.25*log(0.25)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2" name="文字方塊 121">
            <a:extLst>
              <a:ext uri="{FF2B5EF4-FFF2-40B4-BE49-F238E27FC236}">
                <a16:creationId xmlns:a16="http://schemas.microsoft.com/office/drawing/2014/main" id="{69B1E44E-2A2B-4B8D-986B-EB048B381F5C}"/>
              </a:ext>
            </a:extLst>
          </p:cNvPr>
          <p:cNvSpPr txBox="1"/>
          <p:nvPr/>
        </p:nvSpPr>
        <p:spPr>
          <a:xfrm>
            <a:off x="6312024" y="2420888"/>
            <a:ext cx="1440160" cy="276999"/>
          </a:xfrm>
          <a:prstGeom prst="rect">
            <a:avLst/>
          </a:prstGeom>
          <a:solidFill>
            <a:schemeClr val="bg1"/>
          </a:solid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-0.5*log(0.5)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3" name="文字方塊 122">
            <a:extLst>
              <a:ext uri="{FF2B5EF4-FFF2-40B4-BE49-F238E27FC236}">
                <a16:creationId xmlns:a16="http://schemas.microsoft.com/office/drawing/2014/main" id="{409FCB53-3987-4A67-89C2-45DB5E171DC1}"/>
              </a:ext>
            </a:extLst>
          </p:cNvPr>
          <p:cNvSpPr txBox="1"/>
          <p:nvPr/>
        </p:nvSpPr>
        <p:spPr>
          <a:xfrm>
            <a:off x="6312024" y="2924944"/>
            <a:ext cx="1440160" cy="276999"/>
          </a:xfrm>
          <a:prstGeom prst="rect">
            <a:avLst/>
          </a:prstGeom>
          <a:solidFill>
            <a:schemeClr val="bg1"/>
          </a:solid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-0.2*log(0.2)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4" name="文字方塊 123">
            <a:extLst>
              <a:ext uri="{FF2B5EF4-FFF2-40B4-BE49-F238E27FC236}">
                <a16:creationId xmlns:a16="http://schemas.microsoft.com/office/drawing/2014/main" id="{C17AD2DE-F0E1-4635-8F62-E917840AD8C7}"/>
              </a:ext>
            </a:extLst>
          </p:cNvPr>
          <p:cNvSpPr txBox="1"/>
          <p:nvPr/>
        </p:nvSpPr>
        <p:spPr>
          <a:xfrm>
            <a:off x="6312024" y="3356992"/>
            <a:ext cx="1440160" cy="276999"/>
          </a:xfrm>
          <a:prstGeom prst="rect">
            <a:avLst/>
          </a:prstGeom>
          <a:solidFill>
            <a:schemeClr val="bg1"/>
          </a:solid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-0.05*log(0.05)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grpSp>
        <p:nvGrpSpPr>
          <p:cNvPr id="17" name="群組 16">
            <a:extLst>
              <a:ext uri="{FF2B5EF4-FFF2-40B4-BE49-F238E27FC236}">
                <a16:creationId xmlns:a16="http://schemas.microsoft.com/office/drawing/2014/main" id="{A8782D6E-F05D-4860-9BFA-7FA4BE02B9AA}"/>
              </a:ext>
            </a:extLst>
          </p:cNvPr>
          <p:cNvGrpSpPr/>
          <p:nvPr/>
        </p:nvGrpSpPr>
        <p:grpSpPr>
          <a:xfrm>
            <a:off x="0" y="3212976"/>
            <a:ext cx="2017605" cy="479376"/>
            <a:chOff x="-98069" y="3267332"/>
            <a:chExt cx="2017605" cy="479376"/>
          </a:xfrm>
        </p:grpSpPr>
        <p:cxnSp>
          <p:nvCxnSpPr>
            <p:cNvPr id="14" name="直線接點 13">
              <a:extLst>
                <a:ext uri="{FF2B5EF4-FFF2-40B4-BE49-F238E27FC236}">
                  <a16:creationId xmlns:a16="http://schemas.microsoft.com/office/drawing/2014/main" id="{3E90A634-19A3-403D-A644-DBD43C35EF56}"/>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6" name="弧形 15">
              <a:extLst>
                <a:ext uri="{FF2B5EF4-FFF2-40B4-BE49-F238E27FC236}">
                  <a16:creationId xmlns:a16="http://schemas.microsoft.com/office/drawing/2014/main" id="{465CCDA5-527A-4564-829C-E05DB170A6BA}"/>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87" name="群組 86">
            <a:extLst>
              <a:ext uri="{FF2B5EF4-FFF2-40B4-BE49-F238E27FC236}">
                <a16:creationId xmlns:a16="http://schemas.microsoft.com/office/drawing/2014/main" id="{C674EBAB-ADFB-4F59-9FDE-67A4944BACFC}"/>
              </a:ext>
            </a:extLst>
          </p:cNvPr>
          <p:cNvGrpSpPr/>
          <p:nvPr/>
        </p:nvGrpSpPr>
        <p:grpSpPr>
          <a:xfrm flipH="1">
            <a:off x="6312024" y="3212976"/>
            <a:ext cx="2017605" cy="479376"/>
            <a:chOff x="-98069" y="3267332"/>
            <a:chExt cx="2017605" cy="479376"/>
          </a:xfrm>
        </p:grpSpPr>
        <p:cxnSp>
          <p:nvCxnSpPr>
            <p:cNvPr id="88" name="直線接點 87">
              <a:extLst>
                <a:ext uri="{FF2B5EF4-FFF2-40B4-BE49-F238E27FC236}">
                  <a16:creationId xmlns:a16="http://schemas.microsoft.com/office/drawing/2014/main" id="{8BAD499E-D943-471E-877A-B6DE075717EF}"/>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89" name="弧形 88">
              <a:extLst>
                <a:ext uri="{FF2B5EF4-FFF2-40B4-BE49-F238E27FC236}">
                  <a16:creationId xmlns:a16="http://schemas.microsoft.com/office/drawing/2014/main" id="{6D978FCC-469C-4294-A00F-FCDA391B2FF7}"/>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8" name="加號 17">
            <a:extLst>
              <a:ext uri="{FF2B5EF4-FFF2-40B4-BE49-F238E27FC236}">
                <a16:creationId xmlns:a16="http://schemas.microsoft.com/office/drawing/2014/main" id="{CD8466B1-2D64-4279-98F1-E9E32329B733}"/>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加號 89">
            <a:extLst>
              <a:ext uri="{FF2B5EF4-FFF2-40B4-BE49-F238E27FC236}">
                <a16:creationId xmlns:a16="http://schemas.microsoft.com/office/drawing/2014/main" id="{B2C4AC60-3318-4D64-BD07-58154AEAD037}"/>
              </a:ext>
            </a:extLst>
          </p:cNvPr>
          <p:cNvSpPr/>
          <p:nvPr/>
        </p:nvSpPr>
        <p:spPr>
          <a:xfrm>
            <a:off x="7824192"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 name="文字方塊 104">
            <a:extLst>
              <a:ext uri="{FF2B5EF4-FFF2-40B4-BE49-F238E27FC236}">
                <a16:creationId xmlns:a16="http://schemas.microsoft.com/office/drawing/2014/main" id="{83694FBC-0EE3-4E08-BEE6-0D281FE864CD}"/>
              </a:ext>
            </a:extLst>
          </p:cNvPr>
          <p:cNvSpPr txBox="1"/>
          <p:nvPr/>
        </p:nvSpPr>
        <p:spPr>
          <a:xfrm>
            <a:off x="407368" y="3717032"/>
            <a:ext cx="1440160" cy="276999"/>
          </a:xfrm>
          <a:prstGeom prst="rect">
            <a:avLst/>
          </a:prstGeom>
          <a:noFill/>
        </p:spPr>
        <p:txBody>
          <a:bodyPr wrap="square" rtlCol="0">
            <a:spAutoFit/>
          </a:bodyPr>
          <a:lstStyle/>
          <a:p>
            <a:pPr algn="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0.378</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11" name="文字方塊 110">
            <a:extLst>
              <a:ext uri="{FF2B5EF4-FFF2-40B4-BE49-F238E27FC236}">
                <a16:creationId xmlns:a16="http://schemas.microsoft.com/office/drawing/2014/main" id="{F877497D-56C4-4C09-9624-1D28A1D43847}"/>
              </a:ext>
            </a:extLst>
          </p:cNvPr>
          <p:cNvSpPr txBox="1"/>
          <p:nvPr/>
        </p:nvSpPr>
        <p:spPr>
          <a:xfrm>
            <a:off x="6240016" y="3717032"/>
            <a:ext cx="1440160" cy="276999"/>
          </a:xfrm>
          <a:prstGeom prst="rect">
            <a:avLst/>
          </a:prstGeom>
          <a:noFill/>
        </p:spPr>
        <p:txBody>
          <a:bodyPr wrap="square" rtlCol="0">
            <a:spAutoFit/>
          </a:bodyPr>
          <a:lstStyle/>
          <a:p>
            <a:pPr algn="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0.430</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9" name="矩形 18">
            <a:extLst>
              <a:ext uri="{FF2B5EF4-FFF2-40B4-BE49-F238E27FC236}">
                <a16:creationId xmlns:a16="http://schemas.microsoft.com/office/drawing/2014/main" id="{E7BCC06F-DB46-41AC-BE24-A1230FA35CA5}"/>
              </a:ext>
            </a:extLst>
          </p:cNvPr>
          <p:cNvSpPr/>
          <p:nvPr/>
        </p:nvSpPr>
        <p:spPr>
          <a:xfrm>
            <a:off x="7104112" y="4509120"/>
            <a:ext cx="4878288" cy="1200329"/>
          </a:xfrm>
          <a:prstGeom prst="rect">
            <a:avLst/>
          </a:prstGeom>
          <a:solidFill>
            <a:srgbClr val="FFC000"/>
          </a:solidFill>
        </p:spPr>
        <p:txBody>
          <a:bodyPr wrap="square">
            <a:spAutoFit/>
          </a:bodyPr>
          <a:lstStyle/>
          <a:p>
            <a:r>
              <a:rPr lang="en-US" altLang="zh-TW" sz="1200" b="1" dirty="0">
                <a:solidFill>
                  <a:schemeClr val="accent6">
                    <a:lumMod val="10000"/>
                  </a:schemeClr>
                </a:solidFill>
              </a:rPr>
              <a:t>Cross-entropy is greater than entropy </a:t>
            </a:r>
          </a:p>
          <a:p>
            <a:r>
              <a:rPr lang="en-US" altLang="zh-TW" sz="1200" b="1" dirty="0">
                <a:solidFill>
                  <a:schemeClr val="accent6">
                    <a:lumMod val="10000"/>
                  </a:schemeClr>
                </a:solidFill>
              </a:rPr>
              <a:t>Cross-entropy on distribution 1 over 2 &gt; Entropy on distribution 1 Cross-entropy on distribution 2 over 1 &gt; Entropy on distribution 2</a:t>
            </a:r>
          </a:p>
          <a:p>
            <a:endParaRPr lang="en-US" altLang="zh-TW" sz="1200" b="1" dirty="0">
              <a:solidFill>
                <a:schemeClr val="accent6">
                  <a:lumMod val="10000"/>
                </a:schemeClr>
              </a:solidFill>
            </a:endParaRPr>
          </a:p>
          <a:p>
            <a:r>
              <a:rPr lang="en-US" altLang="zh-TW" sz="1200" dirty="0">
                <a:solidFill>
                  <a:srgbClr val="C00000"/>
                </a:solidFill>
              </a:rPr>
              <a:t>If two distribution become closer </a:t>
            </a:r>
          </a:p>
          <a:p>
            <a:r>
              <a:rPr lang="en-US" altLang="zh-TW" sz="1200" dirty="0">
                <a:solidFill>
                  <a:srgbClr val="C00000"/>
                </a:solidFill>
              </a:rPr>
              <a:t>• Value of cross-entropy is closer to entropy</a:t>
            </a:r>
            <a:endParaRPr lang="zh-TW" altLang="en-US" sz="1200" b="1" dirty="0">
              <a:solidFill>
                <a:srgbClr val="C00000"/>
              </a:solidFill>
            </a:endParaRPr>
          </a:p>
        </p:txBody>
      </p:sp>
      <p:sp>
        <p:nvSpPr>
          <p:cNvPr id="113" name="矩形: 圓角 112">
            <a:extLst>
              <a:ext uri="{FF2B5EF4-FFF2-40B4-BE49-F238E27FC236}">
                <a16:creationId xmlns:a16="http://schemas.microsoft.com/office/drawing/2014/main" id="{17B2196B-F7DC-4815-8CAA-75DCA68830C3}"/>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Logistic Regression</a:t>
            </a:r>
          </a:p>
        </p:txBody>
      </p:sp>
    </p:spTree>
    <p:extLst>
      <p:ext uri="{BB962C8B-B14F-4D97-AF65-F5344CB8AC3E}">
        <p14:creationId xmlns:p14="http://schemas.microsoft.com/office/powerpoint/2010/main" val="820010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b="1" dirty="0"/>
              <a:t>資訊獲利（</a:t>
            </a:r>
            <a:r>
              <a:rPr lang="en-US" altLang="zh-TW" b="1" dirty="0"/>
              <a:t>Information Gain</a:t>
            </a:r>
            <a:r>
              <a:rPr lang="zh-TW" altLang="en-US" b="1" dirty="0"/>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b="1" dirty="0">
                <a:solidFill>
                  <a:schemeClr val="accent6">
                    <a:lumMod val="10000"/>
                  </a:schemeClr>
                </a:solidFill>
              </a:rPr>
              <a:t>以資訊複雜度出發，探討新 特徵能否降低整體複雜度， 進而更容易判斷</a:t>
            </a:r>
            <a:endParaRPr lang="zh-TW" altLang="en-US" sz="14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1338828"/>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Information Gain :</a:t>
            </a: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值越大代表說純度提升越大，也就是說分類的效果較好，所以說模型會在所有試過的方法中選擇 </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Gain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最大的方法做資料的切割</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617FB5E-8D83-47CE-8A87-FD8BB424565D}"/>
              </a:ext>
            </a:extLst>
          </p:cNvPr>
          <p:cNvPicPr>
            <a:picLocks noChangeAspect="1"/>
          </p:cNvPicPr>
          <p:nvPr/>
        </p:nvPicPr>
        <p:blipFill>
          <a:blip r:embed="rId3"/>
          <a:stretch>
            <a:fillRect/>
          </a:stretch>
        </p:blipFill>
        <p:spPr>
          <a:xfrm>
            <a:off x="6168008" y="1412776"/>
            <a:ext cx="5569949" cy="3384376"/>
          </a:xfrm>
          <a:prstGeom prst="rect">
            <a:avLst/>
          </a:prstGeom>
        </p:spPr>
      </p:pic>
      <p:pic>
        <p:nvPicPr>
          <p:cNvPr id="19" name="圖片 18">
            <a:extLst>
              <a:ext uri="{FF2B5EF4-FFF2-40B4-BE49-F238E27FC236}">
                <a16:creationId xmlns:a16="http://schemas.microsoft.com/office/drawing/2014/main" id="{05B5DFF7-246D-4965-9CC4-F17FD89534C2}"/>
              </a:ext>
            </a:extLst>
          </p:cNvPr>
          <p:cNvPicPr>
            <a:picLocks noChangeAspect="1"/>
          </p:cNvPicPr>
          <p:nvPr/>
        </p:nvPicPr>
        <p:blipFill>
          <a:blip r:embed="rId4"/>
          <a:stretch>
            <a:fillRect/>
          </a:stretch>
        </p:blipFill>
        <p:spPr>
          <a:xfrm>
            <a:off x="6240016" y="5085184"/>
            <a:ext cx="5452885" cy="576064"/>
          </a:xfrm>
          <a:prstGeom prst="rect">
            <a:avLst/>
          </a:prstGeom>
        </p:spPr>
      </p:pic>
      <p:grpSp>
        <p:nvGrpSpPr>
          <p:cNvPr id="2" name="群組 1">
            <a:extLst>
              <a:ext uri="{FF2B5EF4-FFF2-40B4-BE49-F238E27FC236}">
                <a16:creationId xmlns:a16="http://schemas.microsoft.com/office/drawing/2014/main" id="{F61FDCE1-0BDD-4F7D-B3FB-89F3766649B0}"/>
              </a:ext>
            </a:extLst>
          </p:cNvPr>
          <p:cNvGrpSpPr/>
          <p:nvPr/>
        </p:nvGrpSpPr>
        <p:grpSpPr>
          <a:xfrm>
            <a:off x="407368" y="2564904"/>
            <a:ext cx="6129113" cy="3456384"/>
            <a:chOff x="479376" y="3429000"/>
            <a:chExt cx="6129113" cy="3456384"/>
          </a:xfrm>
        </p:grpSpPr>
        <p:pic>
          <p:nvPicPr>
            <p:cNvPr id="11" name="圖片 10">
              <a:extLst>
                <a:ext uri="{FF2B5EF4-FFF2-40B4-BE49-F238E27FC236}">
                  <a16:creationId xmlns:a16="http://schemas.microsoft.com/office/drawing/2014/main" id="{F2808AE3-3645-4750-9324-58FC58912A56}"/>
                </a:ext>
              </a:extLst>
            </p:cNvPr>
            <p:cNvPicPr>
              <a:picLocks noChangeAspect="1"/>
            </p:cNvPicPr>
            <p:nvPr/>
          </p:nvPicPr>
          <p:blipFill>
            <a:blip r:embed="rId5"/>
            <a:stretch>
              <a:fillRect/>
            </a:stretch>
          </p:blipFill>
          <p:spPr>
            <a:xfrm>
              <a:off x="479376" y="3429000"/>
              <a:ext cx="3240360" cy="874898"/>
            </a:xfrm>
            <a:prstGeom prst="rect">
              <a:avLst/>
            </a:prstGeom>
          </p:spPr>
        </p:pic>
        <p:pic>
          <p:nvPicPr>
            <p:cNvPr id="18" name="圖片 17">
              <a:extLst>
                <a:ext uri="{FF2B5EF4-FFF2-40B4-BE49-F238E27FC236}">
                  <a16:creationId xmlns:a16="http://schemas.microsoft.com/office/drawing/2014/main" id="{B374AEB0-DEC3-4014-A00D-43B3F32EF3C1}"/>
                </a:ext>
              </a:extLst>
            </p:cNvPr>
            <p:cNvPicPr>
              <a:picLocks noChangeAspect="1"/>
            </p:cNvPicPr>
            <p:nvPr/>
          </p:nvPicPr>
          <p:blipFill>
            <a:blip r:embed="rId6"/>
            <a:stretch>
              <a:fillRect/>
            </a:stretch>
          </p:blipFill>
          <p:spPr>
            <a:xfrm>
              <a:off x="551384" y="4293096"/>
              <a:ext cx="5283194" cy="720080"/>
            </a:xfrm>
            <a:prstGeom prst="rect">
              <a:avLst/>
            </a:prstGeom>
          </p:spPr>
        </p:pic>
        <p:pic>
          <p:nvPicPr>
            <p:cNvPr id="5" name="圖片 4">
              <a:extLst>
                <a:ext uri="{FF2B5EF4-FFF2-40B4-BE49-F238E27FC236}">
                  <a16:creationId xmlns:a16="http://schemas.microsoft.com/office/drawing/2014/main" id="{1A24F3BD-C84A-443D-B545-3CAA4B2267E2}"/>
                </a:ext>
              </a:extLst>
            </p:cNvPr>
            <p:cNvPicPr>
              <a:picLocks noChangeAspect="1"/>
            </p:cNvPicPr>
            <p:nvPr/>
          </p:nvPicPr>
          <p:blipFill>
            <a:blip r:embed="rId7"/>
            <a:stretch>
              <a:fillRect/>
            </a:stretch>
          </p:blipFill>
          <p:spPr>
            <a:xfrm>
              <a:off x="479376" y="5445224"/>
              <a:ext cx="4004144" cy="1440160"/>
            </a:xfrm>
            <a:prstGeom prst="rect">
              <a:avLst/>
            </a:prstGeom>
          </p:spPr>
        </p:pic>
        <p:cxnSp>
          <p:nvCxnSpPr>
            <p:cNvPr id="21" name="直線單箭頭接點 20">
              <a:extLst>
                <a:ext uri="{FF2B5EF4-FFF2-40B4-BE49-F238E27FC236}">
                  <a16:creationId xmlns:a16="http://schemas.microsoft.com/office/drawing/2014/main" id="{D92996C7-ABF7-4D48-9B7C-F20025576285}"/>
                </a:ext>
              </a:extLst>
            </p:cNvPr>
            <p:cNvCxnSpPr>
              <a:cxnSpLocks/>
            </p:cNvCxnSpPr>
            <p:nvPr/>
          </p:nvCxnSpPr>
          <p:spPr>
            <a:xfrm flipV="1">
              <a:off x="4511824" y="3717032"/>
              <a:ext cx="720080" cy="5040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4FE47746-C90B-4A29-91C7-ACDB1B14F8C7}"/>
                </a:ext>
              </a:extLst>
            </p:cNvPr>
            <p:cNvSpPr/>
            <p:nvPr/>
          </p:nvSpPr>
          <p:spPr>
            <a:xfrm>
              <a:off x="4079776" y="4149080"/>
              <a:ext cx="50405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文字方塊 25">
              <a:extLst>
                <a:ext uri="{FF2B5EF4-FFF2-40B4-BE49-F238E27FC236}">
                  <a16:creationId xmlns:a16="http://schemas.microsoft.com/office/drawing/2014/main" id="{F4CFFE88-AFC5-467A-BCA2-3815A718331C}"/>
                </a:ext>
              </a:extLst>
            </p:cNvPr>
            <p:cNvSpPr txBox="1"/>
            <p:nvPr/>
          </p:nvSpPr>
          <p:spPr>
            <a:xfrm>
              <a:off x="4583832" y="3429000"/>
              <a:ext cx="2024657" cy="276999"/>
            </a:xfrm>
            <a:prstGeom prst="rect">
              <a:avLst/>
            </a:prstGeom>
            <a:noFill/>
          </p:spPr>
          <p:txBody>
            <a:bodyPr wrap="non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Subset of Red or Blue ball</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grpSp>
      <p:pic>
        <p:nvPicPr>
          <p:cNvPr id="20" name="圖片 19">
            <a:extLst>
              <a:ext uri="{FF2B5EF4-FFF2-40B4-BE49-F238E27FC236}">
                <a16:creationId xmlns:a16="http://schemas.microsoft.com/office/drawing/2014/main" id="{6073B1EF-CB0B-4DFF-959D-DDB94DD8ECF0}"/>
              </a:ext>
            </a:extLst>
          </p:cNvPr>
          <p:cNvPicPr>
            <a:picLocks noChangeAspect="1"/>
          </p:cNvPicPr>
          <p:nvPr/>
        </p:nvPicPr>
        <p:blipFill>
          <a:blip r:embed="rId8"/>
          <a:stretch>
            <a:fillRect/>
          </a:stretch>
        </p:blipFill>
        <p:spPr>
          <a:xfrm>
            <a:off x="551384" y="4077072"/>
            <a:ext cx="5328592" cy="217091"/>
          </a:xfrm>
          <a:prstGeom prst="rect">
            <a:avLst/>
          </a:prstGeom>
        </p:spPr>
      </p:pic>
      <p:sp>
        <p:nvSpPr>
          <p:cNvPr id="4" name="矩形: 圓角 3">
            <a:extLst>
              <a:ext uri="{FF2B5EF4-FFF2-40B4-BE49-F238E27FC236}">
                <a16:creationId xmlns:a16="http://schemas.microsoft.com/office/drawing/2014/main" id="{649AB693-0323-4C87-98BE-B2C5BC6F3387}"/>
              </a:ext>
            </a:extLst>
          </p:cNvPr>
          <p:cNvSpPr/>
          <p:nvPr/>
        </p:nvSpPr>
        <p:spPr>
          <a:xfrm>
            <a:off x="407368" y="350100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84606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b="1" dirty="0"/>
              <a:t>吉尼係數（</a:t>
            </a:r>
            <a:r>
              <a:rPr lang="en-US" altLang="zh-TW" b="1" dirty="0"/>
              <a:t>Gini Index</a:t>
            </a:r>
            <a:r>
              <a:rPr lang="zh-TW" altLang="en-US" b="1" dirty="0"/>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dirty="0">
                <a:solidFill>
                  <a:schemeClr val="accent6">
                    <a:lumMod val="10000"/>
                  </a:schemeClr>
                </a:solidFill>
              </a:rPr>
              <a:t>判斷預測結果是否有區分清楚，降低不純度，來衡量特徵對於判斷目標的幫助</a:t>
            </a:r>
            <a:endParaRPr lang="zh-TW" altLang="en-US" sz="14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sp>
        <p:nvSpPr>
          <p:cNvPr id="9" name="文字方塊 8">
            <a:extLst>
              <a:ext uri="{FF2B5EF4-FFF2-40B4-BE49-F238E27FC236}">
                <a16:creationId xmlns:a16="http://schemas.microsoft.com/office/drawing/2014/main" id="{1A9F7B9E-85DA-4993-874E-9F65287784A9}"/>
              </a:ext>
            </a:extLst>
          </p:cNvPr>
          <p:cNvSpPr txBox="1"/>
          <p:nvPr/>
        </p:nvSpPr>
        <p:spPr>
          <a:xfrm>
            <a:off x="390524" y="1340768"/>
            <a:ext cx="5345436" cy="1431161"/>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endParaRPr lang="en-US" altLang="zh-TW" b="1" dirty="0">
              <a:solidFill>
                <a:schemeClr val="accent1">
                  <a:lumMod val="75000"/>
                </a:schemeClr>
              </a:solidFill>
              <a:latin typeface="Microsoft JhengHei UI" panose="020B0604030504040204" pitchFamily="34" charset="-120"/>
              <a:ea typeface="Microsoft JhengHei UI" panose="020B0604030504040204" pitchFamily="34" charset="-120"/>
            </a:endParaRPr>
          </a:p>
          <a:p>
            <a:pPr>
              <a:lnSpc>
                <a:spcPct val="150000"/>
              </a:lnSpc>
              <a:spcBef>
                <a:spcPct val="0"/>
              </a:spcBef>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Gini impurity :</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吉尼係數又可以稱為</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吉尼不純度（</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Gini impurity</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，該係數也是用來評估資料的凌亂程度，該係數值會落於</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[0, 0.5]</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區間</a:t>
            </a:r>
            <a:br>
              <a:rPr lang="zh-TW" altLang="en-US" sz="1200" dirty="0">
                <a:highlight>
                  <a:srgbClr val="FFFFFF"/>
                </a:highlight>
              </a:rPr>
            </a:br>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64E0B0E4-BCD2-4706-8F68-AD4C0763694E}"/>
              </a:ext>
            </a:extLst>
          </p:cNvPr>
          <p:cNvPicPr>
            <a:picLocks noChangeAspect="1"/>
          </p:cNvPicPr>
          <p:nvPr/>
        </p:nvPicPr>
        <p:blipFill>
          <a:blip r:embed="rId3"/>
          <a:stretch>
            <a:fillRect/>
          </a:stretch>
        </p:blipFill>
        <p:spPr>
          <a:xfrm>
            <a:off x="6137312" y="1268760"/>
            <a:ext cx="5439425" cy="3456384"/>
          </a:xfrm>
          <a:prstGeom prst="rect">
            <a:avLst/>
          </a:prstGeom>
        </p:spPr>
      </p:pic>
      <p:pic>
        <p:nvPicPr>
          <p:cNvPr id="5" name="圖片 4">
            <a:extLst>
              <a:ext uri="{FF2B5EF4-FFF2-40B4-BE49-F238E27FC236}">
                <a16:creationId xmlns:a16="http://schemas.microsoft.com/office/drawing/2014/main" id="{F74110EA-B645-491F-8292-1B1C45731A97}"/>
              </a:ext>
            </a:extLst>
          </p:cNvPr>
          <p:cNvPicPr>
            <a:picLocks noChangeAspect="1"/>
          </p:cNvPicPr>
          <p:nvPr/>
        </p:nvPicPr>
        <p:blipFill>
          <a:blip r:embed="rId4"/>
          <a:stretch>
            <a:fillRect/>
          </a:stretch>
        </p:blipFill>
        <p:spPr>
          <a:xfrm>
            <a:off x="7104112" y="5013176"/>
            <a:ext cx="3703500" cy="503818"/>
          </a:xfrm>
          <a:prstGeom prst="rect">
            <a:avLst/>
          </a:prstGeom>
        </p:spPr>
      </p:pic>
      <p:pic>
        <p:nvPicPr>
          <p:cNvPr id="16" name="圖片 15">
            <a:extLst>
              <a:ext uri="{FF2B5EF4-FFF2-40B4-BE49-F238E27FC236}">
                <a16:creationId xmlns:a16="http://schemas.microsoft.com/office/drawing/2014/main" id="{AEA4DFA4-CB9A-4115-ACFC-1AEA72EC8AF3}"/>
              </a:ext>
            </a:extLst>
          </p:cNvPr>
          <p:cNvPicPr>
            <a:picLocks noChangeAspect="1"/>
          </p:cNvPicPr>
          <p:nvPr/>
        </p:nvPicPr>
        <p:blipFill rotWithShape="1">
          <a:blip r:embed="rId5"/>
          <a:srcRect t="20606"/>
          <a:stretch/>
        </p:blipFill>
        <p:spPr>
          <a:xfrm>
            <a:off x="767408" y="2636912"/>
            <a:ext cx="4595872" cy="2322215"/>
          </a:xfrm>
          <a:prstGeom prst="rect">
            <a:avLst/>
          </a:prstGeom>
        </p:spPr>
      </p:pic>
      <p:pic>
        <p:nvPicPr>
          <p:cNvPr id="12" name="圖片 11">
            <a:extLst>
              <a:ext uri="{FF2B5EF4-FFF2-40B4-BE49-F238E27FC236}">
                <a16:creationId xmlns:a16="http://schemas.microsoft.com/office/drawing/2014/main" id="{E0964E33-D887-4574-91E0-E3B4971FDB8F}"/>
              </a:ext>
            </a:extLst>
          </p:cNvPr>
          <p:cNvPicPr>
            <a:picLocks noChangeAspect="1"/>
          </p:cNvPicPr>
          <p:nvPr/>
        </p:nvPicPr>
        <p:blipFill>
          <a:blip r:embed="rId6"/>
          <a:stretch>
            <a:fillRect/>
          </a:stretch>
        </p:blipFill>
        <p:spPr>
          <a:xfrm>
            <a:off x="551384" y="5085184"/>
            <a:ext cx="5256584" cy="287470"/>
          </a:xfrm>
          <a:prstGeom prst="rect">
            <a:avLst/>
          </a:prstGeom>
        </p:spPr>
      </p:pic>
      <p:sp>
        <p:nvSpPr>
          <p:cNvPr id="18" name="矩形: 圓角 17">
            <a:extLst>
              <a:ext uri="{FF2B5EF4-FFF2-40B4-BE49-F238E27FC236}">
                <a16:creationId xmlns:a16="http://schemas.microsoft.com/office/drawing/2014/main" id="{BF0C71A7-9AFC-46D9-9176-F1039217AAC8}"/>
              </a:ext>
            </a:extLst>
          </p:cNvPr>
          <p:cNvSpPr/>
          <p:nvPr/>
        </p:nvSpPr>
        <p:spPr>
          <a:xfrm>
            <a:off x="407368" y="494116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76073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b="1" dirty="0"/>
              <a:t>熵＆基尼不純度</a:t>
            </a:r>
            <a:r>
              <a:rPr lang="en-US" altLang="zh-TW" b="1" dirty="0"/>
              <a:t>-</a:t>
            </a:r>
            <a:r>
              <a:rPr lang="zh-TW" altLang="en-US" b="1" dirty="0"/>
              <a:t>以不同觀點衡量不確定性</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dirty="0">
                <a:solidFill>
                  <a:schemeClr val="accent6">
                    <a:lumMod val="10000"/>
                  </a:schemeClr>
                </a:solidFill>
              </a:rPr>
              <a:t>判斷預測結果是否有區分清楚，降低不純度，來衡量特徵對於判斷目標的幫助</a:t>
            </a:r>
            <a:endParaRPr lang="zh-TW" altLang="en-US" sz="14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pic>
        <p:nvPicPr>
          <p:cNvPr id="6" name="圖片 5">
            <a:extLst>
              <a:ext uri="{FF2B5EF4-FFF2-40B4-BE49-F238E27FC236}">
                <a16:creationId xmlns:a16="http://schemas.microsoft.com/office/drawing/2014/main" id="{FEF9C186-CDE9-B63C-466B-C1FF1EC36749}"/>
              </a:ext>
            </a:extLst>
          </p:cNvPr>
          <p:cNvPicPr>
            <a:picLocks noChangeAspect="1"/>
          </p:cNvPicPr>
          <p:nvPr/>
        </p:nvPicPr>
        <p:blipFill>
          <a:blip r:embed="rId3"/>
          <a:stretch>
            <a:fillRect/>
          </a:stretch>
        </p:blipFill>
        <p:spPr>
          <a:xfrm>
            <a:off x="2279576" y="1988840"/>
            <a:ext cx="6973273" cy="3115110"/>
          </a:xfrm>
          <a:prstGeom prst="rect">
            <a:avLst/>
          </a:prstGeom>
        </p:spPr>
      </p:pic>
    </p:spTree>
    <p:extLst>
      <p:ext uri="{BB962C8B-B14F-4D97-AF65-F5344CB8AC3E}">
        <p14:creationId xmlns:p14="http://schemas.microsoft.com/office/powerpoint/2010/main" val="35600251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b="1" dirty="0"/>
              <a:t>熵＆基尼不純度</a:t>
            </a:r>
            <a:r>
              <a:rPr lang="en-US" altLang="zh-TW" b="1" dirty="0"/>
              <a:t>-</a:t>
            </a:r>
            <a:r>
              <a:rPr lang="zh-TW" altLang="en-US" b="1" dirty="0"/>
              <a:t>以不同觀點衡量不確定性</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dirty="0">
                <a:solidFill>
                  <a:schemeClr val="accent6">
                    <a:lumMod val="10000"/>
                  </a:schemeClr>
                </a:solidFill>
              </a:rPr>
              <a:t>判斷預測結果是否有區分清楚，降低不純度，來衡量特徵對於判斷目標的幫助</a:t>
            </a:r>
            <a:endParaRPr lang="zh-TW" altLang="en-US" sz="14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Decision Tree</a:t>
            </a:r>
          </a:p>
        </p:txBody>
      </p:sp>
      <p:pic>
        <p:nvPicPr>
          <p:cNvPr id="4" name="圖片 3">
            <a:extLst>
              <a:ext uri="{FF2B5EF4-FFF2-40B4-BE49-F238E27FC236}">
                <a16:creationId xmlns:a16="http://schemas.microsoft.com/office/drawing/2014/main" id="{A66647B8-92D7-6C4A-0497-D7DAA77573AA}"/>
              </a:ext>
            </a:extLst>
          </p:cNvPr>
          <p:cNvPicPr>
            <a:picLocks noChangeAspect="1"/>
          </p:cNvPicPr>
          <p:nvPr/>
        </p:nvPicPr>
        <p:blipFill>
          <a:blip r:embed="rId3"/>
          <a:stretch>
            <a:fillRect/>
          </a:stretch>
        </p:blipFill>
        <p:spPr>
          <a:xfrm>
            <a:off x="623392" y="1556792"/>
            <a:ext cx="6154009" cy="4220164"/>
          </a:xfrm>
          <a:prstGeom prst="rect">
            <a:avLst/>
          </a:prstGeom>
        </p:spPr>
      </p:pic>
    </p:spTree>
    <p:extLst>
      <p:ext uri="{BB962C8B-B14F-4D97-AF65-F5344CB8AC3E}">
        <p14:creationId xmlns:p14="http://schemas.microsoft.com/office/powerpoint/2010/main" val="7582108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Decision Tree Introduction </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r>
              <a:rPr lang="en-US" altLang="zh-TW" sz="1200" dirty="0">
                <a:solidFill>
                  <a:srgbClr val="27292A"/>
                </a:solidFill>
                <a:latin typeface="微軟正黑體" panose="020B0604030504040204" pitchFamily="34" charset="-120"/>
                <a:ea typeface="微軟正黑體" panose="020B0604030504040204" pitchFamily="34" charset="-120"/>
              </a:rPr>
              <a:t>Demystifying Cross-Entropy: A Key Concept for Understanding Classification in Machine Learning</a:t>
            </a:r>
          </a:p>
          <a:p>
            <a:r>
              <a:rPr lang="en-US" altLang="zh-TW" sz="1200" dirty="0">
                <a:solidFill>
                  <a:schemeClr val="accent1"/>
                </a:solidFill>
                <a:latin typeface="微軟正黑體" panose="020B0604030504040204" pitchFamily="34" charset="-120"/>
                <a:ea typeface="微軟正黑體" panose="020B0604030504040204" pitchFamily="34" charset="-120"/>
                <a:hlinkClick r:id="rId2"/>
              </a:rPr>
              <a:t>https://medium.com/@nikitamalviya/demystifying-cross-entropy-a-key-concept-for-understanding-classification-in-machine-learning-84efb0842fbd</a:t>
            </a:r>
            <a:endParaRPr lang="en-US" altLang="zh-TW" sz="1200" dirty="0">
              <a:solidFill>
                <a:schemeClr val="accent1"/>
              </a:solidFill>
              <a:latin typeface="微軟正黑體" panose="020B0604030504040204" pitchFamily="34" charset="-120"/>
              <a:ea typeface="微軟正黑體" panose="020B0604030504040204" pitchFamily="34" charset="-120"/>
            </a:endParaRPr>
          </a:p>
          <a:p>
            <a:endParaRPr lang="en-US" altLang="zh-TW" sz="1200" dirty="0">
              <a:solidFill>
                <a:schemeClr val="accent1"/>
              </a:solidFill>
              <a:latin typeface="微軟正黑體" panose="020B0604030504040204" pitchFamily="34" charset="-120"/>
              <a:ea typeface="微軟正黑體" panose="020B0604030504040204" pitchFamily="34" charset="-120"/>
            </a:endParaRPr>
          </a:p>
          <a:p>
            <a:r>
              <a:rPr lang="zh-TW" altLang="en-US" sz="1200" dirty="0">
                <a:solidFill>
                  <a:srgbClr val="27292A"/>
                </a:solidFill>
                <a:latin typeface="微軟正黑體" panose="020B0604030504040204" pitchFamily="34" charset="-120"/>
                <a:ea typeface="微軟正黑體" panose="020B0604030504040204" pitchFamily="34" charset="-120"/>
              </a:rPr>
              <a:t>機器學習筆記</a:t>
            </a:r>
            <a:r>
              <a:rPr lang="en-US" altLang="zh-TW" sz="1200" dirty="0">
                <a:solidFill>
                  <a:srgbClr val="27292A"/>
                </a:solidFill>
                <a:latin typeface="微軟正黑體" panose="020B0604030504040204" pitchFamily="34" charset="-120"/>
                <a:ea typeface="微軟正黑體" panose="020B0604030504040204" pitchFamily="34" charset="-120"/>
              </a:rPr>
              <a:t>-</a:t>
            </a:r>
            <a:r>
              <a:rPr lang="zh-TW" altLang="en-US" sz="1200" dirty="0">
                <a:solidFill>
                  <a:srgbClr val="27292A"/>
                </a:solidFill>
                <a:latin typeface="微軟正黑體" panose="020B0604030504040204" pitchFamily="34" charset="-120"/>
                <a:ea typeface="微軟正黑體" panose="020B0604030504040204" pitchFamily="34" charset="-120"/>
              </a:rPr>
              <a:t>決策樹</a:t>
            </a:r>
            <a:r>
              <a:rPr lang="en-US" altLang="zh-TW" sz="1200" dirty="0">
                <a:solidFill>
                  <a:srgbClr val="27292A"/>
                </a:solidFill>
                <a:latin typeface="微軟正黑體" panose="020B0604030504040204" pitchFamily="34" charset="-120"/>
                <a:ea typeface="微軟正黑體" panose="020B0604030504040204" pitchFamily="34" charset="-120"/>
              </a:rPr>
              <a:t>(Decision tree)</a:t>
            </a:r>
          </a:p>
          <a:p>
            <a:r>
              <a:rPr lang="en-US" altLang="zh-TW" sz="1200" dirty="0">
                <a:solidFill>
                  <a:schemeClr val="accent1"/>
                </a:solidFill>
                <a:latin typeface="微軟正黑體" panose="020B0604030504040204" pitchFamily="34" charset="-120"/>
                <a:ea typeface="微軟正黑體" panose="020B0604030504040204" pitchFamily="34" charset="-120"/>
                <a:hlinkClick r:id="rId3"/>
              </a:rPr>
              <a:t>https://medium.com/@SCU.Datascientist/python%E5%AD%B8%E7%BF%92%E7%AD%86%E8%A8%98-%E6%B1%BA%E7%AD%96%E6%A8%B9-decision-tree-b9acf11f0f84</a:t>
            </a:r>
            <a:endParaRPr lang="en-US" altLang="zh-TW" sz="1200" dirty="0">
              <a:solidFill>
                <a:schemeClr val="accent1"/>
              </a:solidFill>
              <a:latin typeface="微軟正黑體" panose="020B0604030504040204" pitchFamily="34" charset="-120"/>
              <a:ea typeface="微軟正黑體" panose="020B0604030504040204" pitchFamily="34" charset="-120"/>
            </a:endParaRPr>
          </a:p>
          <a:p>
            <a:endParaRPr lang="en-US" altLang="zh-TW" sz="1200" dirty="0">
              <a:solidFill>
                <a:schemeClr val="accent1"/>
              </a:solidFill>
              <a:latin typeface="微軟正黑體" panose="020B0604030504040204" pitchFamily="34" charset="-120"/>
              <a:ea typeface="微軟正黑體" panose="020B0604030504040204" pitchFamily="34" charset="-120"/>
            </a:endParaRPr>
          </a:p>
          <a:p>
            <a:r>
              <a:rPr lang="en-US" altLang="zh-TW" sz="1200" dirty="0">
                <a:solidFill>
                  <a:srgbClr val="27292A"/>
                </a:solidFill>
                <a:latin typeface="微軟正黑體" panose="020B0604030504040204" pitchFamily="34" charset="-120"/>
                <a:ea typeface="微軟正黑體" panose="020B0604030504040204" pitchFamily="34" charset="-120"/>
              </a:rPr>
              <a:t>Maximum Likelihood</a:t>
            </a:r>
          </a:p>
          <a:p>
            <a:r>
              <a:rPr lang="en-US" altLang="zh-TW" sz="1200" dirty="0">
                <a:solidFill>
                  <a:schemeClr val="accent1"/>
                </a:solidFill>
                <a:latin typeface="微軟正黑體" panose="020B0604030504040204" pitchFamily="34" charset="-120"/>
                <a:ea typeface="微軟正黑體" panose="020B0604030504040204" pitchFamily="34" charset="-120"/>
              </a:rPr>
              <a:t>https://www.youtube.com/watch?v=BfKanl1aSG0</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rPr>
              <a:t>小結</a:t>
            </a:r>
          </a:p>
        </p:txBody>
      </p:sp>
    </p:spTree>
    <p:extLst>
      <p:ext uri="{BB962C8B-B14F-4D97-AF65-F5344CB8AC3E}">
        <p14:creationId xmlns:p14="http://schemas.microsoft.com/office/powerpoint/2010/main" val="1961188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圖片 2089">
            <a:extLst>
              <a:ext uri="{FF2B5EF4-FFF2-40B4-BE49-F238E27FC236}">
                <a16:creationId xmlns:a16="http://schemas.microsoft.com/office/drawing/2014/main" id="{E3D18E65-78FE-4137-9F5B-EE2495B350E2}"/>
              </a:ext>
            </a:extLst>
          </p:cNvPr>
          <p:cNvPicPr>
            <a:picLocks noChangeAspect="1"/>
          </p:cNvPicPr>
          <p:nvPr/>
        </p:nvPicPr>
        <p:blipFill>
          <a:blip r:embed="rId3"/>
          <a:stretch>
            <a:fillRect/>
          </a:stretch>
        </p:blipFill>
        <p:spPr>
          <a:xfrm>
            <a:off x="1559496" y="5589240"/>
            <a:ext cx="371475" cy="495300"/>
          </a:xfrm>
          <a:prstGeom prst="rect">
            <a:avLst/>
          </a:prstGeom>
        </p:spPr>
      </p:pic>
      <p:pic>
        <p:nvPicPr>
          <p:cNvPr id="2091" name="圖片 2090">
            <a:extLst>
              <a:ext uri="{FF2B5EF4-FFF2-40B4-BE49-F238E27FC236}">
                <a16:creationId xmlns:a16="http://schemas.microsoft.com/office/drawing/2014/main" id="{E7D7EE8A-7CEE-8244-2662-74EC8919C6DB}"/>
              </a:ext>
            </a:extLst>
          </p:cNvPr>
          <p:cNvPicPr>
            <a:picLocks noChangeAspect="1"/>
          </p:cNvPicPr>
          <p:nvPr/>
        </p:nvPicPr>
        <p:blipFill>
          <a:blip r:embed="rId4"/>
          <a:stretch>
            <a:fillRect/>
          </a:stretch>
        </p:blipFill>
        <p:spPr>
          <a:xfrm>
            <a:off x="2279576" y="5589240"/>
            <a:ext cx="371475" cy="495300"/>
          </a:xfrm>
          <a:prstGeom prst="rect">
            <a:avLst/>
          </a:prstGeom>
        </p:spPr>
      </p:pic>
      <p:pic>
        <p:nvPicPr>
          <p:cNvPr id="2092" name="圖片 2091">
            <a:extLst>
              <a:ext uri="{FF2B5EF4-FFF2-40B4-BE49-F238E27FC236}">
                <a16:creationId xmlns:a16="http://schemas.microsoft.com/office/drawing/2014/main" id="{45314B40-CED3-7A05-B8AB-B0311A837A62}"/>
              </a:ext>
            </a:extLst>
          </p:cNvPr>
          <p:cNvPicPr>
            <a:picLocks noChangeAspect="1"/>
          </p:cNvPicPr>
          <p:nvPr/>
        </p:nvPicPr>
        <p:blipFill>
          <a:blip r:embed="rId5"/>
          <a:stretch>
            <a:fillRect/>
          </a:stretch>
        </p:blipFill>
        <p:spPr>
          <a:xfrm>
            <a:off x="2999656" y="5589240"/>
            <a:ext cx="371475" cy="495300"/>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情境</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 二手車價格預測</a:t>
            </a:r>
          </a:p>
        </p:txBody>
      </p:sp>
      <p:pic>
        <p:nvPicPr>
          <p:cNvPr id="2" name="圖片 1">
            <a:extLst>
              <a:ext uri="{FF2B5EF4-FFF2-40B4-BE49-F238E27FC236}">
                <a16:creationId xmlns:a16="http://schemas.microsoft.com/office/drawing/2014/main" id="{8A931DFE-F310-E26D-CDDD-060A5008A990}"/>
              </a:ext>
            </a:extLst>
          </p:cNvPr>
          <p:cNvPicPr>
            <a:picLocks noChangeAspect="1"/>
          </p:cNvPicPr>
          <p:nvPr/>
        </p:nvPicPr>
        <p:blipFill>
          <a:blip r:embed="rId6"/>
          <a:stretch>
            <a:fillRect/>
          </a:stretch>
        </p:blipFill>
        <p:spPr>
          <a:xfrm>
            <a:off x="6312024" y="1412776"/>
            <a:ext cx="5174929" cy="2808312"/>
          </a:xfrm>
          <a:prstGeom prst="rect">
            <a:avLst/>
          </a:prstGeom>
        </p:spPr>
      </p:pic>
      <p:pic>
        <p:nvPicPr>
          <p:cNvPr id="4" name="圖片 3">
            <a:extLst>
              <a:ext uri="{FF2B5EF4-FFF2-40B4-BE49-F238E27FC236}">
                <a16:creationId xmlns:a16="http://schemas.microsoft.com/office/drawing/2014/main" id="{A5A30449-371E-DA73-8BFD-8080F59E5DE7}"/>
              </a:ext>
            </a:extLst>
          </p:cNvPr>
          <p:cNvPicPr>
            <a:picLocks noChangeAspect="1"/>
          </p:cNvPicPr>
          <p:nvPr/>
        </p:nvPicPr>
        <p:blipFill>
          <a:blip r:embed="rId7"/>
          <a:stretch>
            <a:fillRect/>
          </a:stretch>
        </p:blipFill>
        <p:spPr>
          <a:xfrm>
            <a:off x="8328248" y="2996952"/>
            <a:ext cx="3371321" cy="2246745"/>
          </a:xfrm>
          <a:prstGeom prst="rect">
            <a:avLst/>
          </a:prstGeom>
          <a:ln>
            <a:noFill/>
          </a:ln>
          <a:effectLst>
            <a:outerShdw blurRad="190500" algn="tl" rotWithShape="0">
              <a:srgbClr val="000000">
                <a:alpha val="70000"/>
              </a:srgbClr>
            </a:outerShdw>
          </a:effectLst>
        </p:spPr>
      </p:pic>
      <p:grpSp>
        <p:nvGrpSpPr>
          <p:cNvPr id="6" name="群組 5">
            <a:extLst>
              <a:ext uri="{FF2B5EF4-FFF2-40B4-BE49-F238E27FC236}">
                <a16:creationId xmlns:a16="http://schemas.microsoft.com/office/drawing/2014/main" id="{4BBBA346-ABCF-C2E2-FF11-13B1BE02F7BE}"/>
              </a:ext>
            </a:extLst>
          </p:cNvPr>
          <p:cNvGrpSpPr/>
          <p:nvPr/>
        </p:nvGrpSpPr>
        <p:grpSpPr>
          <a:xfrm>
            <a:off x="699134" y="1780373"/>
            <a:ext cx="1099644" cy="579971"/>
            <a:chOff x="695400" y="1264853"/>
            <a:chExt cx="1099644" cy="579971"/>
          </a:xfrm>
        </p:grpSpPr>
        <p:pic>
          <p:nvPicPr>
            <p:cNvPr id="2052" name="Picture 4" descr="Car - Free transport icons">
              <a:extLst>
                <a:ext uri="{FF2B5EF4-FFF2-40B4-BE49-F238E27FC236}">
                  <a16:creationId xmlns:a16="http://schemas.microsoft.com/office/drawing/2014/main" id="{93C3B2CC-DB3B-B846-01C3-5738177BA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 - Free business and finance icons">
              <a:extLst>
                <a:ext uri="{FF2B5EF4-FFF2-40B4-BE49-F238E27FC236}">
                  <a16:creationId xmlns:a16="http://schemas.microsoft.com/office/drawing/2014/main" id="{1F492910-EB21-85CA-6D2F-5D83E8080B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0B9B7851-5F97-4409-BBE3-9DC7CBD1A495}"/>
              </a:ext>
            </a:extLst>
          </p:cNvPr>
          <p:cNvGrpSpPr/>
          <p:nvPr/>
        </p:nvGrpSpPr>
        <p:grpSpPr>
          <a:xfrm>
            <a:off x="699134" y="2250379"/>
            <a:ext cx="1099644" cy="579971"/>
            <a:chOff x="695400" y="1264853"/>
            <a:chExt cx="1099644" cy="579971"/>
          </a:xfrm>
        </p:grpSpPr>
        <p:pic>
          <p:nvPicPr>
            <p:cNvPr id="8" name="Picture 4" descr="Car - Free transport icons">
              <a:extLst>
                <a:ext uri="{FF2B5EF4-FFF2-40B4-BE49-F238E27FC236}">
                  <a16:creationId xmlns:a16="http://schemas.microsoft.com/office/drawing/2014/main" id="{D9C6328B-BBEF-0659-55CE-ED214E60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ey - Free business and finance icons">
              <a:extLst>
                <a:ext uri="{FF2B5EF4-FFF2-40B4-BE49-F238E27FC236}">
                  <a16:creationId xmlns:a16="http://schemas.microsoft.com/office/drawing/2014/main" id="{89D96716-83CA-7D06-65C2-69592EE25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a:extLst>
              <a:ext uri="{FF2B5EF4-FFF2-40B4-BE49-F238E27FC236}">
                <a16:creationId xmlns:a16="http://schemas.microsoft.com/office/drawing/2014/main" id="{6997CB3B-4161-297B-6D8A-7D6E81B2374F}"/>
              </a:ext>
            </a:extLst>
          </p:cNvPr>
          <p:cNvGrpSpPr/>
          <p:nvPr/>
        </p:nvGrpSpPr>
        <p:grpSpPr>
          <a:xfrm>
            <a:off x="699134" y="2720384"/>
            <a:ext cx="1099644" cy="579971"/>
            <a:chOff x="695400" y="1264853"/>
            <a:chExt cx="1099644" cy="579971"/>
          </a:xfrm>
        </p:grpSpPr>
        <p:pic>
          <p:nvPicPr>
            <p:cNvPr id="11" name="Picture 4" descr="Car - Free transport icons">
              <a:extLst>
                <a:ext uri="{FF2B5EF4-FFF2-40B4-BE49-F238E27FC236}">
                  <a16:creationId xmlns:a16="http://schemas.microsoft.com/office/drawing/2014/main" id="{8AE4CDF1-0E80-C265-184E-BF0EA0B9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oney - Free business and finance icons">
              <a:extLst>
                <a:ext uri="{FF2B5EF4-FFF2-40B4-BE49-F238E27FC236}">
                  <a16:creationId xmlns:a16="http://schemas.microsoft.com/office/drawing/2014/main" id="{58CDB51C-391C-42B2-5B4C-755963ABF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a:extLst>
              <a:ext uri="{FF2B5EF4-FFF2-40B4-BE49-F238E27FC236}">
                <a16:creationId xmlns:a16="http://schemas.microsoft.com/office/drawing/2014/main" id="{3D2F89F8-9265-1508-925F-58E104A2D601}"/>
              </a:ext>
            </a:extLst>
          </p:cNvPr>
          <p:cNvGrpSpPr/>
          <p:nvPr/>
        </p:nvGrpSpPr>
        <p:grpSpPr>
          <a:xfrm>
            <a:off x="1923270" y="1797770"/>
            <a:ext cx="1099644" cy="579971"/>
            <a:chOff x="695400" y="1264853"/>
            <a:chExt cx="1099644" cy="579971"/>
          </a:xfrm>
        </p:grpSpPr>
        <p:pic>
          <p:nvPicPr>
            <p:cNvPr id="14" name="Picture 4" descr="Car - Free transport icons">
              <a:extLst>
                <a:ext uri="{FF2B5EF4-FFF2-40B4-BE49-F238E27FC236}">
                  <a16:creationId xmlns:a16="http://schemas.microsoft.com/office/drawing/2014/main" id="{61BA5EC6-62F8-693E-C1F4-19AF3FD93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oney - Free business and finance icons">
              <a:extLst>
                <a:ext uri="{FF2B5EF4-FFF2-40B4-BE49-F238E27FC236}">
                  <a16:creationId xmlns:a16="http://schemas.microsoft.com/office/drawing/2014/main" id="{8327DE5F-1EBC-2FD7-8B37-FEF679CC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46A0E5A1-E918-C59C-30B1-EE56C9BB6EC2}"/>
              </a:ext>
            </a:extLst>
          </p:cNvPr>
          <p:cNvGrpSpPr/>
          <p:nvPr/>
        </p:nvGrpSpPr>
        <p:grpSpPr>
          <a:xfrm>
            <a:off x="1923270" y="2267776"/>
            <a:ext cx="1099644" cy="579971"/>
            <a:chOff x="695400" y="1264853"/>
            <a:chExt cx="1099644" cy="579971"/>
          </a:xfrm>
        </p:grpSpPr>
        <p:pic>
          <p:nvPicPr>
            <p:cNvPr id="17" name="Picture 4" descr="Car - Free transport icons">
              <a:extLst>
                <a:ext uri="{FF2B5EF4-FFF2-40B4-BE49-F238E27FC236}">
                  <a16:creationId xmlns:a16="http://schemas.microsoft.com/office/drawing/2014/main" id="{195EFE47-1CB4-E7DF-957A-E100B79F42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ey - Free business and finance icons">
              <a:extLst>
                <a:ext uri="{FF2B5EF4-FFF2-40B4-BE49-F238E27FC236}">
                  <a16:creationId xmlns:a16="http://schemas.microsoft.com/office/drawing/2014/main" id="{FA7FB6DF-8643-0F21-E701-9A5804B8D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群組 18">
            <a:extLst>
              <a:ext uri="{FF2B5EF4-FFF2-40B4-BE49-F238E27FC236}">
                <a16:creationId xmlns:a16="http://schemas.microsoft.com/office/drawing/2014/main" id="{2575F902-A206-DA56-9E21-482ED5302F06}"/>
              </a:ext>
            </a:extLst>
          </p:cNvPr>
          <p:cNvGrpSpPr/>
          <p:nvPr/>
        </p:nvGrpSpPr>
        <p:grpSpPr>
          <a:xfrm>
            <a:off x="1923270" y="2737781"/>
            <a:ext cx="1099644" cy="579971"/>
            <a:chOff x="695400" y="1264853"/>
            <a:chExt cx="1099644" cy="579971"/>
          </a:xfrm>
        </p:grpSpPr>
        <p:pic>
          <p:nvPicPr>
            <p:cNvPr id="20" name="Picture 4" descr="Car - Free transport icons">
              <a:extLst>
                <a:ext uri="{FF2B5EF4-FFF2-40B4-BE49-F238E27FC236}">
                  <a16:creationId xmlns:a16="http://schemas.microsoft.com/office/drawing/2014/main" id="{6CF09F99-787B-74E9-0D38-21DEFA33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Money - Free business and finance icons">
              <a:extLst>
                <a:ext uri="{FF2B5EF4-FFF2-40B4-BE49-F238E27FC236}">
                  <a16:creationId xmlns:a16="http://schemas.microsoft.com/office/drawing/2014/main" id="{1B68EC42-0297-85EF-33E4-0A00CB8B4B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8286DE07-B115-0588-A455-2690FF70D896}"/>
              </a:ext>
            </a:extLst>
          </p:cNvPr>
          <p:cNvGrpSpPr/>
          <p:nvPr/>
        </p:nvGrpSpPr>
        <p:grpSpPr>
          <a:xfrm>
            <a:off x="3075398" y="1797770"/>
            <a:ext cx="1099644" cy="579971"/>
            <a:chOff x="695400" y="1264853"/>
            <a:chExt cx="1099644" cy="579971"/>
          </a:xfrm>
        </p:grpSpPr>
        <p:pic>
          <p:nvPicPr>
            <p:cNvPr id="23" name="Picture 4" descr="Car - Free transport icons">
              <a:extLst>
                <a:ext uri="{FF2B5EF4-FFF2-40B4-BE49-F238E27FC236}">
                  <a16:creationId xmlns:a16="http://schemas.microsoft.com/office/drawing/2014/main" id="{1AAA2EEC-5C50-326E-0725-1AB4853C7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ney - Free business and finance icons">
              <a:extLst>
                <a:ext uri="{FF2B5EF4-FFF2-40B4-BE49-F238E27FC236}">
                  <a16:creationId xmlns:a16="http://schemas.microsoft.com/office/drawing/2014/main" id="{0EC6574D-F14E-50C0-9753-BEFCAF517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a:extLst>
              <a:ext uri="{FF2B5EF4-FFF2-40B4-BE49-F238E27FC236}">
                <a16:creationId xmlns:a16="http://schemas.microsoft.com/office/drawing/2014/main" id="{CA74368D-9483-5D6D-DA3C-053E3B2F6E07}"/>
              </a:ext>
            </a:extLst>
          </p:cNvPr>
          <p:cNvGrpSpPr/>
          <p:nvPr/>
        </p:nvGrpSpPr>
        <p:grpSpPr>
          <a:xfrm>
            <a:off x="3075398" y="2267776"/>
            <a:ext cx="1099644" cy="579971"/>
            <a:chOff x="695400" y="1264853"/>
            <a:chExt cx="1099644" cy="579971"/>
          </a:xfrm>
        </p:grpSpPr>
        <p:pic>
          <p:nvPicPr>
            <p:cNvPr id="26" name="Picture 4" descr="Car - Free transport icons">
              <a:extLst>
                <a:ext uri="{FF2B5EF4-FFF2-40B4-BE49-F238E27FC236}">
                  <a16:creationId xmlns:a16="http://schemas.microsoft.com/office/drawing/2014/main" id="{22C909E8-D8A0-FA27-3C81-2A05D83F41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oney - Free business and finance icons">
              <a:extLst>
                <a:ext uri="{FF2B5EF4-FFF2-40B4-BE49-F238E27FC236}">
                  <a16:creationId xmlns:a16="http://schemas.microsoft.com/office/drawing/2014/main" id="{A54D67C9-BE40-4357-8ACC-041DEFB51F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43FAFA-E154-2591-2C10-C62D78682EDA}"/>
              </a:ext>
            </a:extLst>
          </p:cNvPr>
          <p:cNvGrpSpPr/>
          <p:nvPr/>
        </p:nvGrpSpPr>
        <p:grpSpPr>
          <a:xfrm>
            <a:off x="3075398" y="2737781"/>
            <a:ext cx="1099644" cy="579971"/>
            <a:chOff x="695400" y="1264853"/>
            <a:chExt cx="1099644" cy="579971"/>
          </a:xfrm>
        </p:grpSpPr>
        <p:pic>
          <p:nvPicPr>
            <p:cNvPr id="29" name="Picture 4" descr="Car - Free transport icons">
              <a:extLst>
                <a:ext uri="{FF2B5EF4-FFF2-40B4-BE49-F238E27FC236}">
                  <a16:creationId xmlns:a16="http://schemas.microsoft.com/office/drawing/2014/main" id="{9E7A1B16-1417-9805-BDA2-ED13BC0A0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ney - Free business and finance icons">
              <a:extLst>
                <a:ext uri="{FF2B5EF4-FFF2-40B4-BE49-F238E27FC236}">
                  <a16:creationId xmlns:a16="http://schemas.microsoft.com/office/drawing/2014/main" id="{1B7FE82B-C457-6F39-110B-4B66D80AA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直線接點 42">
            <a:extLst>
              <a:ext uri="{FF2B5EF4-FFF2-40B4-BE49-F238E27FC236}">
                <a16:creationId xmlns:a16="http://schemas.microsoft.com/office/drawing/2014/main" id="{0DA37E35-69C4-C36E-444D-67D41EEE4BBD}"/>
              </a:ext>
            </a:extLst>
          </p:cNvPr>
          <p:cNvCxnSpPr>
            <a:cxnSpLocks/>
          </p:cNvCxnSpPr>
          <p:nvPr/>
        </p:nvCxnSpPr>
        <p:spPr>
          <a:xfrm>
            <a:off x="4223792" y="1636357"/>
            <a:ext cx="0" cy="4312923"/>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2B52B4F9-792B-E92F-CFC0-B6600BF77F6D}"/>
              </a:ext>
            </a:extLst>
          </p:cNvPr>
          <p:cNvGrpSpPr/>
          <p:nvPr/>
        </p:nvGrpSpPr>
        <p:grpSpPr>
          <a:xfrm>
            <a:off x="4349350" y="1797770"/>
            <a:ext cx="1099644" cy="579971"/>
            <a:chOff x="695400" y="1264853"/>
            <a:chExt cx="1099644" cy="579971"/>
          </a:xfrm>
        </p:grpSpPr>
        <p:pic>
          <p:nvPicPr>
            <p:cNvPr id="45" name="Picture 4" descr="Car - Free transport icons">
              <a:extLst>
                <a:ext uri="{FF2B5EF4-FFF2-40B4-BE49-F238E27FC236}">
                  <a16:creationId xmlns:a16="http://schemas.microsoft.com/office/drawing/2014/main" id="{CB863F37-1450-06D2-D717-D6B6AF72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oney - Free business and finance icons">
              <a:extLst>
                <a:ext uri="{FF2B5EF4-FFF2-40B4-BE49-F238E27FC236}">
                  <a16:creationId xmlns:a16="http://schemas.microsoft.com/office/drawing/2014/main" id="{43D054E3-3263-0B7F-C8C0-182C99BB3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群組 46">
            <a:extLst>
              <a:ext uri="{FF2B5EF4-FFF2-40B4-BE49-F238E27FC236}">
                <a16:creationId xmlns:a16="http://schemas.microsoft.com/office/drawing/2014/main" id="{59994D40-0F5E-013D-BF7D-5AAD6CD5F4DD}"/>
              </a:ext>
            </a:extLst>
          </p:cNvPr>
          <p:cNvGrpSpPr/>
          <p:nvPr/>
        </p:nvGrpSpPr>
        <p:grpSpPr>
          <a:xfrm>
            <a:off x="4349350" y="2267776"/>
            <a:ext cx="1099644" cy="579971"/>
            <a:chOff x="695400" y="1264853"/>
            <a:chExt cx="1099644" cy="579971"/>
          </a:xfrm>
        </p:grpSpPr>
        <p:pic>
          <p:nvPicPr>
            <p:cNvPr id="48" name="Picture 4" descr="Car - Free transport icons">
              <a:extLst>
                <a:ext uri="{FF2B5EF4-FFF2-40B4-BE49-F238E27FC236}">
                  <a16:creationId xmlns:a16="http://schemas.microsoft.com/office/drawing/2014/main" id="{BBAF7928-0D84-187C-724F-CE530F2F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Money - Free business and finance icons">
              <a:extLst>
                <a:ext uri="{FF2B5EF4-FFF2-40B4-BE49-F238E27FC236}">
                  <a16:creationId xmlns:a16="http://schemas.microsoft.com/office/drawing/2014/main" id="{54FA8240-B4EF-BDD5-64CA-1F089EB664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群組 49">
            <a:extLst>
              <a:ext uri="{FF2B5EF4-FFF2-40B4-BE49-F238E27FC236}">
                <a16:creationId xmlns:a16="http://schemas.microsoft.com/office/drawing/2014/main" id="{92FF8B8F-F158-D49E-DCE5-EAFAC454C4D8}"/>
              </a:ext>
            </a:extLst>
          </p:cNvPr>
          <p:cNvGrpSpPr/>
          <p:nvPr/>
        </p:nvGrpSpPr>
        <p:grpSpPr>
          <a:xfrm>
            <a:off x="4349350" y="2737781"/>
            <a:ext cx="1099644" cy="579971"/>
            <a:chOff x="695400" y="1264853"/>
            <a:chExt cx="1099644" cy="579971"/>
          </a:xfrm>
        </p:grpSpPr>
        <p:pic>
          <p:nvPicPr>
            <p:cNvPr id="51" name="Picture 4" descr="Car - Free transport icons">
              <a:extLst>
                <a:ext uri="{FF2B5EF4-FFF2-40B4-BE49-F238E27FC236}">
                  <a16:creationId xmlns:a16="http://schemas.microsoft.com/office/drawing/2014/main" id="{BED00999-A01F-122B-8D86-A5CA4B846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y - Free business and finance icons">
              <a:extLst>
                <a:ext uri="{FF2B5EF4-FFF2-40B4-BE49-F238E27FC236}">
                  <a16:creationId xmlns:a16="http://schemas.microsoft.com/office/drawing/2014/main" id="{9D87179D-6BE1-D2E6-9FE1-AD0F1DC4C0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左大括弧 54">
            <a:extLst>
              <a:ext uri="{FF2B5EF4-FFF2-40B4-BE49-F238E27FC236}">
                <a16:creationId xmlns:a16="http://schemas.microsoft.com/office/drawing/2014/main" id="{4130FED5-BA96-07EF-9C6A-D23566545A53}"/>
              </a:ext>
            </a:extLst>
          </p:cNvPr>
          <p:cNvSpPr/>
          <p:nvPr/>
        </p:nvSpPr>
        <p:spPr>
          <a:xfrm rot="5400000">
            <a:off x="2325433" y="214791"/>
            <a:ext cx="234605" cy="2918607"/>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57" name="左大括弧 56">
            <a:extLst>
              <a:ext uri="{FF2B5EF4-FFF2-40B4-BE49-F238E27FC236}">
                <a16:creationId xmlns:a16="http://schemas.microsoft.com/office/drawing/2014/main" id="{103A794C-6FAC-3570-2A4B-C51DFF2DCCD7}"/>
              </a:ext>
            </a:extLst>
          </p:cNvPr>
          <p:cNvSpPr/>
          <p:nvPr/>
        </p:nvSpPr>
        <p:spPr>
          <a:xfrm rot="5400000">
            <a:off x="4785288" y="1311088"/>
            <a:ext cx="216024" cy="720080"/>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58" name="文字方塊 57">
            <a:extLst>
              <a:ext uri="{FF2B5EF4-FFF2-40B4-BE49-F238E27FC236}">
                <a16:creationId xmlns:a16="http://schemas.microsoft.com/office/drawing/2014/main" id="{895E2B1F-62A2-19B2-EFE9-F651B9D78375}"/>
              </a:ext>
            </a:extLst>
          </p:cNvPr>
          <p:cNvSpPr txBox="1"/>
          <p:nvPr/>
        </p:nvSpPr>
        <p:spPr>
          <a:xfrm>
            <a:off x="1847528" y="1268760"/>
            <a:ext cx="1340432" cy="276999"/>
          </a:xfrm>
          <a:prstGeom prst="rect">
            <a:avLst/>
          </a:prstGeom>
          <a:noFill/>
        </p:spPr>
        <p:txBody>
          <a:bodyPr wrap="non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Train: 9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台</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(75%)</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9" name="文字方塊 58">
            <a:extLst>
              <a:ext uri="{FF2B5EF4-FFF2-40B4-BE49-F238E27FC236}">
                <a16:creationId xmlns:a16="http://schemas.microsoft.com/office/drawing/2014/main" id="{FC87F9FA-6DDF-7FB3-20E0-C0C5C7E1AF37}"/>
              </a:ext>
            </a:extLst>
          </p:cNvPr>
          <p:cNvSpPr txBox="1"/>
          <p:nvPr/>
        </p:nvSpPr>
        <p:spPr>
          <a:xfrm>
            <a:off x="4317236" y="1275084"/>
            <a:ext cx="1274708" cy="276999"/>
          </a:xfrm>
          <a:prstGeom prst="rect">
            <a:avLst/>
          </a:prstGeom>
          <a:noFill/>
        </p:spPr>
        <p:txBody>
          <a:bodyPr wrap="non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Test: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3</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台</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(25%)</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Total: 12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台二手車</a:t>
            </a:r>
          </a:p>
        </p:txBody>
      </p:sp>
      <p:pic>
        <p:nvPicPr>
          <p:cNvPr id="2059" name="圖片 2058">
            <a:extLst>
              <a:ext uri="{FF2B5EF4-FFF2-40B4-BE49-F238E27FC236}">
                <a16:creationId xmlns:a16="http://schemas.microsoft.com/office/drawing/2014/main" id="{6A5F478E-FB10-F3BA-7A7C-63BA451D6928}"/>
              </a:ext>
            </a:extLst>
          </p:cNvPr>
          <p:cNvPicPr>
            <a:picLocks noChangeAspect="1"/>
          </p:cNvPicPr>
          <p:nvPr/>
        </p:nvPicPr>
        <p:blipFill rotWithShape="1">
          <a:blip r:embed="rId10"/>
          <a:srcRect r="13892" b="-339"/>
          <a:stretch/>
        </p:blipFill>
        <p:spPr>
          <a:xfrm>
            <a:off x="1343472" y="4509120"/>
            <a:ext cx="2604192" cy="309536"/>
          </a:xfrm>
          <a:prstGeom prst="rect">
            <a:avLst/>
          </a:prstGeom>
        </p:spPr>
      </p:pic>
      <p:sp>
        <p:nvSpPr>
          <p:cNvPr id="2067" name="矩形 2066">
            <a:extLst>
              <a:ext uri="{FF2B5EF4-FFF2-40B4-BE49-F238E27FC236}">
                <a16:creationId xmlns:a16="http://schemas.microsoft.com/office/drawing/2014/main" id="{FF2DC484-E688-30EC-C1EF-2B10EA8F47A2}"/>
              </a:ext>
            </a:extLst>
          </p:cNvPr>
          <p:cNvSpPr/>
          <p:nvPr/>
        </p:nvSpPr>
        <p:spPr>
          <a:xfrm>
            <a:off x="4317236" y="1772816"/>
            <a:ext cx="576064" cy="1512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2069" name="Picture 10" descr="Machine-Learning Icons - Free SVG &amp; PNG Machine-Learning Images - Noun  Project">
            <a:extLst>
              <a:ext uri="{FF2B5EF4-FFF2-40B4-BE49-F238E27FC236}">
                <a16:creationId xmlns:a16="http://schemas.microsoft.com/office/drawing/2014/main" id="{55002BB8-51F4-5244-6B8D-3A25043CD4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560" y="3789040"/>
            <a:ext cx="664468" cy="66446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6" descr="Money - Free business and finance icons">
            <a:extLst>
              <a:ext uri="{FF2B5EF4-FFF2-40B4-BE49-F238E27FC236}">
                <a16:creationId xmlns:a16="http://schemas.microsoft.com/office/drawing/2014/main" id="{99F5A402-ECFD-AD49-8C93-05D8E2C6F20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748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 descr="Money - Free business and finance icons">
            <a:extLst>
              <a:ext uri="{FF2B5EF4-FFF2-40B4-BE49-F238E27FC236}">
                <a16:creationId xmlns:a16="http://schemas.microsoft.com/office/drawing/2014/main" id="{994584F9-F9FD-C37D-9A79-58CC33CC9882}"/>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0756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 descr="Money - Free business and finance icons">
            <a:extLst>
              <a:ext uri="{FF2B5EF4-FFF2-40B4-BE49-F238E27FC236}">
                <a16:creationId xmlns:a16="http://schemas.microsoft.com/office/drawing/2014/main" id="{D0F23259-5BE3-F3C7-6FBB-9F9173D4BD4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92764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12" descr="Evaluation Generic Flat icon">
            <a:extLst>
              <a:ext uri="{FF2B5EF4-FFF2-40B4-BE49-F238E27FC236}">
                <a16:creationId xmlns:a16="http://schemas.microsoft.com/office/drawing/2014/main" id="{200FC7E9-076D-B97E-3404-368A0E892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160" y="5157192"/>
            <a:ext cx="710208" cy="71020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6" descr="Money - Free business and finance icons">
            <a:extLst>
              <a:ext uri="{FF2B5EF4-FFF2-40B4-BE49-F238E27FC236}">
                <a16:creationId xmlns:a16="http://schemas.microsoft.com/office/drawing/2014/main" id="{29E20947-8184-4879-F147-860F60222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85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6" descr="Money - Free business and finance icons">
            <a:extLst>
              <a:ext uri="{FF2B5EF4-FFF2-40B4-BE49-F238E27FC236}">
                <a16:creationId xmlns:a16="http://schemas.microsoft.com/office/drawing/2014/main" id="{FE919758-F6FF-E671-17F4-F3FD0FD22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029"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6" descr="Money - Free business and finance icons">
            <a:extLst>
              <a:ext uri="{FF2B5EF4-FFF2-40B4-BE49-F238E27FC236}">
                <a16:creationId xmlns:a16="http://schemas.microsoft.com/office/drawing/2014/main" id="{209C171C-19AD-FF5A-01A8-3AC1D57DF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sp>
        <p:nvSpPr>
          <p:cNvPr id="2089" name="文字方塊 2088">
            <a:extLst>
              <a:ext uri="{FF2B5EF4-FFF2-40B4-BE49-F238E27FC236}">
                <a16:creationId xmlns:a16="http://schemas.microsoft.com/office/drawing/2014/main" id="{2C1D05EE-0DE8-373F-CA37-0FB4D166924F}"/>
              </a:ext>
            </a:extLst>
          </p:cNvPr>
          <p:cNvSpPr txBox="1"/>
          <p:nvPr/>
        </p:nvSpPr>
        <p:spPr>
          <a:xfrm>
            <a:off x="3935760" y="5373216"/>
            <a:ext cx="508024" cy="400110"/>
          </a:xfrm>
          <a:prstGeom prst="rect">
            <a:avLst/>
          </a:prstGeom>
          <a:noFill/>
        </p:spPr>
        <p:txBody>
          <a:bodyPr wrap="none" rtlCol="0">
            <a:spAutoFit/>
          </a:bodyPr>
          <a:lstStyle/>
          <a:p>
            <a:r>
              <a:rPr lang="en-US" altLang="zh-TW" sz="2000" b="1" dirty="0">
                <a:solidFill>
                  <a:schemeClr val="accent6">
                    <a:lumMod val="10000"/>
                  </a:schemeClr>
                </a:solidFill>
                <a:latin typeface="微軟正黑體" panose="020B0604030504040204" pitchFamily="34" charset="-120"/>
                <a:ea typeface="微軟正黑體" panose="020B0604030504040204" pitchFamily="34" charset="-120"/>
              </a:rPr>
              <a:t>VS</a:t>
            </a:r>
            <a:endParaRPr lang="zh-TW" altLang="en-US" sz="2000" b="1"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2096" name="直線單箭頭接點 2095">
            <a:extLst>
              <a:ext uri="{FF2B5EF4-FFF2-40B4-BE49-F238E27FC236}">
                <a16:creationId xmlns:a16="http://schemas.microsoft.com/office/drawing/2014/main" id="{1B49C972-3422-BEC0-DD13-FE5B50B7B4DE}"/>
              </a:ext>
            </a:extLst>
          </p:cNvPr>
          <p:cNvCxnSpPr>
            <a:cxnSpLocks/>
          </p:cNvCxnSpPr>
          <p:nvPr/>
        </p:nvCxnSpPr>
        <p:spPr>
          <a:xfrm>
            <a:off x="2495600" y="3356992"/>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a:extLst>
              <a:ext uri="{FF2B5EF4-FFF2-40B4-BE49-F238E27FC236}">
                <a16:creationId xmlns:a16="http://schemas.microsoft.com/office/drawing/2014/main" id="{1BC60739-528C-A450-E30C-61CB650ADC58}"/>
              </a:ext>
            </a:extLst>
          </p:cNvPr>
          <p:cNvCxnSpPr>
            <a:cxnSpLocks/>
          </p:cNvCxnSpPr>
          <p:nvPr/>
        </p:nvCxnSpPr>
        <p:spPr>
          <a:xfrm>
            <a:off x="2495600" y="4941168"/>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接點: 肘形 2099">
            <a:extLst>
              <a:ext uri="{FF2B5EF4-FFF2-40B4-BE49-F238E27FC236}">
                <a16:creationId xmlns:a16="http://schemas.microsoft.com/office/drawing/2014/main" id="{AFBBB36E-4047-74CF-0FB6-1F41D2AC35D8}"/>
              </a:ext>
            </a:extLst>
          </p:cNvPr>
          <p:cNvCxnSpPr>
            <a:stCxn id="2067" idx="2"/>
            <a:endCxn id="2059" idx="3"/>
          </p:cNvCxnSpPr>
          <p:nvPr/>
        </p:nvCxnSpPr>
        <p:spPr>
          <a:xfrm rot="5400000">
            <a:off x="3587014" y="3645634"/>
            <a:ext cx="1378904" cy="657604"/>
          </a:xfrm>
          <a:prstGeom prst="bentConnector2">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接點: 肘形 2101">
            <a:extLst>
              <a:ext uri="{FF2B5EF4-FFF2-40B4-BE49-F238E27FC236}">
                <a16:creationId xmlns:a16="http://schemas.microsoft.com/office/drawing/2014/main" id="{164652EC-C324-78C6-7DA4-90A41DF5D3DF}"/>
              </a:ext>
            </a:extLst>
          </p:cNvPr>
          <p:cNvCxnSpPr>
            <a:cxnSpLocks/>
            <a:stCxn id="2081" idx="2"/>
            <a:endCxn id="2069" idx="1"/>
          </p:cNvCxnSpPr>
          <p:nvPr/>
        </p:nvCxnSpPr>
        <p:spPr>
          <a:xfrm rot="5400000" flipH="1">
            <a:off x="4140349" y="2116485"/>
            <a:ext cx="1746126" cy="5755704"/>
          </a:xfrm>
          <a:prstGeom prst="bentConnector4">
            <a:avLst>
              <a:gd name="adj1" fmla="val -20793"/>
              <a:gd name="adj2" fmla="val 121883"/>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0" name="直線單箭頭接點 2109">
            <a:extLst>
              <a:ext uri="{FF2B5EF4-FFF2-40B4-BE49-F238E27FC236}">
                <a16:creationId xmlns:a16="http://schemas.microsoft.com/office/drawing/2014/main" id="{2C408B1A-BAFA-51D6-12DF-5D701AA0CF73}"/>
              </a:ext>
            </a:extLst>
          </p:cNvPr>
          <p:cNvCxnSpPr>
            <a:cxnSpLocks/>
          </p:cNvCxnSpPr>
          <p:nvPr/>
        </p:nvCxnSpPr>
        <p:spPr>
          <a:xfrm>
            <a:off x="7032104" y="55172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7" name="文字方塊 2116">
            <a:extLst>
              <a:ext uri="{FF2B5EF4-FFF2-40B4-BE49-F238E27FC236}">
                <a16:creationId xmlns:a16="http://schemas.microsoft.com/office/drawing/2014/main" id="{AF1E80A3-6998-AEFB-72D8-542428E2E40C}"/>
              </a:ext>
            </a:extLst>
          </p:cNvPr>
          <p:cNvSpPr txBox="1"/>
          <p:nvPr/>
        </p:nvSpPr>
        <p:spPr>
          <a:xfrm>
            <a:off x="2567608" y="3356992"/>
            <a:ext cx="800219" cy="276999"/>
          </a:xfrm>
          <a:prstGeom prst="rect">
            <a:avLst/>
          </a:prstGeom>
          <a:noFill/>
        </p:spPr>
        <p:txBody>
          <a:bodyPr wrap="none" rtlCol="0">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訓練模型</a:t>
            </a:r>
          </a:p>
        </p:txBody>
      </p:sp>
      <p:sp>
        <p:nvSpPr>
          <p:cNvPr id="2118" name="文字方塊 2117">
            <a:extLst>
              <a:ext uri="{FF2B5EF4-FFF2-40B4-BE49-F238E27FC236}">
                <a16:creationId xmlns:a16="http://schemas.microsoft.com/office/drawing/2014/main" id="{D52389DE-4897-7D28-B3B1-D3A612EB8018}"/>
              </a:ext>
            </a:extLst>
          </p:cNvPr>
          <p:cNvSpPr txBox="1"/>
          <p:nvPr/>
        </p:nvSpPr>
        <p:spPr>
          <a:xfrm>
            <a:off x="2567608" y="4941168"/>
            <a:ext cx="492443" cy="276999"/>
          </a:xfrm>
          <a:prstGeom prst="rect">
            <a:avLst/>
          </a:prstGeom>
          <a:noFill/>
        </p:spPr>
        <p:txBody>
          <a:bodyPr wrap="none" rtlCol="0">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預測</a:t>
            </a:r>
          </a:p>
        </p:txBody>
      </p:sp>
      <p:sp>
        <p:nvSpPr>
          <p:cNvPr id="2119" name="文字方塊 2118">
            <a:extLst>
              <a:ext uri="{FF2B5EF4-FFF2-40B4-BE49-F238E27FC236}">
                <a16:creationId xmlns:a16="http://schemas.microsoft.com/office/drawing/2014/main" id="{ACB34268-1943-77AE-3EEF-DFB0ADE6FBCA}"/>
              </a:ext>
            </a:extLst>
          </p:cNvPr>
          <p:cNvSpPr txBox="1"/>
          <p:nvPr/>
        </p:nvSpPr>
        <p:spPr>
          <a:xfrm>
            <a:off x="6960096" y="5085184"/>
            <a:ext cx="492443" cy="276999"/>
          </a:xfrm>
          <a:prstGeom prst="rect">
            <a:avLst/>
          </a:prstGeom>
          <a:noFill/>
        </p:spPr>
        <p:txBody>
          <a:bodyPr wrap="none" rtlCol="0">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評估</a:t>
            </a:r>
          </a:p>
        </p:txBody>
      </p:sp>
      <p:sp>
        <p:nvSpPr>
          <p:cNvPr id="2120" name="文字方塊 2119">
            <a:extLst>
              <a:ext uri="{FF2B5EF4-FFF2-40B4-BE49-F238E27FC236}">
                <a16:creationId xmlns:a16="http://schemas.microsoft.com/office/drawing/2014/main" id="{45487E3A-C5FE-5EE4-243B-39506EBAD444}"/>
              </a:ext>
            </a:extLst>
          </p:cNvPr>
          <p:cNvSpPr txBox="1"/>
          <p:nvPr/>
        </p:nvSpPr>
        <p:spPr>
          <a:xfrm>
            <a:off x="4655840" y="3789040"/>
            <a:ext cx="800219" cy="276999"/>
          </a:xfrm>
          <a:prstGeom prst="rect">
            <a:avLst/>
          </a:prstGeom>
          <a:noFill/>
        </p:spPr>
        <p:txBody>
          <a:bodyPr wrap="none" rtlCol="0">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測試模型</a:t>
            </a:r>
          </a:p>
        </p:txBody>
      </p:sp>
      <p:sp>
        <p:nvSpPr>
          <p:cNvPr id="2121" name="文字方塊 2120">
            <a:extLst>
              <a:ext uri="{FF2B5EF4-FFF2-40B4-BE49-F238E27FC236}">
                <a16:creationId xmlns:a16="http://schemas.microsoft.com/office/drawing/2014/main" id="{14CAE49D-16F0-6698-1EEA-1948AF868EFB}"/>
              </a:ext>
            </a:extLst>
          </p:cNvPr>
          <p:cNvSpPr txBox="1"/>
          <p:nvPr/>
        </p:nvSpPr>
        <p:spPr>
          <a:xfrm>
            <a:off x="335360" y="4797152"/>
            <a:ext cx="492443" cy="461665"/>
          </a:xfrm>
          <a:prstGeom prst="rect">
            <a:avLst/>
          </a:prstGeom>
          <a:noFill/>
        </p:spPr>
        <p:txBody>
          <a:bodyPr wrap="none" rtlCol="0">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調參</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優化</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切分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-&gt;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訓練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-&gt;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測試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-&gt;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預測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-&gt;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評估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-&gt;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優化</a:t>
            </a:r>
          </a:p>
        </p:txBody>
      </p:sp>
      <p:sp>
        <p:nvSpPr>
          <p:cNvPr id="5" name="文字方塊 4">
            <a:extLst>
              <a:ext uri="{FF2B5EF4-FFF2-40B4-BE49-F238E27FC236}">
                <a16:creationId xmlns:a16="http://schemas.microsoft.com/office/drawing/2014/main" id="{D9514154-72DE-D2CE-E9B9-236B48861F78}"/>
              </a:ext>
            </a:extLst>
          </p:cNvPr>
          <p:cNvSpPr txBox="1"/>
          <p:nvPr/>
        </p:nvSpPr>
        <p:spPr>
          <a:xfrm>
            <a:off x="3863752" y="5805264"/>
            <a:ext cx="809837" cy="276999"/>
          </a:xfrm>
          <a:prstGeom prst="rect">
            <a:avLst/>
          </a:prstGeom>
          <a:noFill/>
        </p:spPr>
        <p:txBody>
          <a:bodyPr wrap="none" rtlCol="0">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計算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loss</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870567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dirty="0"/>
              <a:t>Evaluation criteria</a:t>
            </a:r>
            <a:r>
              <a:rPr lang="zh-TW" altLang="en-US" sz="3200" dirty="0"/>
              <a:t> </a:t>
            </a:r>
            <a:r>
              <a:rPr lang="en-US" altLang="zh-TW" sz="3200" dirty="0"/>
              <a:t>w/ regression</a:t>
            </a:r>
          </a:p>
        </p:txBody>
      </p:sp>
    </p:spTree>
    <p:extLst>
      <p:ext uri="{BB962C8B-B14F-4D97-AF65-F5344CB8AC3E}">
        <p14:creationId xmlns:p14="http://schemas.microsoft.com/office/powerpoint/2010/main" val="37240077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2E19A-ACFC-4620-B026-633FDD0060D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EBBC138-42F3-463A-9DAD-94A72F6100D1}"/>
              </a:ext>
            </a:extLst>
          </p:cNvPr>
          <p:cNvSpPr>
            <a:spLocks noGrp="1"/>
          </p:cNvSpPr>
          <p:nvPr>
            <p:ph sz="half" idx="1"/>
          </p:nvPr>
        </p:nvSpPr>
        <p:spPr/>
        <p:txBody>
          <a:bodyPr/>
          <a:lstStyle/>
          <a:p>
            <a:endParaRPr lang="zh-TW" altLang="en-US"/>
          </a:p>
        </p:txBody>
      </p:sp>
      <p:sp>
        <p:nvSpPr>
          <p:cNvPr id="4" name="內容版面配置區 3">
            <a:extLst>
              <a:ext uri="{FF2B5EF4-FFF2-40B4-BE49-F238E27FC236}">
                <a16:creationId xmlns:a16="http://schemas.microsoft.com/office/drawing/2014/main" id="{51952454-67E0-4129-B105-60D552D2F418}"/>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35895807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K-Nearest Neighbors (K-NN)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Logistic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Support Vector Machine (SVM)</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r>
              <a:rPr lang="zh-TW" altLang="en-US" dirty="0">
                <a:solidFill>
                  <a:srgbClr val="D8D8D8">
                    <a:lumMod val="10000"/>
                  </a:srgbClr>
                </a:solidFill>
                <a:latin typeface="Microsoft JhengHei UI" panose="020B0604030504040204" pitchFamily="34" charset="-120"/>
                <a:ea typeface="Microsoft JhengHei UI" panose="020B0604030504040204" pitchFamily="34" charset="-120"/>
              </a:rPr>
              <a:t>分類模型 </a:t>
            </a:r>
            <a:r>
              <a:rPr lang="en-US" altLang="zh-TW" dirty="0">
                <a:solidFill>
                  <a:srgbClr val="D8D8D8">
                    <a:lumMod val="10000"/>
                  </a:srgbClr>
                </a:solidFill>
                <a:latin typeface="Microsoft JhengHei UI" panose="020B0604030504040204" pitchFamily="34" charset="-120"/>
                <a:ea typeface="Microsoft JhengHei UI" panose="020B0604030504040204" pitchFamily="34" charset="-120"/>
              </a:rPr>
              <a:t>Classification</a:t>
            </a:r>
            <a:endParaRPr lang="zh-TW" altLang="en-US" dirty="0"/>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Kernel SVM</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Naive Bayes</a:t>
            </a:r>
          </a:p>
        </p:txBody>
      </p:sp>
      <p:sp>
        <p:nvSpPr>
          <p:cNvPr id="30" name="矩形 29">
            <a:extLst>
              <a:ext uri="{FF2B5EF4-FFF2-40B4-BE49-F238E27FC236}">
                <a16:creationId xmlns:a16="http://schemas.microsoft.com/office/drawing/2014/main" id="{3BAF3722-37CA-A401-45D6-2FE3229E3AF0}"/>
              </a:ext>
            </a:extLst>
          </p:cNvPr>
          <p:cNvSpPr/>
          <p:nvPr/>
        </p:nvSpPr>
        <p:spPr>
          <a:xfrm>
            <a:off x="6093281"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0C316331-9393-0F6A-5C97-D7451B8BC14E}"/>
              </a:ext>
            </a:extLst>
          </p:cNvPr>
          <p:cNvSpPr/>
          <p:nvPr/>
        </p:nvSpPr>
        <p:spPr>
          <a:xfrm>
            <a:off x="6093281"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2" name="標題 3">
            <a:extLst>
              <a:ext uri="{FF2B5EF4-FFF2-40B4-BE49-F238E27FC236}">
                <a16:creationId xmlns:a16="http://schemas.microsoft.com/office/drawing/2014/main" id="{23C34074-ABC6-D7BB-1E07-8C56F259644C}"/>
              </a:ext>
            </a:extLst>
          </p:cNvPr>
          <p:cNvSpPr txBox="1">
            <a:spLocks/>
          </p:cNvSpPr>
          <p:nvPr/>
        </p:nvSpPr>
        <p:spPr bwMode="auto">
          <a:xfrm>
            <a:off x="7145499"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Random Forest Classification</a:t>
            </a:r>
          </a:p>
        </p:txBody>
      </p:sp>
      <p:sp>
        <p:nvSpPr>
          <p:cNvPr id="33" name="標題 3">
            <a:extLst>
              <a:ext uri="{FF2B5EF4-FFF2-40B4-BE49-F238E27FC236}">
                <a16:creationId xmlns:a16="http://schemas.microsoft.com/office/drawing/2014/main" id="{20BF37B0-4880-78F2-50D1-E68A0D8A9FF4}"/>
              </a:ext>
            </a:extLst>
          </p:cNvPr>
          <p:cNvSpPr txBox="1">
            <a:spLocks/>
          </p:cNvSpPr>
          <p:nvPr/>
        </p:nvSpPr>
        <p:spPr bwMode="auto">
          <a:xfrm>
            <a:off x="7145499"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Decision Tree Classification</a:t>
            </a:r>
          </a:p>
        </p:txBody>
      </p:sp>
      <p:sp>
        <p:nvSpPr>
          <p:cNvPr id="34" name="矩形 33">
            <a:extLst>
              <a:ext uri="{FF2B5EF4-FFF2-40B4-BE49-F238E27FC236}">
                <a16:creationId xmlns:a16="http://schemas.microsoft.com/office/drawing/2014/main" id="{50625071-BEB5-F2F5-2FB6-089F4F78E1E9}"/>
              </a:ext>
            </a:extLst>
          </p:cNvPr>
          <p:cNvSpPr/>
          <p:nvPr/>
        </p:nvSpPr>
        <p:spPr>
          <a:xfrm>
            <a:off x="6093281"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08</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5" name="標題 3">
            <a:extLst>
              <a:ext uri="{FF2B5EF4-FFF2-40B4-BE49-F238E27FC236}">
                <a16:creationId xmlns:a16="http://schemas.microsoft.com/office/drawing/2014/main" id="{290489FC-305D-732E-915E-73813F54C6D2}"/>
              </a:ext>
            </a:extLst>
          </p:cNvPr>
          <p:cNvSpPr txBox="1">
            <a:spLocks/>
          </p:cNvSpPr>
          <p:nvPr/>
        </p:nvSpPr>
        <p:spPr bwMode="auto">
          <a:xfrm>
            <a:off x="7145499"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Evaluation criteria</a:t>
            </a:r>
          </a:p>
        </p:txBody>
      </p:sp>
    </p:spTree>
    <p:extLst>
      <p:ext uri="{BB962C8B-B14F-4D97-AF65-F5344CB8AC3E}">
        <p14:creationId xmlns:p14="http://schemas.microsoft.com/office/powerpoint/2010/main" val="35256207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a:solidFill>
                  <a:schemeClr val="accent6">
                    <a:lumMod val="10000"/>
                  </a:schemeClr>
                </a:solidFill>
                <a:latin typeface="微軟正黑體" panose="020B0604030504040204" pitchFamily="34" charset="-120"/>
                <a:ea typeface="微軟正黑體" panose="020B0604030504040204" pitchFamily="34" charset="-120"/>
              </a:rPr>
              <a:t>特徵縮放 </a:t>
            </a:r>
            <a:r>
              <a:rPr lang="en-US" altLang="zh-TW" sz="1400" b="1" spc="0">
                <a:solidFill>
                  <a:schemeClr val="accent6">
                    <a:lumMod val="10000"/>
                  </a:schemeClr>
                </a:solidFill>
                <a:latin typeface="微軟正黑體" panose="020B0604030504040204" pitchFamily="34" charset="-120"/>
                <a:ea typeface="微軟正黑體" panose="020B0604030504040204" pitchFamily="34" charset="-120"/>
              </a:rPr>
              <a:t>Feature Scaling</a:t>
            </a:r>
            <a:r>
              <a:rPr lang="zh-TW" altLang="en-US" sz="1400" b="1" spc="0">
                <a:solidFill>
                  <a:schemeClr val="accent6">
                    <a:lumMod val="10000"/>
                  </a:schemeClr>
                </a:solidFill>
                <a:latin typeface="微軟正黑體" panose="020B0604030504040204" pitchFamily="34" charset="-120"/>
                <a:ea typeface="微軟正黑體" panose="020B0604030504040204" pitchFamily="34" charset="-120"/>
              </a:rPr>
              <a:t> </a:t>
            </a:r>
            <a:endPar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13415514-6044-60FB-4928-65AC79D097CF}"/>
              </a:ext>
            </a:extLst>
          </p:cNvPr>
          <p:cNvPicPr>
            <a:picLocks noChangeAspect="1"/>
          </p:cNvPicPr>
          <p:nvPr/>
        </p:nvPicPr>
        <p:blipFill>
          <a:blip r:embed="rId2"/>
          <a:stretch>
            <a:fillRect/>
          </a:stretch>
        </p:blipFill>
        <p:spPr>
          <a:xfrm>
            <a:off x="5879976" y="2204864"/>
            <a:ext cx="5858693" cy="2829320"/>
          </a:xfrm>
          <a:prstGeom prst="rect">
            <a:avLst/>
          </a:prstGeom>
        </p:spPr>
      </p:pic>
      <p:pic>
        <p:nvPicPr>
          <p:cNvPr id="9218" name="Picture 2">
            <a:extLst>
              <a:ext uri="{FF2B5EF4-FFF2-40B4-BE49-F238E27FC236}">
                <a16:creationId xmlns:a16="http://schemas.microsoft.com/office/drawing/2014/main" id="{D9045913-CC41-571F-0123-2335BB5CD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2348880"/>
            <a:ext cx="5457825"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1720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09B18C-2D78-8E95-DDD7-53E2FCA10E00}"/>
              </a:ext>
            </a:extLst>
          </p:cNvPr>
          <p:cNvSpPr txBox="1"/>
          <p:nvPr/>
        </p:nvSpPr>
        <p:spPr>
          <a:xfrm>
            <a:off x="3026569" y="1983165"/>
            <a:ext cx="6110286" cy="3139321"/>
          </a:xfrm>
          <a:prstGeom prst="rect">
            <a:avLst/>
          </a:prstGeom>
          <a:noFill/>
        </p:spPr>
        <p:txBody>
          <a:bodyPr wrap="square">
            <a:spAutoFit/>
          </a:bodyPr>
          <a:lstStyle/>
          <a:p>
            <a:pPr algn="l">
              <a:buFont typeface="+mj-lt"/>
              <a:buAutoNum type="arabicPeriod"/>
            </a:pPr>
            <a:r>
              <a:rPr lang="zh-TW" altLang="en-US" b="1" i="0" dirty="0">
                <a:solidFill>
                  <a:srgbClr val="0D0D0D"/>
                </a:solidFill>
                <a:effectLst/>
                <a:highlight>
                  <a:srgbClr val="FFFFFF"/>
                </a:highlight>
                <a:latin typeface="Söhne"/>
              </a:rPr>
              <a:t>獨立性和相同的分布</a:t>
            </a:r>
            <a:r>
              <a:rPr lang="zh-TW" altLang="en-US" b="0" i="0" dirty="0">
                <a:solidFill>
                  <a:srgbClr val="0D0D0D"/>
                </a:solidFill>
                <a:effectLst/>
                <a:highlight>
                  <a:srgbClr val="FFFFFF"/>
                </a:highlight>
                <a:latin typeface="Söhne"/>
              </a:rPr>
              <a:t>：</a:t>
            </a:r>
          </a:p>
          <a:p>
            <a:pPr marL="742950" lvl="1" indent="-285750" algn="l">
              <a:buFont typeface="+mj-lt"/>
              <a:buAutoNum type="arabicPeriod"/>
            </a:pPr>
            <a:r>
              <a:rPr lang="zh-TW" altLang="en-US" b="0" i="0" dirty="0">
                <a:solidFill>
                  <a:srgbClr val="0D0D0D"/>
                </a:solidFill>
                <a:effectLst/>
                <a:highlight>
                  <a:srgbClr val="FFFFFF"/>
                </a:highlight>
                <a:latin typeface="Söhne"/>
              </a:rPr>
              <a:t>訓練集和測試集應該是獨立且來自相同分布的。進行特徵縮放前先分割數據，確保測試集可以代表模型未見過的新數據，模擬真實情況中模型將遇到的數據。</a:t>
            </a:r>
          </a:p>
          <a:p>
            <a:pPr algn="l">
              <a:buFont typeface="+mj-lt"/>
              <a:buAutoNum type="arabicPeriod"/>
            </a:pPr>
            <a:r>
              <a:rPr lang="zh-TW" altLang="en-US" b="1" i="0" dirty="0">
                <a:solidFill>
                  <a:srgbClr val="0D0D0D"/>
                </a:solidFill>
                <a:effectLst/>
                <a:highlight>
                  <a:srgbClr val="FFFFFF"/>
                </a:highlight>
                <a:latin typeface="Söhne"/>
              </a:rPr>
              <a:t>避免使用測試集的信息</a:t>
            </a:r>
            <a:r>
              <a:rPr lang="zh-TW" altLang="en-US" b="0" i="0" dirty="0">
                <a:solidFill>
                  <a:srgbClr val="0D0D0D"/>
                </a:solidFill>
                <a:effectLst/>
                <a:highlight>
                  <a:srgbClr val="FFFFFF"/>
                </a:highlight>
                <a:latin typeface="Söhne"/>
              </a:rPr>
              <a:t>：</a:t>
            </a:r>
          </a:p>
          <a:p>
            <a:pPr marL="742950" lvl="1" indent="-285750" algn="l">
              <a:buFont typeface="+mj-lt"/>
              <a:buAutoNum type="arabicPeriod"/>
            </a:pPr>
            <a:r>
              <a:rPr lang="zh-TW" altLang="en-US" b="0" i="0" dirty="0">
                <a:solidFill>
                  <a:srgbClr val="0D0D0D"/>
                </a:solidFill>
                <a:effectLst/>
                <a:highlight>
                  <a:srgbClr val="FFFFFF"/>
                </a:highlight>
                <a:latin typeface="Söhne"/>
              </a:rPr>
              <a:t>如果在分割數據前進行特徵縮放，則縮放的參數（如最小值、最大值、均值、標準差等）會基於全體數據計算得出。這意味著這些參數包含了測試集的信息，當使用這些參數對訓練集進行縮放時，間接地將測試集的統計信息引入到訓練過程中。</a:t>
            </a:r>
          </a:p>
        </p:txBody>
      </p:sp>
      <p:pic>
        <p:nvPicPr>
          <p:cNvPr id="2050" name="Picture 2" descr="Evolution of Support Vector Machine and Regression Modeling in  Chemoinformatics and Drug Discovery | Journal of Computer-Aided Molecular  Design">
            <a:extLst>
              <a:ext uri="{FF2B5EF4-FFF2-40B4-BE49-F238E27FC236}">
                <a16:creationId xmlns:a16="http://schemas.microsoft.com/office/drawing/2014/main" id="{6D41BDE1-0127-4CB0-B677-4DB10ED1B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114300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116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資料處理 </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defTabSz="913607"/>
            <a:r>
              <a:rPr lang="zh-TW" altLang="en-US" sz="1600" b="1" u="sng" spc="150" dirty="0">
                <a:solidFill>
                  <a:schemeClr val="accent4">
                    <a:lumMod val="75000"/>
                  </a:schemeClr>
                </a:solidFill>
                <a:latin typeface="微軟正黑體" panose="020B0604030504040204" pitchFamily="34" charset="-120"/>
                <a:ea typeface="微軟正黑體" panose="020B0604030504040204" pitchFamily="34" charset="-120"/>
              </a:rPr>
              <a:t>統計學上，描述資料有四種分類，名目，次序，等距，等比</a:t>
            </a:r>
            <a:endParaRPr lang="en-US" altLang="zh-TW" sz="1600" b="1" u="sng" spc="150" dirty="0">
              <a:solidFill>
                <a:schemeClr val="accent4">
                  <a:lumMod val="75000"/>
                </a:schemeClr>
              </a:solidFill>
              <a:latin typeface="微軟正黑體" panose="020B0604030504040204" pitchFamily="34" charset="-120"/>
              <a:ea typeface="微軟正黑體" panose="020B0604030504040204" pitchFamily="34" charset="-12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522795" y="1595836"/>
            <a:ext cx="6777037" cy="449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eaLnBrk="1" hangingPunct="1">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11</a:t>
            </a: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rgbClr val="000000"/>
                </a:solidFill>
                <a:effectLst/>
                <a:latin typeface="Arial" panose="020B0604020202020204" pitchFamily="34" charset="0"/>
                <a:ea typeface="Inter"/>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pic>
        <p:nvPicPr>
          <p:cNvPr id="5122" name="Picture 2" descr="Limitations Of Applying Dimensionality Reduction Using PCA, 53% OFF">
            <a:extLst>
              <a:ext uri="{FF2B5EF4-FFF2-40B4-BE49-F238E27FC236}">
                <a16:creationId xmlns:a16="http://schemas.microsoft.com/office/drawing/2014/main" id="{82DBF106-256B-68B8-2EF1-F0EC30003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84" y="0"/>
            <a:ext cx="67627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rstanding Multiple Linear Regression in Machine Learning | by Rafał  Buczyński | Python in Plain English">
            <a:extLst>
              <a:ext uri="{FF2B5EF4-FFF2-40B4-BE49-F238E27FC236}">
                <a16:creationId xmlns:a16="http://schemas.microsoft.com/office/drawing/2014/main" id="{A890EF86-4FE0-B4FE-7A07-D1DB0208C1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736" y="0"/>
            <a:ext cx="901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5261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344F76-FDA5-4318-BFAC-E3EC3BA7CC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C1AA67B-D350-455A-A776-89F398D1B189}"/>
              </a:ext>
            </a:extLst>
          </p:cNvPr>
          <p:cNvSpPr>
            <a:spLocks noGrp="1"/>
          </p:cNvSpPr>
          <p:nvPr>
            <p:ph idx="1"/>
          </p:nvPr>
        </p:nvSpPr>
        <p:spPr/>
        <p:txBody>
          <a:bodyPr/>
          <a:lstStyle/>
          <a:p>
            <a:endParaRPr lang="zh-TW" altLang="en-US"/>
          </a:p>
        </p:txBody>
      </p:sp>
      <p:pic>
        <p:nvPicPr>
          <p:cNvPr id="11266" name="Picture 2" descr="最佳化理論(Optimization Theory) - jimmy-wang - Medium">
            <a:extLst>
              <a:ext uri="{FF2B5EF4-FFF2-40B4-BE49-F238E27FC236}">
                <a16:creationId xmlns:a16="http://schemas.microsoft.com/office/drawing/2014/main" id="{DE4B3122-02DE-4F19-996C-0DAEF6927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76325"/>
            <a:ext cx="11430000"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844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特徵工程</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5705476" cy="2585323"/>
          </a:xfrm>
          <a:prstGeom prst="rect">
            <a:avLst/>
          </a:prstGeom>
          <a:noFill/>
        </p:spPr>
        <p:txBody>
          <a:bodyPr wrap="square">
            <a:spAutoFit/>
          </a:bodyPr>
          <a:lstStyle/>
          <a:p>
            <a:r>
              <a:rPr lang="en-US" altLang="zh-TW" dirty="0">
                <a:solidFill>
                  <a:srgbClr val="27292A"/>
                </a:solidFill>
                <a:latin typeface="-apple-system"/>
              </a:rPr>
              <a:t>##</a:t>
            </a:r>
            <a:r>
              <a:rPr lang="zh-TW" altLang="en-US" dirty="0">
                <a:solidFill>
                  <a:srgbClr val="27292A"/>
                </a:solidFill>
                <a:latin typeface="-apple-system"/>
              </a:rPr>
              <a:t> </a:t>
            </a:r>
            <a:r>
              <a:rPr lang="en-US" altLang="zh-TW" dirty="0">
                <a:solidFill>
                  <a:srgbClr val="27292A"/>
                </a:solidFill>
                <a:latin typeface="-apple-system"/>
              </a:rPr>
              <a:t>F</a:t>
            </a:r>
            <a:r>
              <a:rPr lang="en-US" altLang="zh-TW" b="0" i="0" dirty="0">
                <a:solidFill>
                  <a:srgbClr val="27292A"/>
                </a:solidFill>
                <a:effectLst/>
                <a:latin typeface="-apple-system"/>
              </a:rPr>
              <a:t>eature engineering is the process of using domain knowledge of the data to create features that make machine learning algorithms work. </a:t>
            </a:r>
            <a:br>
              <a:rPr lang="en-US" altLang="zh-TW" dirty="0"/>
            </a:br>
            <a:br>
              <a:rPr lang="en-US" altLang="zh-TW" dirty="0"/>
            </a:br>
            <a:r>
              <a:rPr lang="en-US" altLang="zh-TW" dirty="0"/>
              <a:t>##</a:t>
            </a:r>
            <a:r>
              <a:rPr lang="zh-TW" altLang="en-US" dirty="0"/>
              <a:t> </a:t>
            </a:r>
            <a:r>
              <a:rPr lang="en-US" altLang="zh-TW" b="0" i="0" dirty="0">
                <a:solidFill>
                  <a:srgbClr val="27292A"/>
                </a:solidFill>
                <a:effectLst/>
                <a:latin typeface="-apple-system"/>
              </a:rPr>
              <a:t>Feature engineering is fundamental to the application of machine learning. and is both difficult and expensive.</a:t>
            </a:r>
            <a:br>
              <a:rPr lang="en-US" altLang="zh-TW" dirty="0"/>
            </a:br>
            <a:endParaRPr lang="en-US" altLang="zh-TW" dirty="0"/>
          </a:p>
          <a:p>
            <a:br>
              <a:rPr lang="en-US" altLang="zh-TW" dirty="0"/>
            </a:br>
            <a:endParaRPr lang="zh-TW" altLang="en-US" dirty="0"/>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b="0" i="0" dirty="0">
                <a:solidFill>
                  <a:srgbClr val="0D0D0D"/>
                </a:solidFill>
                <a:effectLst/>
                <a:latin typeface="微軟正黑體" panose="020B0604030504040204" pitchFamily="34" charset="-120"/>
                <a:ea typeface="微軟正黑體" panose="020B0604030504040204" pitchFamily="34" charset="-120"/>
              </a:rPr>
              <a:t>「機器學習」基本上就是特徵工程。</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985379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0809394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179520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如何找到那個完美的方程式</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Total: 12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切分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-&gt;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訓練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-&gt;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測試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-&gt;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預測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-&gt;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評估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-&gt;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優化</a:t>
            </a:r>
          </a:p>
        </p:txBody>
      </p:sp>
      <p:sp>
        <p:nvSpPr>
          <p:cNvPr id="31" name="內容版面配置區 2">
            <a:extLst>
              <a:ext uri="{FF2B5EF4-FFF2-40B4-BE49-F238E27FC236}">
                <a16:creationId xmlns:a16="http://schemas.microsoft.com/office/drawing/2014/main" id="{99E98335-EF68-5EF4-6927-C549C6F7B090}"/>
              </a:ext>
            </a:extLst>
          </p:cNvPr>
          <p:cNvSpPr>
            <a:spLocks noGrp="1"/>
          </p:cNvSpPr>
          <p:nvPr>
            <p:ph sz="half" idx="1"/>
          </p:nvPr>
        </p:nvSpPr>
        <p:spPr>
          <a:xfrm>
            <a:off x="407368" y="1628800"/>
            <a:ext cx="6048672" cy="4351338"/>
          </a:xfrm>
        </p:spPr>
        <p:txBody>
          <a:bodyPr/>
          <a:lstStyle/>
          <a:p>
            <a:pPr algn="l">
              <a:buFont typeface="+mj-lt"/>
              <a:buAutoNum type="arabicPeriod"/>
            </a:pPr>
            <a:r>
              <a:rPr lang="en-US" altLang="zh-TW" b="0" i="0" dirty="0">
                <a:solidFill>
                  <a:srgbClr val="242424"/>
                </a:solidFill>
                <a:effectLst/>
                <a:highlight>
                  <a:srgbClr val="FFFFFF"/>
                </a:highlight>
                <a:latin typeface="source-serif-pro"/>
              </a:rPr>
              <a:t>Function with Unknown Parameters</a:t>
            </a:r>
          </a:p>
          <a:p>
            <a:pPr algn="l">
              <a:buFont typeface="+mj-lt"/>
              <a:buAutoNum type="arabicPeriod"/>
            </a:pPr>
            <a:r>
              <a:rPr lang="en-US" altLang="zh-TW" b="0" i="0" dirty="0">
                <a:solidFill>
                  <a:srgbClr val="242424"/>
                </a:solidFill>
                <a:effectLst/>
                <a:highlight>
                  <a:srgbClr val="FFFFFF"/>
                </a:highlight>
                <a:latin typeface="source-serif-pro"/>
              </a:rPr>
              <a:t>Define Loss from Training Data</a:t>
            </a:r>
          </a:p>
          <a:p>
            <a:pPr algn="l">
              <a:buFont typeface="+mj-lt"/>
              <a:buAutoNum type="arabicPeriod"/>
            </a:pPr>
            <a:r>
              <a:rPr lang="en-US" altLang="zh-TW" b="0" i="0" dirty="0">
                <a:solidFill>
                  <a:srgbClr val="242424"/>
                </a:solidFill>
                <a:effectLst/>
                <a:highlight>
                  <a:srgbClr val="FFFFFF"/>
                </a:highlight>
                <a:latin typeface="source-serif-pro"/>
              </a:rPr>
              <a:t>Optimization</a:t>
            </a:r>
          </a:p>
          <a:p>
            <a:pPr algn="l">
              <a:buFont typeface="+mj-lt"/>
              <a:buAutoNum type="arabicPeriod"/>
            </a:pPr>
            <a:endParaRPr lang="en-US" altLang="zh-TW" dirty="0">
              <a:solidFill>
                <a:srgbClr val="242424"/>
              </a:solidFill>
              <a:highlight>
                <a:srgbClr val="FFFFFF"/>
              </a:highlight>
              <a:latin typeface="source-serif-pro"/>
            </a:endParaRPr>
          </a:p>
          <a:p>
            <a:pPr algn="l">
              <a:buFont typeface="+mj-lt"/>
              <a:buAutoNum type="arabicPeriod"/>
            </a:pPr>
            <a:endParaRPr lang="en-US" altLang="zh-TW" b="0" i="0" dirty="0">
              <a:solidFill>
                <a:srgbClr val="242424"/>
              </a:solidFill>
              <a:effectLst/>
              <a:highlight>
                <a:srgbClr val="FFFFFF"/>
              </a:highlight>
              <a:latin typeface="source-serif-pro"/>
            </a:endParaRPr>
          </a:p>
          <a:p>
            <a:pPr algn="l"/>
            <a:r>
              <a:rPr lang="en-US" altLang="zh-TW" b="0" i="0" dirty="0">
                <a:solidFill>
                  <a:srgbClr val="242424"/>
                </a:solidFill>
                <a:effectLst/>
                <a:highlight>
                  <a:srgbClr val="FFFFFF"/>
                </a:highlight>
                <a:latin typeface="source-serif-pro"/>
              </a:rPr>
              <a:t>https://fredrick84823.medium.com/%E6%9D%8E%E5%AE%8F%E6%AF%85%E8%80%81%E5%B8%AB2021%E7%B3%BB%E5%88%97-%E6%A9%9F%E5%99%A8%E5%AD%B8%E7%BF%92%E5%9F%BA%E6%9C%AC%E6%A6%82%E5%BF%B5%E7%B0%A1%E4%BB%8B-76a3925a8eec</a:t>
            </a:r>
          </a:p>
          <a:p>
            <a:endParaRPr lang="zh-TW" altLang="en-US" dirty="0"/>
          </a:p>
        </p:txBody>
      </p:sp>
    </p:spTree>
    <p:extLst>
      <p:ext uri="{BB962C8B-B14F-4D97-AF65-F5344CB8AC3E}">
        <p14:creationId xmlns:p14="http://schemas.microsoft.com/office/powerpoint/2010/main" val="19987978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2000" dirty="0">
                <a:solidFill>
                  <a:schemeClr val="accent6">
                    <a:lumMod val="10000"/>
                  </a:schemeClr>
                </a:solidFill>
              </a:rPr>
              <a:t>資料性質</a:t>
            </a:r>
            <a:endParaRPr lang="en-US" altLang="zh-TW" sz="2000" dirty="0">
              <a:solidFill>
                <a:schemeClr val="accent6">
                  <a:lumMod val="10000"/>
                </a:schemeClr>
              </a:solidFill>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600" dirty="0">
                <a:solidFill>
                  <a:prstClr val="black">
                    <a:lumMod val="50000"/>
                  </a:prstClr>
                </a:solidFill>
                <a:latin typeface="微軟正黑體" panose="020B0604030504040204" pitchFamily="34" charset="-120"/>
                <a:ea typeface="微軟正黑體" panose="020B0604030504040204" pitchFamily="34" charset="-120"/>
              </a:rPr>
              <a:t>02</a:t>
            </a:r>
            <a:endParaRPr lang="zh-TW" altLang="en-US" sz="3600" dirty="0">
              <a:solidFill>
                <a:prstClr val="black">
                  <a:lumMod val="50000"/>
                </a:prstClr>
              </a:solidFill>
              <a:latin typeface="微軟正黑體" panose="020B0604030504040204" pitchFamily="34" charset="-120"/>
              <a:ea typeface="微軟正黑體" panose="020B0604030504040204" pitchFamily="34" charset="-120"/>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2000" dirty="0">
                <a:solidFill>
                  <a:schemeClr val="accent6">
                    <a:lumMod val="10000"/>
                  </a:schemeClr>
                </a:solidFill>
              </a:rPr>
              <a:t>資料分析</a:t>
            </a:r>
            <a:endParaRPr lang="en-US" altLang="zh-TW" sz="2000" dirty="0">
              <a:solidFill>
                <a:schemeClr val="accent6">
                  <a:lumMod val="10000"/>
                </a:schemeClr>
              </a:solidFill>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600" dirty="0">
                <a:solidFill>
                  <a:prstClr val="black">
                    <a:lumMod val="50000"/>
                  </a:prstClr>
                </a:solidFill>
                <a:latin typeface="微軟正黑體" panose="020B0604030504040204" pitchFamily="34" charset="-120"/>
                <a:ea typeface="微軟正黑體" panose="020B0604030504040204" pitchFamily="34" charset="-120"/>
              </a:rPr>
              <a:t>03</a:t>
            </a:r>
            <a:endParaRPr lang="zh-TW" altLang="en-US" sz="3600" dirty="0">
              <a:solidFill>
                <a:prstClr val="black">
                  <a:lumMod val="50000"/>
                </a:prstClr>
              </a:solidFill>
              <a:latin typeface="微軟正黑體" panose="020B0604030504040204" pitchFamily="34" charset="-120"/>
              <a:ea typeface="微軟正黑體" panose="020B0604030504040204" pitchFamily="34" charset="-120"/>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2000" dirty="0">
                <a:solidFill>
                  <a:schemeClr val="accent6">
                    <a:lumMod val="10000"/>
                  </a:schemeClr>
                </a:solidFill>
              </a:rPr>
              <a:t>實戰注意事項</a:t>
            </a:r>
            <a:endParaRPr lang="en-US" altLang="zh-TW" sz="2000" dirty="0">
              <a:solidFill>
                <a:schemeClr val="accent6">
                  <a:lumMod val="10000"/>
                </a:schemeClr>
              </a:solidFill>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lang="zh-TW" altLang="en-US" dirty="0"/>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資料量測</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隨機誤差</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抽樣方法論</a:t>
            </a:r>
            <a:endParaRPr lang="en-US" altLang="zh-TW" sz="1600" dirty="0">
              <a:latin typeface="微軟正黑體" panose="020B0604030504040204" pitchFamily="34" charset="-120"/>
              <a:ea typeface="微軟正黑體" panose="020B0604030504040204" pitchFamily="34" charset="-12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分析基本流程</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干擾因子 </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單變量分析</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變數關聯性</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多變量分析</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endParaRPr lang="en-US" altLang="zh-TW" sz="1600" dirty="0">
              <a:latin typeface="微軟正黑體" panose="020B0604030504040204" pitchFamily="34" charset="-120"/>
              <a:ea typeface="微軟正黑體" panose="020B0604030504040204" pitchFamily="34" charset="-12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分析資料</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解讀資料</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運用資料</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988568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量測尺度</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defTabSz="913607"/>
            <a:r>
              <a:rPr lang="zh-TW" altLang="en-US" sz="1600" b="1" u="sng" spc="150" dirty="0">
                <a:solidFill>
                  <a:schemeClr val="accent4">
                    <a:lumMod val="75000"/>
                  </a:schemeClr>
                </a:solidFill>
                <a:latin typeface="微軟正黑體" panose="020B0604030504040204" pitchFamily="34" charset="-120"/>
                <a:ea typeface="微軟正黑體" panose="020B0604030504040204" pitchFamily="34" charset="-120"/>
              </a:rPr>
              <a:t>統計學上，描述資料有四種分類，名目，次序，等距，等比</a:t>
            </a:r>
            <a:endParaRPr lang="en-US" altLang="zh-TW" sz="1600" b="1" u="sng" spc="150" dirty="0">
              <a:solidFill>
                <a:schemeClr val="accent4">
                  <a:lumMod val="75000"/>
                </a:schemeClr>
              </a:solidFill>
              <a:latin typeface="微軟正黑體" panose="020B0604030504040204" pitchFamily="34" charset="-120"/>
              <a:ea typeface="微軟正黑體" panose="020B0604030504040204" pitchFamily="34" charset="-12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522795" y="1595836"/>
            <a:ext cx="6777037" cy="449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eaLnBrk="1" hangingPunct="1">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11</a:t>
            </a: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rgbClr val="000000"/>
                </a:solidFill>
                <a:effectLst/>
                <a:latin typeface="Arial" panose="020B0604020202020204" pitchFamily="34" charset="0"/>
                <a:ea typeface="Inter"/>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9797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2000" dirty="0">
                <a:solidFill>
                  <a:schemeClr val="accent6">
                    <a:lumMod val="10000"/>
                  </a:schemeClr>
                </a:solidFill>
              </a:rPr>
              <a:t>資料性質</a:t>
            </a:r>
            <a:endParaRPr lang="en-US" altLang="zh-TW" sz="2000" dirty="0">
              <a:solidFill>
                <a:schemeClr val="accent6">
                  <a:lumMod val="10000"/>
                </a:schemeClr>
              </a:solidFill>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600" dirty="0">
                <a:solidFill>
                  <a:prstClr val="black">
                    <a:lumMod val="50000"/>
                  </a:prstClr>
                </a:solidFill>
                <a:latin typeface="微軟正黑體" panose="020B0604030504040204" pitchFamily="34" charset="-120"/>
                <a:ea typeface="微軟正黑體" panose="020B0604030504040204" pitchFamily="34" charset="-120"/>
              </a:rPr>
              <a:t>02</a:t>
            </a:r>
            <a:endParaRPr lang="zh-TW" altLang="en-US" sz="3600" dirty="0">
              <a:solidFill>
                <a:prstClr val="black">
                  <a:lumMod val="50000"/>
                </a:prstClr>
              </a:solidFill>
              <a:latin typeface="微軟正黑體" panose="020B0604030504040204" pitchFamily="34" charset="-120"/>
              <a:ea typeface="微軟正黑體" panose="020B0604030504040204" pitchFamily="34" charset="-120"/>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2000" dirty="0">
                <a:solidFill>
                  <a:schemeClr val="accent6">
                    <a:lumMod val="10000"/>
                  </a:schemeClr>
                </a:solidFill>
              </a:rPr>
              <a:t>資料分析</a:t>
            </a:r>
            <a:endParaRPr lang="en-US" altLang="zh-TW" sz="2000" dirty="0">
              <a:solidFill>
                <a:schemeClr val="accent6">
                  <a:lumMod val="10000"/>
                </a:schemeClr>
              </a:solidFill>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600" dirty="0">
                <a:solidFill>
                  <a:prstClr val="black">
                    <a:lumMod val="50000"/>
                  </a:prstClr>
                </a:solidFill>
                <a:latin typeface="微軟正黑體" panose="020B0604030504040204" pitchFamily="34" charset="-120"/>
                <a:ea typeface="微軟正黑體" panose="020B0604030504040204" pitchFamily="34" charset="-120"/>
              </a:rPr>
              <a:t>03</a:t>
            </a:r>
            <a:endParaRPr lang="zh-TW" altLang="en-US" sz="3600" dirty="0">
              <a:solidFill>
                <a:prstClr val="black">
                  <a:lumMod val="50000"/>
                </a:prstClr>
              </a:solidFill>
              <a:latin typeface="微軟正黑體" panose="020B0604030504040204" pitchFamily="34" charset="-120"/>
              <a:ea typeface="微軟正黑體" panose="020B0604030504040204" pitchFamily="34" charset="-120"/>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2000" dirty="0">
                <a:solidFill>
                  <a:schemeClr val="accent6">
                    <a:lumMod val="10000"/>
                  </a:schemeClr>
                </a:solidFill>
              </a:rPr>
              <a:t>實戰注意事項</a:t>
            </a:r>
            <a:endParaRPr lang="en-US" altLang="zh-TW" sz="2000" dirty="0">
              <a:solidFill>
                <a:schemeClr val="accent6">
                  <a:lumMod val="10000"/>
                </a:schemeClr>
              </a:solidFill>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lang="zh-TW" altLang="en-US" dirty="0"/>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資料量測</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隨機誤差</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抽樣方法論</a:t>
            </a:r>
            <a:endParaRPr lang="en-US" altLang="zh-TW" sz="1600" dirty="0">
              <a:latin typeface="微軟正黑體" panose="020B0604030504040204" pitchFamily="34" charset="-120"/>
              <a:ea typeface="微軟正黑體" panose="020B0604030504040204" pitchFamily="34" charset="-12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分析基本流程</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干擾因子 </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單變量分析</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變數關聯性</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多變量分析</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endParaRPr lang="en-US" altLang="zh-TW" sz="1600" dirty="0">
              <a:latin typeface="微軟正黑體" panose="020B0604030504040204" pitchFamily="34" charset="-120"/>
              <a:ea typeface="微軟正黑體" panose="020B0604030504040204" pitchFamily="34" charset="-12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分析資料</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解讀資料</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運用資料</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93252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前言</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defTabSz="913607"/>
            <a:r>
              <a:rPr lang="zh-TW" altLang="en-US" sz="1600" b="1" u="sng" spc="150" dirty="0">
                <a:solidFill>
                  <a:schemeClr val="accent4">
                    <a:lumMod val="75000"/>
                  </a:schemeClr>
                </a:solidFill>
                <a:latin typeface="微軟正黑體" panose="020B0604030504040204" pitchFamily="34" charset="-120"/>
                <a:ea typeface="微軟正黑體" panose="020B0604030504040204" pitchFamily="34" charset="-120"/>
              </a:rPr>
              <a:t>關於資料科學，你必須知道的幾件事</a:t>
            </a:r>
            <a:endParaRPr lang="en-US" altLang="zh-TW" sz="1600" b="1" u="sng" spc="150" dirty="0">
              <a:solidFill>
                <a:schemeClr val="accent4">
                  <a:lumMod val="75000"/>
                </a:schemeClr>
              </a:solidFill>
              <a:latin typeface="微軟正黑體" panose="020B0604030504040204" pitchFamily="34" charset="-120"/>
              <a:ea typeface="微軟正黑體" panose="020B0604030504040204" pitchFamily="34" charset="-12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522795" y="1595836"/>
            <a:ext cx="11909909" cy="449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會寫程式 ≠ 會分析</a:t>
            </a:r>
            <a:endParaRPr lang="en-US" altLang="zh-TW" sz="14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程式只是完成分析的一個</a:t>
            </a:r>
            <a:r>
              <a:rPr lang="zh-TW" altLang="en-US" sz="1400" b="1" dirty="0">
                <a:latin typeface="微軟正黑體" panose="020B0604030504040204" pitchFamily="34" charset="-120"/>
                <a:ea typeface="微軟正黑體" panose="020B0604030504040204" pitchFamily="34" charset="-120"/>
              </a:rPr>
              <a:t>手段</a:t>
            </a:r>
            <a:r>
              <a:rPr lang="zh-TW" altLang="en-US" sz="1400" dirty="0">
                <a:latin typeface="微軟正黑體" panose="020B0604030504040204" pitchFamily="34" charset="-120"/>
                <a:ea typeface="微軟正黑體" panose="020B0604030504040204" pitchFamily="34" charset="-120"/>
              </a:rPr>
              <a:t>，它不是目的</a:t>
            </a:r>
            <a:endParaRPr lang="en-US" altLang="zh-TW" sz="14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軟體設計師和資料分析師是兩種不同思維且差異非常大的工作</a:t>
            </a:r>
            <a:r>
              <a:rPr lang="en-US" altLang="zh-TW" sz="1400" dirty="0">
                <a:latin typeface="微軟正黑體" panose="020B0604030504040204" pitchFamily="34" charset="-120"/>
                <a:ea typeface="微軟正黑體" panose="020B0604030504040204" pitchFamily="34" charset="-120"/>
              </a:rPr>
              <a:t>!</a:t>
            </a:r>
          </a:p>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解決問題的第一步是分析問題，解決問題才是核心目標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產品設計思維</a:t>
            </a:r>
            <a:r>
              <a:rPr lang="en-US" altLang="zh-TW" sz="1400" dirty="0">
                <a:latin typeface="微軟正黑體" panose="020B0604030504040204" pitchFamily="34" charset="-120"/>
                <a:ea typeface="微軟正黑體" panose="020B0604030504040204" pitchFamily="34" charset="-120"/>
              </a:rPr>
              <a:t>)</a:t>
            </a:r>
          </a:p>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所有的分析都是建立在假設基礎上 </a:t>
            </a:r>
            <a:r>
              <a:rPr lang="en-US" altLang="zh-TW" sz="1400" dirty="0">
                <a:latin typeface="微軟正黑體" panose="020B0604030504040204" pitchFamily="34" charset="-120"/>
                <a:ea typeface="微軟正黑體" panose="020B0604030504040204" pitchFamily="34" charset="-120"/>
              </a:rPr>
              <a:t>(</a:t>
            </a:r>
            <a:r>
              <a:rPr lang="en-US" altLang="zh-TW" sz="1400" b="1" dirty="0">
                <a:latin typeface="微軟正黑體" panose="020B0604030504040204" pitchFamily="34" charset="-120"/>
                <a:ea typeface="微軟正黑體" panose="020B0604030504040204" pitchFamily="34" charset="-120"/>
              </a:rPr>
              <a:t>PDCA</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，統計是根</a:t>
            </a:r>
            <a:endParaRPr lang="en-US" altLang="zh-TW" sz="14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資料科學的強項是多層次且深度的挖掘資料特性，與統計科學沒有優劣之分，兩者功能不同</a:t>
            </a:r>
            <a:endParaRPr lang="en-US" altLang="zh-TW" sz="14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資料分析只有邏輯之分</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須符合過程嚴謹且證據可靠</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，且沒有標準答案</a:t>
            </a:r>
            <a:endParaRPr lang="en-US" altLang="zh-TW" sz="14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世人俗稱的大數據是相對概念，這個世界都是抽樣數據，不要一昧追求大數據</a:t>
            </a:r>
            <a:endParaRPr lang="en-US" altLang="zh-TW" sz="14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工業界多半是歸納法</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重時效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，容易有很多無法解釋的現象</a:t>
            </a:r>
            <a:endParaRPr lang="en-US" altLang="zh-TW" sz="14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透過演繹法和領域經驗所配搭的分析才經得起被檢視和挑戰</a:t>
            </a:r>
            <a:endParaRPr lang="en-US" altLang="zh-TW" sz="14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資料分析本質上就是由</a:t>
            </a:r>
            <a:r>
              <a:rPr lang="zh-TW" altLang="en-US" sz="1400" b="1" dirty="0">
                <a:latin typeface="微軟正黑體" panose="020B0604030504040204" pitchFamily="34" charset="-120"/>
                <a:ea typeface="微軟正黑體" panose="020B0604030504040204" pitchFamily="34" charset="-120"/>
              </a:rPr>
              <a:t>分類</a:t>
            </a:r>
            <a:r>
              <a:rPr lang="zh-TW" altLang="en-US" sz="1400" dirty="0">
                <a:latin typeface="微軟正黑體" panose="020B0604030504040204" pitchFamily="34" charset="-120"/>
                <a:ea typeface="微軟正黑體" panose="020B0604030504040204" pitchFamily="34" charset="-120"/>
              </a:rPr>
              <a:t>和</a:t>
            </a:r>
            <a:r>
              <a:rPr lang="zh-TW" altLang="en-US" sz="1400" b="1" dirty="0">
                <a:latin typeface="微軟正黑體" panose="020B0604030504040204" pitchFamily="34" charset="-120"/>
                <a:ea typeface="微軟正黑體" panose="020B0604030504040204" pitchFamily="34" charset="-120"/>
              </a:rPr>
              <a:t>對比</a:t>
            </a:r>
            <a:r>
              <a:rPr lang="zh-TW" altLang="en-US" sz="1400" dirty="0">
                <a:latin typeface="微軟正黑體" panose="020B0604030504040204" pitchFamily="34" charset="-120"/>
                <a:ea typeface="微軟正黑體" panose="020B0604030504040204" pitchFamily="34" charset="-120"/>
              </a:rPr>
              <a:t>以及</a:t>
            </a:r>
            <a:r>
              <a:rPr lang="zh-TW" altLang="en-US" sz="1400" b="1" dirty="0">
                <a:latin typeface="微軟正黑體" panose="020B0604030504040204" pitchFamily="34" charset="-120"/>
                <a:ea typeface="微軟正黑體" panose="020B0604030504040204" pitchFamily="34" charset="-120"/>
              </a:rPr>
              <a:t>閥值</a:t>
            </a:r>
            <a:r>
              <a:rPr lang="zh-TW" altLang="en-US" sz="1400" dirty="0">
                <a:latin typeface="微軟正黑體" panose="020B0604030504040204" pitchFamily="34" charset="-120"/>
                <a:ea typeface="微軟正黑體" panose="020B0604030504040204" pitchFamily="34" charset="-120"/>
              </a:rPr>
              <a:t>三要素所構成</a:t>
            </a:r>
            <a:endParaRPr lang="en-US" altLang="zh-TW" sz="14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400" dirty="0">
                <a:latin typeface="微軟正黑體" panose="020B0604030504040204" pitchFamily="34" charset="-120"/>
                <a:ea typeface="微軟正黑體" panose="020B0604030504040204" pitchFamily="34" charset="-120"/>
              </a:rPr>
              <a:t>事實和觀點的差別在於有帶入無個人情感</a:t>
            </a:r>
            <a:endParaRPr lang="en-US" altLang="zh-TW" sz="1400" dirty="0">
              <a:latin typeface="微軟正黑體" panose="020B0604030504040204" pitchFamily="34" charset="-120"/>
              <a:ea typeface="微軟正黑體" panose="020B0604030504040204" pitchFamily="34" charset="-120"/>
            </a:endParaRPr>
          </a:p>
          <a:p>
            <a:pPr marL="457200" indent="-457200" eaLnBrk="1" hangingPunct="1">
              <a:buAutoNum type="arabicPeriod"/>
            </a:pPr>
            <a:endParaRPr lang="en-US" altLang="zh-TW" sz="1400" dirty="0">
              <a:latin typeface="微軟正黑體" panose="020B0604030504040204" pitchFamily="34" charset="-120"/>
              <a:ea typeface="微軟正黑體" panose="020B0604030504040204" pitchFamily="34" charset="-120"/>
            </a:endParaRPr>
          </a:p>
          <a:p>
            <a:pPr eaLnBrk="1" hangingPunct="1"/>
            <a:endParaRPr lang="en-US" altLang="zh-TW" sz="1400" dirty="0">
              <a:latin typeface="微軟正黑體" panose="020B0604030504040204" pitchFamily="34" charset="-120"/>
              <a:ea typeface="微軟正黑體" panose="020B0604030504040204" pitchFamily="34" charset="-12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rgbClr val="000000"/>
                </a:solidFill>
                <a:effectLst/>
                <a:latin typeface="Arial" panose="020B0604020202020204" pitchFamily="34" charset="0"/>
                <a:ea typeface="Inter"/>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31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分析方法</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defTabSz="913607"/>
            <a:r>
              <a:rPr lang="zh-TW" altLang="en-US" sz="1600" b="1" u="sng" spc="150" dirty="0">
                <a:solidFill>
                  <a:schemeClr val="accent4">
                    <a:lumMod val="75000"/>
                  </a:schemeClr>
                </a:solidFill>
                <a:latin typeface="微軟正黑體" panose="020B0604030504040204" pitchFamily="34" charset="-120"/>
                <a:ea typeface="微軟正黑體" panose="020B0604030504040204" pitchFamily="34" charset="-120"/>
              </a:rPr>
              <a:t>關於資料科學，你必須知道的幾件事</a:t>
            </a:r>
            <a:endParaRPr lang="en-US" altLang="zh-TW" sz="1600" b="1" u="sng" spc="150" dirty="0">
              <a:solidFill>
                <a:schemeClr val="accent4">
                  <a:lumMod val="75000"/>
                </a:schemeClr>
              </a:solidFill>
              <a:latin typeface="微軟正黑體" panose="020B0604030504040204" pitchFamily="34" charset="-120"/>
              <a:ea typeface="微軟正黑體" panose="020B0604030504040204" pitchFamily="34" charset="-12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522795" y="1595836"/>
            <a:ext cx="11909909" cy="492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偏相關係數</a:t>
            </a:r>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排除第三者的影響</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=&gt; r, </a:t>
            </a:r>
            <a:r>
              <a:rPr lang="en-US" altLang="zh-TW" sz="1100" dirty="0" err="1">
                <a:latin typeface="微軟正黑體" panose="020B0604030504040204" pitchFamily="34" charset="-120"/>
                <a:ea typeface="微軟正黑體" panose="020B0604030504040204" pitchFamily="34" charset="-120"/>
              </a:rPr>
              <a:t>xy</a:t>
            </a:r>
            <a:r>
              <a:rPr lang="en-US" altLang="zh-TW" sz="1100" dirty="0">
                <a:latin typeface="微軟正黑體" panose="020B0604030504040204" pitchFamily="34" charset="-120"/>
                <a:ea typeface="微軟正黑體" panose="020B0604030504040204" pitchFamily="34" charset="-120"/>
              </a:rPr>
              <a:t>-z</a:t>
            </a: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資料變異 </a:t>
            </a:r>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組間變異 </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資料平均值差異</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組內變異</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資料隨機誤差變異</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=&gt; F test (</a:t>
            </a:r>
            <a:r>
              <a:rPr lang="zh-TW" altLang="en-US" sz="1100" dirty="0">
                <a:latin typeface="微軟正黑體" panose="020B0604030504040204" pitchFamily="34" charset="-120"/>
                <a:ea typeface="微軟正黑體" panose="020B0604030504040204" pitchFamily="34" charset="-120"/>
              </a:rPr>
              <a:t>方差齊性檢定</a:t>
            </a:r>
            <a:r>
              <a:rPr lang="en-US" altLang="zh-TW" sz="1100" dirty="0">
                <a:latin typeface="微軟正黑體" panose="020B0604030504040204" pitchFamily="34" charset="-120"/>
                <a:ea typeface="微軟正黑體" panose="020B0604030504040204" pitchFamily="34" charset="-120"/>
              </a:rPr>
              <a:t>)</a:t>
            </a: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兩組資料 </a:t>
            </a:r>
            <a:r>
              <a:rPr lang="en-US" altLang="zh-TW" sz="1100" dirty="0">
                <a:latin typeface="微軟正黑體" panose="020B0604030504040204" pitchFamily="34" charset="-120"/>
                <a:ea typeface="微軟正黑體" panose="020B0604030504040204" pitchFamily="34" charset="-120"/>
              </a:rPr>
              <a:t>-&gt; t </a:t>
            </a:r>
            <a:r>
              <a:rPr lang="zh-TW" altLang="en-US" sz="1100" dirty="0">
                <a:latin typeface="微軟正黑體" panose="020B0604030504040204" pitchFamily="34" charset="-120"/>
                <a:ea typeface="微軟正黑體" panose="020B0604030504040204" pitchFamily="34" charset="-120"/>
              </a:rPr>
              <a:t>檢定</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 多組資料 </a:t>
            </a:r>
            <a:r>
              <a:rPr lang="en-US" altLang="zh-TW" sz="1100" dirty="0">
                <a:latin typeface="微軟正黑體" panose="020B0604030504040204" pitchFamily="34" charset="-120"/>
                <a:ea typeface="微軟正黑體" panose="020B0604030504040204" pitchFamily="34" charset="-120"/>
              </a:rPr>
              <a:t>-&gt; </a:t>
            </a:r>
            <a:r>
              <a:rPr lang="zh-TW" altLang="en-US" sz="1100" dirty="0">
                <a:latin typeface="微軟正黑體" panose="020B0604030504040204" pitchFamily="34" charset="-120"/>
                <a:ea typeface="微軟正黑體" panose="020B0604030504040204" pitchFamily="34" charset="-120"/>
              </a:rPr>
              <a:t>變異數分析 </a:t>
            </a:r>
            <a:r>
              <a:rPr lang="en-US" altLang="zh-TW" sz="1100" dirty="0">
                <a:latin typeface="微軟正黑體" panose="020B0604030504040204" pitchFamily="34" charset="-120"/>
                <a:ea typeface="微軟正黑體" panose="020B0604030504040204" pitchFamily="34" charset="-120"/>
              </a:rPr>
              <a:t>(ANOVA)</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=&gt;</a:t>
            </a:r>
            <a:r>
              <a:rPr lang="zh-TW" altLang="en-US" sz="1100" dirty="0">
                <a:latin typeface="微軟正黑體" panose="020B0604030504040204" pitchFamily="34" charset="-120"/>
                <a:ea typeface="微軟正黑體" panose="020B0604030504040204" pitchFamily="34" charset="-120"/>
              </a:rPr>
              <a:t> 有沒有差</a:t>
            </a:r>
            <a:endParaRPr lang="en-US" altLang="zh-TW" sz="1100" dirty="0">
              <a:latin typeface="微軟正黑體" panose="020B0604030504040204" pitchFamily="34" charset="-120"/>
              <a:ea typeface="微軟正黑體" panose="020B0604030504040204" pitchFamily="34" charset="-120"/>
            </a:endParaRPr>
          </a:p>
          <a:p>
            <a:pPr marL="913607" lvl="1"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單因子 </a:t>
            </a:r>
            <a:r>
              <a:rPr lang="en-US" altLang="zh-TW" sz="1100" dirty="0">
                <a:latin typeface="微軟正黑體" panose="020B0604030504040204" pitchFamily="34" charset="-120"/>
                <a:ea typeface="微軟正黑體" panose="020B0604030504040204" pitchFamily="34" charset="-120"/>
              </a:rPr>
              <a:t>=&gt; </a:t>
            </a:r>
            <a:r>
              <a:rPr lang="zh-TW" altLang="en-US" sz="1100" dirty="0">
                <a:latin typeface="微軟正黑體" panose="020B0604030504040204" pitchFamily="34" charset="-120"/>
                <a:ea typeface="微軟正黑體" panose="020B0604030504040204" pitchFamily="34" charset="-120"/>
              </a:rPr>
              <a:t>單因子 </a:t>
            </a:r>
            <a:r>
              <a:rPr lang="en-US" altLang="zh-TW" sz="1100" dirty="0">
                <a:latin typeface="微軟正黑體" panose="020B0604030504040204" pitchFamily="34" charset="-120"/>
                <a:ea typeface="微軟正黑體" panose="020B0604030504040204" pitchFamily="34" charset="-120"/>
              </a:rPr>
              <a:t>ANOVA</a:t>
            </a:r>
          </a:p>
          <a:p>
            <a:pPr marL="913607" lvl="1"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多因子 </a:t>
            </a:r>
            <a:r>
              <a:rPr lang="en-US" altLang="zh-TW" sz="1100" dirty="0">
                <a:latin typeface="微軟正黑體" panose="020B0604030504040204" pitchFamily="34" charset="-120"/>
                <a:ea typeface="微軟正黑體" panose="020B0604030504040204" pitchFamily="34" charset="-120"/>
              </a:rPr>
              <a:t>=&gt;</a:t>
            </a:r>
            <a:r>
              <a:rPr lang="zh-TW" altLang="en-US" sz="1100" dirty="0">
                <a:latin typeface="微軟正黑體" panose="020B0604030504040204" pitchFamily="34" charset="-120"/>
                <a:ea typeface="微軟正黑體" panose="020B0604030504040204" pitchFamily="34" charset="-120"/>
              </a:rPr>
              <a:t> 多因子 </a:t>
            </a:r>
            <a:r>
              <a:rPr lang="en-US" altLang="zh-TW" sz="1100" dirty="0">
                <a:latin typeface="微軟正黑體" panose="020B0604030504040204" pitchFamily="34" charset="-120"/>
                <a:ea typeface="微軟正黑體" panose="020B0604030504040204" pitchFamily="34" charset="-120"/>
              </a:rPr>
              <a:t>ANOVA (</a:t>
            </a:r>
            <a:r>
              <a:rPr lang="zh-TW" altLang="en-US" sz="1100" dirty="0">
                <a:latin typeface="微軟正黑體" panose="020B0604030504040204" pitchFamily="34" charset="-120"/>
                <a:ea typeface="微軟正黑體" panose="020B0604030504040204" pitchFamily="34" charset="-120"/>
              </a:rPr>
              <a:t>有交互作用</a:t>
            </a:r>
            <a:r>
              <a:rPr lang="en-US" altLang="zh-TW" sz="1100" dirty="0">
                <a:latin typeface="微軟正黑體" panose="020B0604030504040204" pitchFamily="34" charset="-120"/>
                <a:ea typeface="微軟正黑體" panose="020B0604030504040204" pitchFamily="34" charset="-120"/>
              </a:rPr>
              <a:t>)</a:t>
            </a:r>
          </a:p>
          <a:p>
            <a:pPr marL="913607" lvl="1"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多重比較檢定 </a:t>
            </a:r>
            <a:r>
              <a:rPr lang="en-US" altLang="zh-TW" sz="1100" dirty="0">
                <a:latin typeface="微軟正黑體" panose="020B0604030504040204" pitchFamily="34" charset="-120"/>
                <a:ea typeface="微軟正黑體" panose="020B0604030504040204" pitchFamily="34" charset="-120"/>
              </a:rPr>
              <a:t>or </a:t>
            </a:r>
            <a:r>
              <a:rPr lang="zh-TW" altLang="en-US" sz="1100" dirty="0">
                <a:latin typeface="微軟正黑體" panose="020B0604030504040204" pitchFamily="34" charset="-120"/>
                <a:ea typeface="微軟正黑體" panose="020B0604030504040204" pitchFamily="34" charset="-120"/>
              </a:rPr>
              <a:t>事後分析 </a:t>
            </a:r>
            <a:r>
              <a:rPr lang="en-US" altLang="zh-TW" sz="1100" dirty="0">
                <a:latin typeface="微軟正黑體" panose="020B0604030504040204" pitchFamily="34" charset="-120"/>
                <a:ea typeface="微軟正黑體" panose="020B0604030504040204" pitchFamily="34" charset="-120"/>
              </a:rPr>
              <a:t>(post-hoc analysis) =&gt;</a:t>
            </a:r>
            <a:r>
              <a:rPr lang="zh-TW" altLang="en-US" sz="1100" dirty="0">
                <a:latin typeface="微軟正黑體" panose="020B0604030504040204" pitchFamily="34" charset="-120"/>
                <a:ea typeface="微軟正黑體" panose="020B0604030504040204" pitchFamily="34" charset="-120"/>
              </a:rPr>
              <a:t>哪一組有關係</a:t>
            </a:r>
            <a:endParaRPr lang="en-US" altLang="zh-TW" sz="1100" dirty="0">
              <a:latin typeface="微軟正黑體" panose="020B0604030504040204" pitchFamily="34" charset="-120"/>
              <a:ea typeface="微軟正黑體" panose="020B0604030504040204" pitchFamily="34" charset="-120"/>
            </a:endParaRPr>
          </a:p>
          <a:p>
            <a:pPr marL="913607" lvl="1" indent="-457200" eaLnBrk="1" hangingPunct="1">
              <a:buAutoNum type="arabicPeriod"/>
            </a:pP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變數</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因子</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的個數稱為維度</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因素分析 </a:t>
            </a:r>
            <a:r>
              <a:rPr lang="en-US" altLang="zh-TW" sz="1100" dirty="0">
                <a:latin typeface="微軟正黑體" panose="020B0604030504040204" pitchFamily="34" charset="-120"/>
                <a:ea typeface="微軟正黑體" panose="020B0604030504040204" pitchFamily="34" charset="-120"/>
              </a:rPr>
              <a:t>=&gt; </a:t>
            </a:r>
            <a:r>
              <a:rPr lang="zh-TW" altLang="en-US" sz="1100" dirty="0">
                <a:latin typeface="微軟正黑體" panose="020B0604030504040204" pitchFamily="34" charset="-120"/>
                <a:ea typeface="微軟正黑體" panose="020B0604030504040204" pitchFamily="34" charset="-120"/>
              </a:rPr>
              <a:t>資料背後的潛在變數 </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前提假設</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變數之間存在相關性</a:t>
            </a:r>
            <a:r>
              <a:rPr lang="en-US" altLang="zh-TW" sz="1100" dirty="0">
                <a:latin typeface="微軟正黑體" panose="020B0604030504040204" pitchFamily="34" charset="-120"/>
                <a:ea typeface="微軟正黑體" panose="020B0604030504040204" pitchFamily="34" charset="-120"/>
              </a:rPr>
              <a:t>)</a:t>
            </a:r>
          </a:p>
          <a:p>
            <a:pPr marL="913607" lvl="1"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因素負荷量 </a:t>
            </a:r>
            <a:r>
              <a:rPr lang="en-US" altLang="zh-TW" sz="1100" dirty="0">
                <a:latin typeface="微軟正黑體" panose="020B0604030504040204" pitchFamily="34" charset="-120"/>
                <a:ea typeface="微軟正黑體" panose="020B0604030504040204" pitchFamily="34" charset="-120"/>
              </a:rPr>
              <a:t>(factor loading)</a:t>
            </a: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主成分分析 </a:t>
            </a:r>
            <a:r>
              <a:rPr lang="en-US" altLang="zh-TW" sz="1100" dirty="0">
                <a:latin typeface="微軟正黑體" panose="020B0604030504040204" pitchFamily="34" charset="-120"/>
                <a:ea typeface="微軟正黑體" panose="020B0604030504040204" pitchFamily="34" charset="-120"/>
              </a:rPr>
              <a:t>=&gt; </a:t>
            </a:r>
            <a:r>
              <a:rPr lang="zh-TW" altLang="en-US" sz="1100" dirty="0">
                <a:latin typeface="微軟正黑體" panose="020B0604030504040204" pitchFamily="34" charset="-120"/>
                <a:ea typeface="微軟正黑體" panose="020B0604030504040204" pitchFamily="34" charset="-120"/>
              </a:rPr>
              <a:t>較少變數呈現資料</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目標變數</a:t>
            </a:r>
            <a:r>
              <a:rPr lang="en-US" altLang="zh-TW" sz="1100" dirty="0">
                <a:latin typeface="微軟正黑體" panose="020B0604030504040204" pitchFamily="34" charset="-120"/>
                <a:ea typeface="微軟正黑體" panose="020B0604030504040204" pitchFamily="34" charset="-120"/>
              </a:rPr>
              <a:t>(objective variable)/</a:t>
            </a:r>
            <a:r>
              <a:rPr lang="zh-TW" altLang="en-US" sz="1100" dirty="0">
                <a:latin typeface="微軟正黑體" panose="020B0604030504040204" pitchFamily="34" charset="-120"/>
                <a:ea typeface="微軟正黑體" panose="020B0604030504040204" pitchFamily="34" charset="-120"/>
              </a:rPr>
              <a:t>依變數</a:t>
            </a:r>
            <a:r>
              <a:rPr lang="en-US" altLang="zh-TW" sz="1100" dirty="0">
                <a:latin typeface="微軟正黑體" panose="020B0604030504040204" pitchFamily="34" charset="-120"/>
                <a:ea typeface="微軟正黑體" panose="020B0604030504040204" pitchFamily="34" charset="-120"/>
              </a:rPr>
              <a:t>(dependent variable)</a:t>
            </a: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解釋變數</a:t>
            </a:r>
            <a:r>
              <a:rPr lang="en-US" altLang="zh-TW" sz="1100" dirty="0">
                <a:latin typeface="微軟正黑體" panose="020B0604030504040204" pitchFamily="34" charset="-120"/>
                <a:ea typeface="微軟正黑體" panose="020B0604030504040204" pitchFamily="34" charset="-120"/>
              </a:rPr>
              <a:t>(explanatory variable)/</a:t>
            </a:r>
            <a:r>
              <a:rPr lang="zh-TW" altLang="en-US" sz="1100" dirty="0">
                <a:latin typeface="微軟正黑體" panose="020B0604030504040204" pitchFamily="34" charset="-120"/>
                <a:ea typeface="微軟正黑體" panose="020B0604030504040204" pitchFamily="34" charset="-120"/>
              </a:rPr>
              <a:t>自變數</a:t>
            </a:r>
            <a:r>
              <a:rPr lang="en-US" altLang="zh-TW" sz="1100" dirty="0">
                <a:latin typeface="微軟正黑體" panose="020B0604030504040204" pitchFamily="34" charset="-120"/>
                <a:ea typeface="微軟正黑體" panose="020B0604030504040204" pitchFamily="34" charset="-120"/>
              </a:rPr>
              <a:t>(independent variable)</a:t>
            </a: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多元回歸 </a:t>
            </a:r>
            <a:r>
              <a:rPr lang="en-US" altLang="zh-TW" sz="1100" dirty="0">
                <a:latin typeface="微軟正黑體" panose="020B0604030504040204" pitchFamily="34" charset="-120"/>
                <a:ea typeface="微軟正黑體" panose="020B0604030504040204" pitchFamily="34" charset="-120"/>
              </a:rPr>
              <a:t>=&gt; </a:t>
            </a:r>
            <a:r>
              <a:rPr lang="zh-TW" altLang="en-US" sz="1100" dirty="0">
                <a:latin typeface="微軟正黑體" panose="020B0604030504040204" pitchFamily="34" charset="-120"/>
                <a:ea typeface="微軟正黑體" panose="020B0604030504040204" pitchFamily="34" charset="-120"/>
              </a:rPr>
              <a:t>針對定量變數</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定性變數可以轉變為虛擬變數</a:t>
            </a:r>
            <a:r>
              <a:rPr lang="en-US" altLang="zh-TW" sz="1100" dirty="0">
                <a:latin typeface="微軟正黑體" panose="020B0604030504040204" pitchFamily="34" charset="-120"/>
                <a:ea typeface="微軟正黑體" panose="020B0604030504040204" pitchFamily="34" charset="-120"/>
              </a:rPr>
              <a:t>(dummy variable)</a:t>
            </a: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類別對類別 </a:t>
            </a:r>
            <a:r>
              <a:rPr lang="en-US" altLang="zh-TW" sz="1100" dirty="0">
                <a:latin typeface="微軟正黑體" panose="020B0604030504040204" pitchFamily="34" charset="-120"/>
                <a:ea typeface="微軟正黑體" panose="020B0604030504040204" pitchFamily="34" charset="-120"/>
              </a:rPr>
              <a:t>=&gt; </a:t>
            </a:r>
            <a:r>
              <a:rPr lang="zh-TW" altLang="en-US" sz="1100" dirty="0">
                <a:latin typeface="微軟正黑體" panose="020B0604030504040204" pitchFamily="34" charset="-120"/>
                <a:ea typeface="微軟正黑體" panose="020B0604030504040204" pitchFamily="34" charset="-120"/>
              </a:rPr>
              <a:t>卡方檢定</a:t>
            </a:r>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列聯表</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cross table)</a:t>
            </a:r>
          </a:p>
          <a:p>
            <a:pPr marL="457200" indent="-457200" eaLnBrk="1" hangingPunct="1">
              <a:buAutoNum type="arabicPeriod"/>
            </a:pPr>
            <a:r>
              <a:rPr lang="en-US" altLang="zh-TW" sz="1100" dirty="0">
                <a:latin typeface="微軟正黑體" panose="020B0604030504040204" pitchFamily="34" charset="-120"/>
                <a:ea typeface="微軟正黑體" panose="020B0604030504040204" pitchFamily="34" charset="-120"/>
              </a:rPr>
              <a:t>EDA</a:t>
            </a:r>
            <a:r>
              <a:rPr lang="zh-TW" altLang="en-US" sz="1100" dirty="0">
                <a:latin typeface="微軟正黑體" panose="020B0604030504040204" pitchFamily="34" charset="-120"/>
                <a:ea typeface="微軟正黑體" panose="020B0604030504040204" pitchFamily="34" charset="-120"/>
              </a:rPr>
              <a:t> 的結果有多重檢定問題，針對變量需要再進行思考確認合理性</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資料的可信度，來自於 再現性</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endParaRPr lang="en-US" altLang="zh-TW" sz="1100" dirty="0">
              <a:latin typeface="微軟正黑體" panose="020B0604030504040204" pitchFamily="34" charset="-120"/>
              <a:ea typeface="微軟正黑體" panose="020B0604030504040204" pitchFamily="34" charset="-12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rgbClr val="000000"/>
                </a:solidFill>
                <a:effectLst/>
                <a:latin typeface="Arial" panose="020B0604020202020204" pitchFamily="34" charset="0"/>
                <a:ea typeface="Inter"/>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58951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建模方法</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defTabSz="913607"/>
            <a:r>
              <a:rPr lang="zh-TW" altLang="en-US" sz="1600" b="1" u="sng" spc="150" dirty="0">
                <a:solidFill>
                  <a:schemeClr val="accent4">
                    <a:lumMod val="75000"/>
                  </a:schemeClr>
                </a:solidFill>
                <a:latin typeface="微軟正黑體" panose="020B0604030504040204" pitchFamily="34" charset="-120"/>
                <a:ea typeface="微軟正黑體" panose="020B0604030504040204" pitchFamily="34" charset="-120"/>
              </a:rPr>
              <a:t>關於資料科學，你必須知道的幾件事</a:t>
            </a:r>
            <a:endParaRPr lang="en-US" altLang="zh-TW" sz="1600" b="1" u="sng" spc="150" dirty="0">
              <a:solidFill>
                <a:schemeClr val="accent4">
                  <a:lumMod val="75000"/>
                </a:schemeClr>
              </a:solidFill>
              <a:latin typeface="微軟正黑體" panose="020B0604030504040204" pitchFamily="34" charset="-120"/>
              <a:ea typeface="微軟正黑體" panose="020B0604030504040204" pitchFamily="34" charset="-12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522795" y="1595836"/>
            <a:ext cx="11909909" cy="492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專注目標系統的運作機制 ，關注本質</a:t>
            </a:r>
            <a:r>
              <a:rPr lang="en-US" altLang="zh-TW" sz="1100" dirty="0">
                <a:latin typeface="微軟正黑體" panose="020B0604030504040204" pitchFamily="34" charset="-120"/>
                <a:ea typeface="微軟正黑體" panose="020B0604030504040204" pitchFamily="34" charset="-120"/>
              </a:rPr>
              <a:t>=&gt;</a:t>
            </a:r>
            <a:r>
              <a:rPr lang="zh-TW" altLang="en-US" sz="1100" dirty="0">
                <a:latin typeface="微軟正黑體" panose="020B0604030504040204" pitchFamily="34" charset="-120"/>
                <a:ea typeface="微軟正黑體" panose="020B0604030504040204" pitchFamily="34" charset="-120"/>
              </a:rPr>
              <a:t> 理解導向建模</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專注預測或生成，不探究原因　</a:t>
            </a:r>
            <a:r>
              <a:rPr lang="en-US" altLang="zh-TW" sz="1100" dirty="0">
                <a:latin typeface="微軟正黑體" panose="020B0604030504040204" pitchFamily="34" charset="-120"/>
                <a:ea typeface="微軟正黑體" panose="020B0604030504040204" pitchFamily="34" charset="-120"/>
              </a:rPr>
              <a:t>=&gt;</a:t>
            </a:r>
            <a:r>
              <a:rPr lang="zh-TW" altLang="en-US" sz="1100" dirty="0">
                <a:latin typeface="微軟正黑體" panose="020B0604030504040204" pitchFamily="34" charset="-120"/>
                <a:ea typeface="微軟正黑體" panose="020B0604030504040204" pitchFamily="34" charset="-120"/>
              </a:rPr>
              <a:t> 應用導向建模</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endParaRPr lang="en-US" altLang="zh-TW" sz="1100" dirty="0">
              <a:latin typeface="微軟正黑體" panose="020B0604030504040204" pitchFamily="34" charset="-120"/>
              <a:ea typeface="微軟正黑體" panose="020B0604030504040204" pitchFamily="34" charset="-12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rgbClr val="000000"/>
                </a:solidFill>
                <a:effectLst/>
                <a:latin typeface="Arial" panose="020B0604020202020204" pitchFamily="34" charset="0"/>
                <a:ea typeface="Inter"/>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55246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程式開發習慣</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defTabSz="913607"/>
            <a:r>
              <a:rPr lang="zh-TW" altLang="en-US" sz="1600" b="1" u="sng" spc="150" dirty="0">
                <a:solidFill>
                  <a:schemeClr val="accent4">
                    <a:lumMod val="75000"/>
                  </a:schemeClr>
                </a:solidFill>
                <a:latin typeface="微軟正黑體" panose="020B0604030504040204" pitchFamily="34" charset="-120"/>
                <a:ea typeface="微軟正黑體" panose="020B0604030504040204" pitchFamily="34" charset="-120"/>
              </a:rPr>
              <a:t>關於資料科學，你必須知道的幾件事</a:t>
            </a:r>
            <a:endParaRPr lang="en-US" altLang="zh-TW" sz="1600" b="1" u="sng" spc="150" dirty="0">
              <a:solidFill>
                <a:schemeClr val="accent4">
                  <a:lumMod val="75000"/>
                </a:schemeClr>
              </a:solidFill>
              <a:latin typeface="微軟正黑體" panose="020B0604030504040204" pitchFamily="34" charset="-120"/>
              <a:ea typeface="微軟正黑體" panose="020B0604030504040204" pitchFamily="34" charset="-12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522795" y="1595836"/>
            <a:ext cx="11909909" cy="492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能用虛擬環境就用 </a:t>
            </a:r>
            <a:r>
              <a:rPr lang="en-US" altLang="zh-TW" sz="1100" dirty="0">
                <a:latin typeface="微軟正黑體" panose="020B0604030504040204" pitchFamily="34" charset="-120"/>
                <a:ea typeface="微軟正黑體" panose="020B0604030504040204" pitchFamily="34" charset="-120"/>
              </a:rPr>
              <a:t>=&gt;</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docker </a:t>
            </a: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能 </a:t>
            </a:r>
            <a:r>
              <a:rPr lang="en-US" altLang="zh-TW" sz="1100" dirty="0">
                <a:latin typeface="微軟正黑體" panose="020B0604030504040204" pitchFamily="34" charset="-120"/>
                <a:ea typeface="微軟正黑體" panose="020B0604030504040204" pitchFamily="34" charset="-120"/>
              </a:rPr>
              <a:t>remote access </a:t>
            </a:r>
            <a:r>
              <a:rPr lang="zh-TW" altLang="en-US" sz="1100" dirty="0">
                <a:latin typeface="微軟正黑體" panose="020B0604030504040204" pitchFamily="34" charset="-120"/>
                <a:ea typeface="微軟正黑體" panose="020B0604030504040204" pitchFamily="34" charset="-120"/>
              </a:rPr>
              <a:t>就不要 </a:t>
            </a:r>
            <a:r>
              <a:rPr lang="en-US" altLang="zh-TW" sz="1100" dirty="0">
                <a:latin typeface="微軟正黑體" panose="020B0604030504040204" pitchFamily="34" charset="-120"/>
                <a:ea typeface="微軟正黑體" panose="020B0604030504040204" pitchFamily="34" charset="-120"/>
              </a:rPr>
              <a:t>local </a:t>
            </a:r>
            <a:r>
              <a:rPr lang="zh-TW" altLang="en-US" sz="1100" dirty="0">
                <a:latin typeface="微軟正黑體" panose="020B0604030504040204" pitchFamily="34" charset="-120"/>
                <a:ea typeface="微軟正黑體" panose="020B0604030504040204" pitchFamily="34" charset="-120"/>
              </a:rPr>
              <a:t>編譯</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可以 </a:t>
            </a:r>
            <a:r>
              <a:rPr lang="en-US" altLang="zh-TW" sz="1100" dirty="0">
                <a:latin typeface="微軟正黑體" panose="020B0604030504040204" pitchFamily="34" charset="-120"/>
                <a:ea typeface="微軟正黑體" panose="020B0604030504040204" pitchFamily="34" charset="-120"/>
              </a:rPr>
              <a:t>multi threading </a:t>
            </a:r>
            <a:r>
              <a:rPr lang="zh-TW" altLang="en-US" sz="1100" dirty="0">
                <a:latin typeface="微軟正黑體" panose="020B0604030504040204" pitchFamily="34" charset="-120"/>
                <a:ea typeface="微軟正黑體" panose="020B0604030504040204" pitchFamily="34" charset="-120"/>
              </a:rPr>
              <a:t>就用</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en-US" altLang="zh-TW" sz="1100" dirty="0">
                <a:latin typeface="微軟正黑體" panose="020B0604030504040204" pitchFamily="34" charset="-120"/>
                <a:ea typeface="微軟正黑體" panose="020B0604030504040204" pitchFamily="34" charset="-120"/>
              </a:rPr>
              <a:t>Copilot </a:t>
            </a:r>
            <a:r>
              <a:rPr lang="zh-TW" altLang="en-US" sz="1100" dirty="0">
                <a:latin typeface="微軟正黑體" panose="020B0604030504040204" pitchFamily="34" charset="-120"/>
                <a:ea typeface="微軟正黑體" panose="020B0604030504040204" pitchFamily="34" charset="-120"/>
              </a:rPr>
              <a:t>能用</a:t>
            </a:r>
            <a:r>
              <a:rPr lang="en-US" altLang="zh-TW" sz="1100" dirty="0">
                <a:latin typeface="微軟正黑體" panose="020B0604030504040204" pitchFamily="34" charset="-120"/>
                <a:ea typeface="微軟正黑體" panose="020B0604030504040204" pitchFamily="34" charset="-120"/>
              </a:rPr>
              <a:t>tab</a:t>
            </a:r>
            <a:r>
              <a:rPr lang="zh-TW" altLang="en-US" sz="1100" dirty="0">
                <a:latin typeface="微軟正黑體" panose="020B0604030504040204" pitchFamily="34" charset="-120"/>
                <a:ea typeface="微軟正黑體" panose="020B0604030504040204" pitchFamily="34" charset="-120"/>
              </a:rPr>
              <a:t>就</a:t>
            </a:r>
            <a:r>
              <a:rPr lang="en-US" altLang="zh-TW" sz="1100" dirty="0">
                <a:latin typeface="微軟正黑體" panose="020B0604030504040204" pitchFamily="34" charset="-120"/>
                <a:ea typeface="微軟正黑體" panose="020B0604030504040204" pitchFamily="34" charset="-120"/>
              </a:rPr>
              <a:t>tab</a:t>
            </a:r>
          </a:p>
          <a:p>
            <a:pPr marL="457200" indent="-457200" eaLnBrk="1" hangingPunct="1">
              <a:buAutoNum type="arabicPeriod"/>
            </a:pPr>
            <a:r>
              <a:rPr lang="en-US" altLang="zh-TW" sz="1100" dirty="0">
                <a:latin typeface="微軟正黑體" panose="020B0604030504040204" pitchFamily="34" charset="-120"/>
                <a:ea typeface="微軟正黑體" panose="020B0604030504040204" pitchFamily="34" charset="-120"/>
              </a:rPr>
              <a:t>Coding style </a:t>
            </a:r>
            <a:r>
              <a:rPr lang="zh-TW" altLang="en-US" sz="1100" dirty="0">
                <a:latin typeface="微軟正黑體" panose="020B0604030504040204" pitchFamily="34" charset="-120"/>
                <a:ea typeface="微軟正黑體" panose="020B0604030504040204" pitchFamily="34" charset="-120"/>
              </a:rPr>
              <a:t>插件能用就用</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en-US" altLang="zh-TW" sz="1100" dirty="0" err="1">
                <a:latin typeface="微軟正黑體" panose="020B0604030504040204" pitchFamily="34" charset="-120"/>
                <a:ea typeface="微軟正黑體" panose="020B0604030504040204" pitchFamily="34" charset="-120"/>
              </a:rPr>
              <a:t>Vscode</a:t>
            </a:r>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設定自動存檔</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en-US" altLang="zh-TW" sz="1100" dirty="0">
                <a:latin typeface="微軟正黑體" panose="020B0604030504040204" pitchFamily="34" charset="-120"/>
                <a:ea typeface="微軟正黑體" panose="020B0604030504040204" pitchFamily="34" charset="-120"/>
              </a:rPr>
              <a:t>Debug mode </a:t>
            </a:r>
            <a:r>
              <a:rPr lang="zh-TW" altLang="en-US" sz="1100" dirty="0">
                <a:latin typeface="微軟正黑體" panose="020B0604030504040204" pitchFamily="34" charset="-120"/>
                <a:ea typeface="微軟正黑體" panose="020B0604030504040204" pitchFamily="34" charset="-120"/>
              </a:rPr>
              <a:t>必學</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常用測試</a:t>
            </a:r>
            <a:r>
              <a:rPr lang="en-US" altLang="zh-TW" sz="1100" dirty="0">
                <a:latin typeface="微軟正黑體" panose="020B0604030504040204" pitchFamily="34" charset="-120"/>
                <a:ea typeface="微軟正黑體" panose="020B0604030504040204" pitchFamily="34" charset="-120"/>
              </a:rPr>
              <a:t>pattern </a:t>
            </a:r>
            <a:r>
              <a:rPr lang="zh-TW" altLang="en-US" sz="1100" dirty="0">
                <a:latin typeface="微軟正黑體" panose="020B0604030504040204" pitchFamily="34" charset="-120"/>
                <a:ea typeface="微軟正黑體" panose="020B0604030504040204" pitchFamily="34" charset="-120"/>
              </a:rPr>
              <a:t>記得寫成測試腳本然後整進</a:t>
            </a:r>
            <a:r>
              <a:rPr lang="en-US" altLang="zh-TW" sz="1100" dirty="0">
                <a:latin typeface="微軟正黑體" panose="020B0604030504040204" pitchFamily="34" charset="-120"/>
                <a:ea typeface="微軟正黑體" panose="020B0604030504040204" pitchFamily="34" charset="-120"/>
              </a:rPr>
              <a:t>CICD</a:t>
            </a:r>
          </a:p>
          <a:p>
            <a:pPr marL="457200" indent="-457200" eaLnBrk="1" hangingPunct="1">
              <a:buAutoNum type="arabicPeriod"/>
            </a:pPr>
            <a:r>
              <a:rPr lang="en-US" altLang="zh-TW" sz="1100" dirty="0">
                <a:latin typeface="微軟正黑體" panose="020B0604030504040204" pitchFamily="34" charset="-120"/>
                <a:ea typeface="微軟正黑體" panose="020B0604030504040204" pitchFamily="34" charset="-120"/>
              </a:rPr>
              <a:t>Git version control </a:t>
            </a:r>
            <a:r>
              <a:rPr lang="zh-TW" altLang="en-US" sz="1100" dirty="0">
                <a:latin typeface="微軟正黑體" panose="020B0604030504040204" pitchFamily="34" charset="-120"/>
                <a:ea typeface="微軟正黑體" panose="020B0604030504040204" pitchFamily="34" charset="-120"/>
              </a:rPr>
              <a:t>一定要會</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en-US" altLang="zh-TW" sz="1100" dirty="0">
                <a:latin typeface="微軟正黑體" panose="020B0604030504040204" pitchFamily="34" charset="-120"/>
                <a:ea typeface="微軟正黑體" panose="020B0604030504040204" pitchFamily="34" charset="-120"/>
              </a:rPr>
              <a:t>Issue tracking </a:t>
            </a:r>
            <a:r>
              <a:rPr lang="zh-TW" altLang="en-US" sz="1100" dirty="0">
                <a:latin typeface="微軟正黑體" panose="020B0604030504040204" pitchFamily="34" charset="-120"/>
                <a:ea typeface="微軟正黑體" panose="020B0604030504040204" pitchFamily="34" charset="-120"/>
              </a:rPr>
              <a:t>做自己的績效量化</a:t>
            </a:r>
            <a:endParaRPr lang="en-US" altLang="zh-TW" sz="11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100" dirty="0">
                <a:latin typeface="微軟正黑體" panose="020B0604030504040204" pitchFamily="34" charset="-120"/>
                <a:ea typeface="微軟正黑體" panose="020B0604030504040204" pitchFamily="34" charset="-120"/>
              </a:rPr>
              <a:t>有空把產品設計用 </a:t>
            </a:r>
            <a:r>
              <a:rPr lang="en-US" altLang="zh-TW" sz="1100" dirty="0">
                <a:latin typeface="微軟正黑體" panose="020B0604030504040204" pitchFamily="34" charset="-120"/>
                <a:ea typeface="微軟正黑體" panose="020B0604030504040204" pitchFamily="34" charset="-120"/>
              </a:rPr>
              <a:t>UML</a:t>
            </a:r>
            <a:r>
              <a:rPr lang="zh-TW" altLang="en-US" sz="1100" dirty="0">
                <a:latin typeface="微軟正黑體" panose="020B0604030504040204" pitchFamily="34" charset="-120"/>
                <a:ea typeface="微軟正黑體" panose="020B0604030504040204" pitchFamily="34" charset="-120"/>
              </a:rPr>
              <a:t> 畫出來，容易理解</a:t>
            </a:r>
            <a:endParaRPr lang="en-US" altLang="zh-TW" sz="1100" dirty="0">
              <a:latin typeface="微軟正黑體" panose="020B0604030504040204" pitchFamily="34" charset="-120"/>
              <a:ea typeface="微軟正黑體" panose="020B0604030504040204" pitchFamily="34" charset="-12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rgbClr val="000000"/>
                </a:solidFill>
                <a:effectLst/>
                <a:latin typeface="Arial" panose="020B0604020202020204" pitchFamily="34" charset="0"/>
                <a:ea typeface="Inter"/>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62703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量測尺度</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defTabSz="913607"/>
            <a:r>
              <a:rPr lang="zh-TW" altLang="en-US" sz="1600" b="1" u="sng" spc="150" dirty="0">
                <a:solidFill>
                  <a:schemeClr val="accent4">
                    <a:lumMod val="75000"/>
                  </a:schemeClr>
                </a:solidFill>
                <a:latin typeface="微軟正黑體" panose="020B0604030504040204" pitchFamily="34" charset="-120"/>
                <a:ea typeface="微軟正黑體" panose="020B0604030504040204" pitchFamily="34" charset="-120"/>
              </a:rPr>
              <a:t>統計學上，描述資料有四種分類，名目，次序，等距，等比</a:t>
            </a:r>
            <a:endParaRPr lang="en-US" altLang="zh-TW" sz="1600" b="1" u="sng" spc="150" dirty="0">
              <a:solidFill>
                <a:schemeClr val="accent4">
                  <a:lumMod val="75000"/>
                </a:schemeClr>
              </a:solidFill>
              <a:latin typeface="微軟正黑體" panose="020B0604030504040204" pitchFamily="34" charset="-120"/>
              <a:ea typeface="微軟正黑體" panose="020B0604030504040204" pitchFamily="34" charset="-12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522795" y="1595836"/>
            <a:ext cx="6777037" cy="449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eaLnBrk="1" hangingPunct="1">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名目尺度</a:t>
            </a:r>
            <a:r>
              <a:rPr lang="en-US" altLang="zh-TW" b="1" dirty="0">
                <a:latin typeface="微軟正黑體" panose="020B0604030504040204" pitchFamily="34" charset="-120"/>
                <a:ea typeface="微軟正黑體" panose="020B0604030504040204" pitchFamily="34" charset="-120"/>
              </a:rPr>
              <a:t>(Nominal scale)</a:t>
            </a:r>
          </a:p>
          <a:p>
            <a:pPr marL="799307" lvl="1" indent="-342900" eaLnBrk="1" hangingPunct="1">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利用名稱或數值來分辨值的變量</a:t>
            </a:r>
            <a:endParaRPr lang="en-US" altLang="zh-TW" dirty="0">
              <a:latin typeface="微軟正黑體" panose="020B0604030504040204" pitchFamily="34" charset="-120"/>
              <a:ea typeface="微軟正黑體" panose="020B0604030504040204" pitchFamily="34" charset="-120"/>
            </a:endParaRPr>
          </a:p>
          <a:p>
            <a:pPr marL="799307" lvl="1" indent="-342900" eaLnBrk="1" hangingPunct="1">
              <a:buFont typeface="+mj-lt"/>
              <a:buAutoNum type="alphaLcParenR"/>
            </a:pPr>
            <a:r>
              <a:rPr lang="zh-TW" altLang="en-US" dirty="0">
                <a:latin typeface="微軟正黑體" panose="020B0604030504040204" pitchFamily="34" charset="-120"/>
                <a:ea typeface="微軟正黑體" panose="020B0604030504040204" pitchFamily="34" charset="-120"/>
              </a:rPr>
              <a:t>例如：性別、血型、婚姻狀況</a:t>
            </a:r>
            <a:endParaRPr lang="en-US" altLang="zh-TW" dirty="0">
              <a:latin typeface="微軟正黑體" panose="020B0604030504040204" pitchFamily="34" charset="-120"/>
              <a:ea typeface="微軟正黑體" panose="020B0604030504040204" pitchFamily="34" charset="-120"/>
            </a:endParaRPr>
          </a:p>
          <a:p>
            <a:pPr marL="342900" indent="-342900" eaLnBrk="1" hangingPunct="1">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次序</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順序尺度</a:t>
            </a:r>
            <a:r>
              <a:rPr lang="en-US" altLang="zh-TW" b="1" dirty="0">
                <a:latin typeface="微軟正黑體" panose="020B0604030504040204" pitchFamily="34" charset="-120"/>
                <a:ea typeface="微軟正黑體" panose="020B0604030504040204" pitchFamily="34" charset="-120"/>
              </a:rPr>
              <a:t>(Ordinal scale)</a:t>
            </a:r>
          </a:p>
          <a:p>
            <a:pPr marL="799307" lvl="1" indent="-342900" eaLnBrk="1" hangingPunct="1">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利用數值或名稱來加以排序或賦予順序的變量</a:t>
            </a:r>
            <a:endParaRPr lang="en-US" altLang="zh-TW" dirty="0">
              <a:latin typeface="微軟正黑體" panose="020B0604030504040204" pitchFamily="34" charset="-120"/>
              <a:ea typeface="微軟正黑體" panose="020B0604030504040204" pitchFamily="34" charset="-120"/>
            </a:endParaRPr>
          </a:p>
          <a:p>
            <a:pPr marL="799307" lvl="1" indent="-342900" eaLnBrk="1" hangingPunct="1">
              <a:buFont typeface="+mj-lt"/>
              <a:buAutoNum type="alphaLcParenR"/>
            </a:pPr>
            <a:r>
              <a:rPr lang="zh-TW" altLang="en-US" dirty="0">
                <a:latin typeface="微軟正黑體" panose="020B0604030504040204" pitchFamily="34" charset="-120"/>
                <a:ea typeface="微軟正黑體" panose="020B0604030504040204" pitchFamily="34" charset="-120"/>
              </a:rPr>
              <a:t>例如：教育程度、問卷滿意度</a:t>
            </a:r>
            <a:endParaRPr lang="en-US" altLang="zh-TW" dirty="0">
              <a:latin typeface="微軟正黑體" panose="020B0604030504040204" pitchFamily="34" charset="-120"/>
              <a:ea typeface="微軟正黑體" panose="020B0604030504040204" pitchFamily="34" charset="-120"/>
            </a:endParaRPr>
          </a:p>
          <a:p>
            <a:pPr marL="342900" indent="-342900" eaLnBrk="1" hangingPunct="1">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等距尺度</a:t>
            </a:r>
            <a:r>
              <a:rPr lang="en-US" altLang="zh-TW" b="1" dirty="0">
                <a:latin typeface="微軟正黑體" panose="020B0604030504040204" pitchFamily="34" charset="-120"/>
                <a:ea typeface="微軟正黑體" panose="020B0604030504040204" pitchFamily="34" charset="-120"/>
              </a:rPr>
              <a:t>(Interval scale)</a:t>
            </a:r>
          </a:p>
          <a:p>
            <a:pPr marL="799307" lvl="1" indent="-342900" eaLnBrk="1" hangingPunct="1">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具有固定的間隔大小，但沒有真正的“零點</a:t>
            </a:r>
            <a:r>
              <a:rPr lang="en-US" altLang="zh-TW" dirty="0">
                <a:latin typeface="微軟正黑體" panose="020B0604030504040204" pitchFamily="34" charset="-120"/>
                <a:ea typeface="微軟正黑體" panose="020B0604030504040204" pitchFamily="34" charset="-120"/>
              </a:rPr>
              <a:t>”</a:t>
            </a:r>
          </a:p>
          <a:p>
            <a:pPr marL="799307" lvl="1" indent="-342900" eaLnBrk="1" hangingPunct="1">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用來表達數據之間的差異和順序</a:t>
            </a:r>
            <a:endParaRPr lang="en-US" altLang="zh-TW" dirty="0">
              <a:latin typeface="微軟正黑體" panose="020B0604030504040204" pitchFamily="34" charset="-120"/>
              <a:ea typeface="微軟正黑體" panose="020B0604030504040204" pitchFamily="34" charset="-120"/>
            </a:endParaRPr>
          </a:p>
          <a:p>
            <a:pPr marL="799307" lvl="1" indent="-342900" eaLnBrk="1" hangingPunct="1">
              <a:buFont typeface="+mj-lt"/>
              <a:buAutoNum type="alphaLcParenR"/>
            </a:pPr>
            <a:r>
              <a:rPr lang="zh-TW" altLang="en-US" dirty="0">
                <a:latin typeface="微軟正黑體" panose="020B0604030504040204" pitchFamily="34" charset="-120"/>
                <a:ea typeface="微軟正黑體" panose="020B0604030504040204" pitchFamily="34" charset="-120"/>
              </a:rPr>
              <a:t>例如：溫度、年度、智商</a:t>
            </a:r>
            <a:endParaRPr lang="en-US" altLang="zh-TW" dirty="0">
              <a:latin typeface="微軟正黑體" panose="020B0604030504040204" pitchFamily="34" charset="-120"/>
              <a:ea typeface="微軟正黑體" panose="020B0604030504040204" pitchFamily="34" charset="-120"/>
            </a:endParaRPr>
          </a:p>
          <a:p>
            <a:pPr marL="342900" indent="-342900" eaLnBrk="1" hangingPunct="1">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等比</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比率尺度</a:t>
            </a:r>
            <a:r>
              <a:rPr lang="en-US" altLang="zh-TW" b="1" dirty="0">
                <a:latin typeface="微軟正黑體" panose="020B0604030504040204" pitchFamily="34" charset="-120"/>
                <a:ea typeface="微軟正黑體" panose="020B0604030504040204" pitchFamily="34" charset="-120"/>
              </a:rPr>
              <a:t>(Ratio scale)</a:t>
            </a:r>
          </a:p>
          <a:p>
            <a:pPr marL="799307" lvl="1" indent="-342900" eaLnBrk="1" hangingPunct="1">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具有等距尺度的所有特性，具有絕對的“零點</a:t>
            </a:r>
            <a:r>
              <a:rPr lang="en-US" altLang="zh-TW" dirty="0">
                <a:latin typeface="微軟正黑體" panose="020B0604030504040204" pitchFamily="34" charset="-120"/>
                <a:ea typeface="微軟正黑體" panose="020B0604030504040204" pitchFamily="34" charset="-120"/>
              </a:rPr>
              <a:t>”</a:t>
            </a:r>
          </a:p>
          <a:p>
            <a:pPr marL="799307" lvl="1" indent="-342900" eaLnBrk="1" hangingPunct="1">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零點用來表達數據的完全缺乏，可用來衡量比例關係</a:t>
            </a:r>
            <a:endParaRPr lang="en-US" altLang="zh-TW" dirty="0">
              <a:latin typeface="微軟正黑體" panose="020B0604030504040204" pitchFamily="34" charset="-120"/>
              <a:ea typeface="微軟正黑體" panose="020B0604030504040204" pitchFamily="34" charset="-120"/>
            </a:endParaRPr>
          </a:p>
          <a:p>
            <a:pPr marL="799307" lvl="1" indent="-342900" eaLnBrk="1" hangingPunct="1">
              <a:buFont typeface="+mj-lt"/>
              <a:buAutoNum type="alphaLcParenR"/>
            </a:pPr>
            <a:r>
              <a:rPr lang="zh-TW" altLang="en-US" dirty="0">
                <a:latin typeface="微軟正黑體" panose="020B0604030504040204" pitchFamily="34" charset="-120"/>
                <a:ea typeface="微軟正黑體" panose="020B0604030504040204" pitchFamily="34" charset="-120"/>
              </a:rPr>
              <a:t>例如：身高、體重、血壓</a:t>
            </a:r>
            <a:endParaRPr lang="en-US" altLang="zh-TW" dirty="0">
              <a:latin typeface="微軟正黑體" panose="020B0604030504040204" pitchFamily="34" charset="-120"/>
              <a:ea typeface="微軟正黑體" panose="020B0604030504040204" pitchFamily="34" charset="-120"/>
            </a:endParaRPr>
          </a:p>
        </p:txBody>
      </p:sp>
      <p:sp>
        <p:nvSpPr>
          <p:cNvPr id="76" name="AutoShape 7">
            <a:extLst>
              <a:ext uri="{FF2B5EF4-FFF2-40B4-BE49-F238E27FC236}">
                <a16:creationId xmlns:a16="http://schemas.microsoft.com/office/drawing/2014/main" id="{769E9FB2-7608-4217-9A02-0C115072556C}"/>
              </a:ext>
            </a:extLst>
          </p:cNvPr>
          <p:cNvSpPr>
            <a:spLocks noChangeArrowheads="1"/>
          </p:cNvSpPr>
          <p:nvPr/>
        </p:nvSpPr>
        <p:spPr bwMode="auto">
          <a:xfrm>
            <a:off x="7654611" y="1661924"/>
            <a:ext cx="2736850" cy="1184273"/>
          </a:xfrm>
          <a:prstGeom prst="roundRect">
            <a:avLst>
              <a:gd name="adj" fmla="val 16667"/>
            </a:avLst>
          </a:prstGeom>
          <a:solidFill>
            <a:srgbClr val="002060"/>
          </a:solidFill>
          <a:ln w="9525">
            <a:noFill/>
            <a:round/>
            <a:headEnd/>
            <a:tailEnd/>
          </a:ln>
        </p:spPr>
        <p:txBody>
          <a:bodyPr wrap="none" anchor="ctr"/>
          <a:lstStyle/>
          <a:p>
            <a:pPr algn="ctr"/>
            <a:r>
              <a:rPr lang="zh-TW" altLang="en-US" sz="1600" b="1" dirty="0">
                <a:solidFill>
                  <a:schemeClr val="bg1"/>
                </a:solidFill>
                <a:latin typeface="微軟正黑體" pitchFamily="34" charset="-120"/>
                <a:ea typeface="微軟正黑體" pitchFamily="34" charset="-120"/>
              </a:rPr>
              <a:t>類別資料</a:t>
            </a:r>
          </a:p>
          <a:p>
            <a:pPr algn="ctr"/>
            <a:r>
              <a:rPr lang="en-US" altLang="zh-TW" sz="1200" dirty="0">
                <a:solidFill>
                  <a:schemeClr val="bg1"/>
                </a:solidFill>
                <a:latin typeface="微軟正黑體" pitchFamily="34" charset="-120"/>
                <a:ea typeface="微軟正黑體" pitchFamily="34" charset="-120"/>
              </a:rPr>
              <a:t>(Categorical data)</a:t>
            </a:r>
          </a:p>
          <a:p>
            <a:pPr algn="ctr"/>
            <a:r>
              <a:rPr lang="zh-TW" altLang="en-US" sz="1600" dirty="0">
                <a:solidFill>
                  <a:schemeClr val="bg1"/>
                </a:solidFill>
                <a:latin typeface="微軟正黑體" pitchFamily="34" charset="-120"/>
                <a:ea typeface="微軟正黑體" pitchFamily="34" charset="-120"/>
              </a:rPr>
              <a:t>屬性資料</a:t>
            </a:r>
            <a:endParaRPr lang="en-US" altLang="zh-TW" sz="1600" dirty="0">
              <a:solidFill>
                <a:schemeClr val="bg1"/>
              </a:solidFill>
              <a:latin typeface="微軟正黑體" pitchFamily="34" charset="-120"/>
              <a:ea typeface="微軟正黑體" pitchFamily="34" charset="-120"/>
            </a:endParaRPr>
          </a:p>
          <a:p>
            <a:pPr algn="ctr"/>
            <a:r>
              <a:rPr lang="en-US" altLang="zh-TW" sz="1200" dirty="0">
                <a:solidFill>
                  <a:schemeClr val="bg1"/>
                </a:solidFill>
                <a:latin typeface="微軟正黑體" pitchFamily="34" charset="-120"/>
                <a:ea typeface="微軟正黑體" pitchFamily="34" charset="-120"/>
              </a:rPr>
              <a:t>(Qualitative Data)</a:t>
            </a:r>
          </a:p>
        </p:txBody>
      </p:sp>
      <p:sp>
        <p:nvSpPr>
          <p:cNvPr id="77" name="Line 9">
            <a:extLst>
              <a:ext uri="{FF2B5EF4-FFF2-40B4-BE49-F238E27FC236}">
                <a16:creationId xmlns:a16="http://schemas.microsoft.com/office/drawing/2014/main" id="{BEF2344B-62FE-4E56-B8AB-3E6F73BAD2B3}"/>
              </a:ext>
            </a:extLst>
          </p:cNvPr>
          <p:cNvSpPr>
            <a:spLocks noChangeShapeType="1"/>
          </p:cNvSpPr>
          <p:nvPr/>
        </p:nvSpPr>
        <p:spPr bwMode="auto">
          <a:xfrm>
            <a:off x="7005918" y="1792572"/>
            <a:ext cx="215900" cy="0"/>
          </a:xfrm>
          <a:prstGeom prst="line">
            <a:avLst/>
          </a:prstGeom>
          <a:noFill/>
          <a:ln w="22225">
            <a:solidFill>
              <a:schemeClr val="tx1"/>
            </a:solidFill>
            <a:round/>
            <a:headEnd/>
            <a:tailE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78" name="Line 10">
            <a:extLst>
              <a:ext uri="{FF2B5EF4-FFF2-40B4-BE49-F238E27FC236}">
                <a16:creationId xmlns:a16="http://schemas.microsoft.com/office/drawing/2014/main" id="{CC6CF665-5F98-48C4-8F37-A39276DA9DAF}"/>
              </a:ext>
            </a:extLst>
          </p:cNvPr>
          <p:cNvSpPr>
            <a:spLocks noChangeShapeType="1"/>
          </p:cNvSpPr>
          <p:nvPr/>
        </p:nvSpPr>
        <p:spPr bwMode="auto">
          <a:xfrm>
            <a:off x="7005918" y="2780928"/>
            <a:ext cx="215900" cy="0"/>
          </a:xfrm>
          <a:prstGeom prst="line">
            <a:avLst/>
          </a:prstGeom>
          <a:noFill/>
          <a:ln w="22225">
            <a:solidFill>
              <a:schemeClr val="tx1"/>
            </a:solidFill>
            <a:round/>
            <a:headEnd/>
            <a:tailE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79" name="Line 11">
            <a:extLst>
              <a:ext uri="{FF2B5EF4-FFF2-40B4-BE49-F238E27FC236}">
                <a16:creationId xmlns:a16="http://schemas.microsoft.com/office/drawing/2014/main" id="{CFA91571-7FCE-48D5-8F9F-9C82E1D22BF3}"/>
              </a:ext>
            </a:extLst>
          </p:cNvPr>
          <p:cNvSpPr>
            <a:spLocks noChangeShapeType="1"/>
          </p:cNvSpPr>
          <p:nvPr/>
        </p:nvSpPr>
        <p:spPr bwMode="auto">
          <a:xfrm>
            <a:off x="7221818" y="1792572"/>
            <a:ext cx="0" cy="988356"/>
          </a:xfrm>
          <a:prstGeom prst="line">
            <a:avLst/>
          </a:prstGeom>
          <a:noFill/>
          <a:ln w="22225">
            <a:solidFill>
              <a:schemeClr val="tx1"/>
            </a:solidFill>
            <a:round/>
            <a:headEnd/>
            <a:tailE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80" name="Line 12">
            <a:extLst>
              <a:ext uri="{FF2B5EF4-FFF2-40B4-BE49-F238E27FC236}">
                <a16:creationId xmlns:a16="http://schemas.microsoft.com/office/drawing/2014/main" id="{998B61FC-D8A1-452C-BB0A-8C3A6A1BCD08}"/>
              </a:ext>
            </a:extLst>
          </p:cNvPr>
          <p:cNvSpPr>
            <a:spLocks noChangeShapeType="1"/>
          </p:cNvSpPr>
          <p:nvPr/>
        </p:nvSpPr>
        <p:spPr bwMode="auto">
          <a:xfrm>
            <a:off x="7221818" y="2224372"/>
            <a:ext cx="432793" cy="5326"/>
          </a:xfrm>
          <a:prstGeom prst="line">
            <a:avLst/>
          </a:prstGeom>
          <a:noFill/>
          <a:ln w="22225">
            <a:solidFill>
              <a:schemeClr val="tx1"/>
            </a:solidFill>
            <a:round/>
            <a:headEnd/>
            <a:tailEnd type="triangle" w="lg" len="lg"/>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81" name="AutoShape 15">
            <a:extLst>
              <a:ext uri="{FF2B5EF4-FFF2-40B4-BE49-F238E27FC236}">
                <a16:creationId xmlns:a16="http://schemas.microsoft.com/office/drawing/2014/main" id="{06A2E63F-66F4-480A-B228-F4FC2A2D73E1}"/>
              </a:ext>
            </a:extLst>
          </p:cNvPr>
          <p:cNvSpPr>
            <a:spLocks noChangeArrowheads="1"/>
          </p:cNvSpPr>
          <p:nvPr/>
        </p:nvSpPr>
        <p:spPr bwMode="auto">
          <a:xfrm>
            <a:off x="7654859" y="3639900"/>
            <a:ext cx="2736850" cy="1184273"/>
          </a:xfrm>
          <a:prstGeom prst="roundRect">
            <a:avLst>
              <a:gd name="adj" fmla="val 16667"/>
            </a:avLst>
          </a:prstGeom>
          <a:solidFill>
            <a:srgbClr val="002060"/>
          </a:solidFill>
          <a:ln w="9525">
            <a:noFill/>
            <a:round/>
            <a:headEnd/>
            <a:tailEnd/>
          </a:ln>
        </p:spPr>
        <p:txBody>
          <a:bodyPr wrap="none" anchor="ctr"/>
          <a:lstStyle/>
          <a:p>
            <a:pPr algn="ctr"/>
            <a:r>
              <a:rPr lang="zh-TW" altLang="en-US" sz="1600" b="1" dirty="0">
                <a:solidFill>
                  <a:schemeClr val="bg1"/>
                </a:solidFill>
                <a:latin typeface="微軟正黑體" pitchFamily="34" charset="-120"/>
                <a:ea typeface="微軟正黑體" pitchFamily="34" charset="-120"/>
              </a:rPr>
              <a:t>連續資料</a:t>
            </a:r>
          </a:p>
          <a:p>
            <a:pPr algn="ctr"/>
            <a:r>
              <a:rPr lang="en-US" altLang="zh-TW" sz="1200" b="1" dirty="0">
                <a:solidFill>
                  <a:schemeClr val="bg1"/>
                </a:solidFill>
                <a:latin typeface="微軟正黑體" pitchFamily="34" charset="-120"/>
                <a:ea typeface="微軟正黑體" pitchFamily="34" charset="-120"/>
              </a:rPr>
              <a:t>(</a:t>
            </a:r>
            <a:r>
              <a:rPr lang="en-US" altLang="zh-TW" sz="1200" dirty="0">
                <a:solidFill>
                  <a:schemeClr val="bg1"/>
                </a:solidFill>
                <a:latin typeface="微軟正黑體" pitchFamily="34" charset="-120"/>
                <a:ea typeface="微軟正黑體" pitchFamily="34" charset="-120"/>
              </a:rPr>
              <a:t>Continuous data)</a:t>
            </a:r>
          </a:p>
          <a:p>
            <a:pPr algn="ctr"/>
            <a:r>
              <a:rPr lang="zh-TW" altLang="en-US" sz="1600" dirty="0">
                <a:solidFill>
                  <a:schemeClr val="bg1"/>
                </a:solidFill>
                <a:latin typeface="微軟正黑體" pitchFamily="34" charset="-120"/>
                <a:ea typeface="微軟正黑體" pitchFamily="34" charset="-120"/>
              </a:rPr>
              <a:t>計量資料</a:t>
            </a:r>
            <a:endParaRPr lang="en-US" altLang="zh-TW" sz="1600" dirty="0">
              <a:solidFill>
                <a:schemeClr val="bg1"/>
              </a:solidFill>
              <a:latin typeface="微軟正黑體" pitchFamily="34" charset="-120"/>
              <a:ea typeface="微軟正黑體" pitchFamily="34" charset="-120"/>
            </a:endParaRPr>
          </a:p>
          <a:p>
            <a:pPr algn="ctr"/>
            <a:r>
              <a:rPr lang="en-US" altLang="zh-TW" sz="1200" dirty="0">
                <a:solidFill>
                  <a:schemeClr val="bg1"/>
                </a:solidFill>
                <a:latin typeface="微軟正黑體" pitchFamily="34" charset="-120"/>
                <a:ea typeface="微軟正黑體" pitchFamily="34" charset="-120"/>
              </a:rPr>
              <a:t>(Quantitative Data)</a:t>
            </a:r>
          </a:p>
        </p:txBody>
      </p:sp>
      <p:sp>
        <p:nvSpPr>
          <p:cNvPr id="82" name="Line 9">
            <a:extLst>
              <a:ext uri="{FF2B5EF4-FFF2-40B4-BE49-F238E27FC236}">
                <a16:creationId xmlns:a16="http://schemas.microsoft.com/office/drawing/2014/main" id="{9FBBF9E4-BEB4-4A08-9B91-539C104C2D65}"/>
              </a:ext>
            </a:extLst>
          </p:cNvPr>
          <p:cNvSpPr>
            <a:spLocks noChangeShapeType="1"/>
          </p:cNvSpPr>
          <p:nvPr/>
        </p:nvSpPr>
        <p:spPr bwMode="auto">
          <a:xfrm>
            <a:off x="7006414" y="3769975"/>
            <a:ext cx="215900" cy="0"/>
          </a:xfrm>
          <a:prstGeom prst="line">
            <a:avLst/>
          </a:prstGeom>
          <a:noFill/>
          <a:ln w="22225">
            <a:solidFill>
              <a:schemeClr val="tx1"/>
            </a:solidFill>
            <a:round/>
            <a:headEnd/>
            <a:tailE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83" name="Line 10">
            <a:extLst>
              <a:ext uri="{FF2B5EF4-FFF2-40B4-BE49-F238E27FC236}">
                <a16:creationId xmlns:a16="http://schemas.microsoft.com/office/drawing/2014/main" id="{AECE47BD-9B98-419F-B711-F219B970C0E6}"/>
              </a:ext>
            </a:extLst>
          </p:cNvPr>
          <p:cNvSpPr>
            <a:spLocks noChangeShapeType="1"/>
          </p:cNvSpPr>
          <p:nvPr/>
        </p:nvSpPr>
        <p:spPr bwMode="auto">
          <a:xfrm>
            <a:off x="7006414" y="4941168"/>
            <a:ext cx="215900" cy="0"/>
          </a:xfrm>
          <a:prstGeom prst="line">
            <a:avLst/>
          </a:prstGeom>
          <a:noFill/>
          <a:ln w="22225">
            <a:solidFill>
              <a:schemeClr val="tx1"/>
            </a:solidFill>
            <a:round/>
            <a:headEnd/>
            <a:tailE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85" name="Line 11">
            <a:extLst>
              <a:ext uri="{FF2B5EF4-FFF2-40B4-BE49-F238E27FC236}">
                <a16:creationId xmlns:a16="http://schemas.microsoft.com/office/drawing/2014/main" id="{A86C9C76-816C-49E0-A746-F386793B0969}"/>
              </a:ext>
            </a:extLst>
          </p:cNvPr>
          <p:cNvSpPr>
            <a:spLocks noChangeShapeType="1"/>
          </p:cNvSpPr>
          <p:nvPr/>
        </p:nvSpPr>
        <p:spPr bwMode="auto">
          <a:xfrm>
            <a:off x="7222314" y="3769974"/>
            <a:ext cx="0" cy="1171193"/>
          </a:xfrm>
          <a:prstGeom prst="line">
            <a:avLst/>
          </a:prstGeom>
          <a:noFill/>
          <a:ln w="22225">
            <a:solidFill>
              <a:schemeClr val="tx1"/>
            </a:solidFill>
            <a:round/>
            <a:headEnd/>
            <a:tailE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87" name="Line 12">
            <a:extLst>
              <a:ext uri="{FF2B5EF4-FFF2-40B4-BE49-F238E27FC236}">
                <a16:creationId xmlns:a16="http://schemas.microsoft.com/office/drawing/2014/main" id="{80AD4F20-98A8-4D4D-A01F-3A944168D4E3}"/>
              </a:ext>
            </a:extLst>
          </p:cNvPr>
          <p:cNvSpPr>
            <a:spLocks noChangeShapeType="1"/>
          </p:cNvSpPr>
          <p:nvPr/>
        </p:nvSpPr>
        <p:spPr bwMode="auto">
          <a:xfrm>
            <a:off x="7222314" y="4201775"/>
            <a:ext cx="432545" cy="0"/>
          </a:xfrm>
          <a:prstGeom prst="line">
            <a:avLst/>
          </a:prstGeom>
          <a:noFill/>
          <a:ln w="22225">
            <a:solidFill>
              <a:schemeClr val="tx1"/>
            </a:solidFill>
            <a:round/>
            <a:headEnd/>
            <a:tailEnd type="triangle" w="lg" len="lg"/>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34" name="Rectangle 1">
            <a:extLst>
              <a:ext uri="{FF2B5EF4-FFF2-40B4-BE49-F238E27FC236}">
                <a16:creationId xmlns:a16="http://schemas.microsoft.com/office/drawing/2014/main" id="{AAEA44A7-4A2E-4E13-88A5-6D06C6E5B32F}"/>
              </a:ext>
            </a:extLst>
          </p:cNvPr>
          <p:cNvSpPr>
            <a:spLocks noChangeArrowheads="1"/>
          </p:cNvSpPr>
          <p:nvPr/>
        </p:nvSpPr>
        <p:spPr bwMode="auto">
          <a:xfrm>
            <a:off x="6491974" y="5204646"/>
            <a:ext cx="5177231" cy="830997"/>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ü"/>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名目尺度用於分類不同種類，沒有數學意義的順序；次序尺度根據屬性排序，但不等距；</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85750" lvl="0" indent="-285750" eaLnBrk="0" fontAlgn="base" hangingPunct="0">
              <a:spcBef>
                <a:spcPct val="0"/>
              </a:spcBef>
              <a:spcAft>
                <a:spcPct val="0"/>
              </a:spcAft>
              <a:buFont typeface="Wingdings" panose="05000000000000000000" pitchFamily="2" charset="2"/>
              <a:buChar char="ü"/>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等距尺度間隔相等，無絕對零點；等比尺度具有絕對零點，支持所有數學運算。</a:t>
            </a:r>
            <a:endPar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rgbClr val="000000"/>
                </a:solidFill>
                <a:effectLst/>
                <a:latin typeface="Arial" panose="020B0604020202020204" pitchFamily="34" charset="0"/>
                <a:ea typeface="Inter"/>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52249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AAC04-1AC7-71AE-D04F-51F09B6699AB}"/>
              </a:ext>
            </a:extLst>
          </p:cNvPr>
          <p:cNvSpPr>
            <a:spLocks noGrp="1"/>
          </p:cNvSpPr>
          <p:nvPr>
            <p:ph type="title"/>
          </p:nvPr>
        </p:nvSpPr>
        <p:spPr/>
        <p:txBody>
          <a:bodyPr/>
          <a:lstStyle/>
          <a:p>
            <a:endParaRPr lang="zh-TW" altLang="en-US"/>
          </a:p>
        </p:txBody>
      </p:sp>
      <p:pic>
        <p:nvPicPr>
          <p:cNvPr id="1026" name="Picture 2" descr="How to Deal with Non-normality Data - 艾比酷統計顧問 Epic Data Studio">
            <a:extLst>
              <a:ext uri="{FF2B5EF4-FFF2-40B4-BE49-F238E27FC236}">
                <a16:creationId xmlns:a16="http://schemas.microsoft.com/office/drawing/2014/main" id="{67025ED2-72CA-FD0B-3E28-6C8E3F188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700808"/>
            <a:ext cx="10298708" cy="3925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023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圓角 61">
            <a:extLst>
              <a:ext uri="{FF2B5EF4-FFF2-40B4-BE49-F238E27FC236}">
                <a16:creationId xmlns:a16="http://schemas.microsoft.com/office/drawing/2014/main" id="{13B2432C-D248-44CA-87AC-4EAAEC414661}"/>
              </a:ext>
            </a:extLst>
          </p:cNvPr>
          <p:cNvSpPr/>
          <p:nvPr/>
        </p:nvSpPr>
        <p:spPr>
          <a:xfrm>
            <a:off x="6214598" y="1484784"/>
            <a:ext cx="1904199" cy="3858790"/>
          </a:xfrm>
          <a:prstGeom prst="roundRect">
            <a:avLst>
              <a:gd name="adj" fmla="val 3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dirty="0">
              <a:latin typeface="微軟正黑體" panose="020B0604030504040204" pitchFamily="34" charset="-120"/>
              <a:ea typeface="微軟正黑體" panose="020B0604030504040204" pitchFamily="34" charset="-120"/>
            </a:endParaRPr>
          </a:p>
        </p:txBody>
      </p:sp>
      <p:sp>
        <p:nvSpPr>
          <p:cNvPr id="104" name="矩形: 圓角 103">
            <a:extLst>
              <a:ext uri="{FF2B5EF4-FFF2-40B4-BE49-F238E27FC236}">
                <a16:creationId xmlns:a16="http://schemas.microsoft.com/office/drawing/2014/main" id="{351ADA2C-DF5C-3B7E-8C9E-5599A1AC5FD8}"/>
              </a:ext>
            </a:extLst>
          </p:cNvPr>
          <p:cNvSpPr/>
          <p:nvPr/>
        </p:nvSpPr>
        <p:spPr>
          <a:xfrm>
            <a:off x="767408" y="1491834"/>
            <a:ext cx="2848228" cy="3851303"/>
          </a:xfrm>
          <a:prstGeom prst="roundRect">
            <a:avLst>
              <a:gd name="adj" fmla="val 21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latin typeface="微軟正黑體" panose="020B0604030504040204" pitchFamily="34" charset="-120"/>
              <a:ea typeface="微軟正黑體" panose="020B0604030504040204" pitchFamily="34" charset="-120"/>
            </a:endParaRPr>
          </a:p>
        </p:txBody>
      </p:sp>
      <p:sp>
        <p:nvSpPr>
          <p:cNvPr id="5" name="矩形: 圓角 4">
            <a:extLst>
              <a:ext uri="{FF2B5EF4-FFF2-40B4-BE49-F238E27FC236}">
                <a16:creationId xmlns:a16="http://schemas.microsoft.com/office/drawing/2014/main" id="{677CEEF2-2463-377B-9FD5-6D4E36DA4B11}"/>
              </a:ext>
            </a:extLst>
          </p:cNvPr>
          <p:cNvSpPr/>
          <p:nvPr/>
        </p:nvSpPr>
        <p:spPr>
          <a:xfrm>
            <a:off x="1362593" y="2196903"/>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latin typeface="微軟正黑體" panose="020B0604030504040204" pitchFamily="34" charset="-120"/>
                <a:ea typeface="微軟正黑體" panose="020B0604030504040204" pitchFamily="34" charset="-120"/>
              </a:rPr>
              <a:t>Have enough data?</a:t>
            </a:r>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sp>
        <p:nvSpPr>
          <p:cNvPr id="51" name="文字方塊 50">
            <a:extLst>
              <a:ext uri="{FF2B5EF4-FFF2-40B4-BE49-F238E27FC236}">
                <a16:creationId xmlns:a16="http://schemas.microsoft.com/office/drawing/2014/main" id="{A31611F7-7656-402F-F977-C3B1ED16B909}"/>
              </a:ext>
            </a:extLst>
          </p:cNvPr>
          <p:cNvSpPr txBox="1"/>
          <p:nvPr/>
        </p:nvSpPr>
        <p:spPr>
          <a:xfrm>
            <a:off x="1304699" y="2923475"/>
            <a:ext cx="1652954" cy="276999"/>
          </a:xfrm>
          <a:prstGeom prst="rect">
            <a:avLst/>
          </a:prstGeom>
          <a:noFill/>
        </p:spPr>
        <p:txBody>
          <a:bodyPr wrap="square" rtlCol="0">
            <a:spAutoFit/>
          </a:bodyPr>
          <a:lstStyle/>
          <a:p>
            <a:pPr algn="ctr"/>
            <a:r>
              <a:rPr lang="zh-TW" altLang="en-US" sz="1200" dirty="0">
                <a:solidFill>
                  <a:srgbClr val="282828"/>
                </a:solidFill>
                <a:latin typeface="微軟正黑體" panose="020B0604030504040204" pitchFamily="34" charset="-120"/>
                <a:ea typeface="微軟正黑體" panose="020B0604030504040204" pitchFamily="34" charset="-120"/>
              </a:rPr>
              <a:t>需求釐清</a:t>
            </a:r>
          </a:p>
        </p:txBody>
      </p:sp>
      <p:sp>
        <p:nvSpPr>
          <p:cNvPr id="113" name="矩形: 圓角 112">
            <a:extLst>
              <a:ext uri="{FF2B5EF4-FFF2-40B4-BE49-F238E27FC236}">
                <a16:creationId xmlns:a16="http://schemas.microsoft.com/office/drawing/2014/main" id="{01828D9A-DEE4-F2BD-83FB-50EE71CC7C3F}"/>
              </a:ext>
            </a:extLst>
          </p:cNvPr>
          <p:cNvSpPr/>
          <p:nvPr/>
        </p:nvSpPr>
        <p:spPr>
          <a:xfrm>
            <a:off x="767408" y="1484784"/>
            <a:ext cx="2848228" cy="52220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8532">
              <a:buClr>
                <a:srgbClr val="000000"/>
              </a:buClr>
              <a:defRPr/>
            </a:pPr>
            <a:r>
              <a:rPr lang="zh-TW" altLang="en-US" sz="1600" kern="0" dirty="0">
                <a:solidFill>
                  <a:srgbClr val="FFFFFF"/>
                </a:solidFill>
                <a:effectLst>
                  <a:outerShdw blurRad="38100" dist="12700" dir="5400000" rotWithShape="0">
                    <a:srgbClr val="000000">
                      <a:alpha val="50000"/>
                    </a:srgbClr>
                  </a:outerShdw>
                </a:effectLst>
                <a:latin typeface="微軟正黑體" panose="020B0604030504040204" pitchFamily="34" charset="-120"/>
                <a:ea typeface="微軟正黑體" panose="020B0604030504040204" pitchFamily="34" charset="-120"/>
                <a:cs typeface="Gill Sans"/>
                <a:sym typeface="Gill Sans"/>
              </a:rPr>
              <a:t>提取資料</a:t>
            </a:r>
            <a:endParaRPr lang="en-TW" altLang="zh-TW" sz="1600" kern="0" dirty="0">
              <a:solidFill>
                <a:srgbClr val="FFFFFF"/>
              </a:solidFill>
              <a:effectLst>
                <a:outerShdw blurRad="38100" dist="12700" dir="5400000" rotWithShape="0">
                  <a:srgbClr val="000000">
                    <a:alpha val="50000"/>
                  </a:srgbClr>
                </a:outerShdw>
              </a:effectLst>
              <a:latin typeface="微軟正黑體" panose="020B0604030504040204" pitchFamily="34" charset="-120"/>
              <a:ea typeface="微軟正黑體" panose="020B0604030504040204" pitchFamily="34" charset="-120"/>
              <a:cs typeface="Gill Sans"/>
              <a:sym typeface="Gill Sans"/>
            </a:endParaRPr>
          </a:p>
          <a:p>
            <a:pPr lvl="0" algn="ctr" defTabSz="228532">
              <a:buClr>
                <a:srgbClr val="000000"/>
              </a:buClr>
              <a:defRPr/>
            </a:pPr>
            <a:r>
              <a:rPr lang="en-TW" altLang="zh-TW" sz="1600" kern="0" dirty="0">
                <a:solidFill>
                  <a:srgbClr val="FFFFFF"/>
                </a:solidFill>
                <a:effectLst>
                  <a:outerShdw blurRad="38100" dist="12700" dir="5400000" rotWithShape="0">
                    <a:srgbClr val="000000">
                      <a:alpha val="50000"/>
                    </a:srgbClr>
                  </a:outerShdw>
                </a:effectLst>
                <a:latin typeface="微軟正黑體" panose="020B0604030504040204" pitchFamily="34" charset="-120"/>
                <a:ea typeface="微軟正黑體" panose="020B0604030504040204" pitchFamily="34" charset="-120"/>
                <a:cs typeface="Gill Sans"/>
                <a:sym typeface="Gill Sans"/>
              </a:rPr>
              <a:t>(</a:t>
            </a:r>
            <a:r>
              <a:rPr lang="en-US" altLang="zh-TW" sz="1600" kern="0" dirty="0">
                <a:solidFill>
                  <a:srgbClr val="FFFFFF"/>
                </a:solidFill>
                <a:effectLst>
                  <a:outerShdw blurRad="38100" dist="12700" dir="5400000" rotWithShape="0">
                    <a:srgbClr val="000000">
                      <a:alpha val="50000"/>
                    </a:srgbClr>
                  </a:outerShdw>
                </a:effectLst>
                <a:latin typeface="微軟正黑體" panose="020B0604030504040204" pitchFamily="34" charset="-120"/>
                <a:ea typeface="微軟正黑體" panose="020B0604030504040204" pitchFamily="34" charset="-120"/>
                <a:cs typeface="Gill Sans"/>
                <a:sym typeface="Gill Sans"/>
              </a:rPr>
              <a:t>Extract</a:t>
            </a:r>
            <a:r>
              <a:rPr lang="en-TW" altLang="zh-TW" sz="1600" kern="0" dirty="0">
                <a:solidFill>
                  <a:srgbClr val="FFFFFF"/>
                </a:solidFill>
                <a:effectLst>
                  <a:outerShdw blurRad="38100" dist="12700" dir="5400000" rotWithShape="0">
                    <a:srgbClr val="000000">
                      <a:alpha val="50000"/>
                    </a:srgbClr>
                  </a:outerShdw>
                </a:effectLst>
                <a:latin typeface="微軟正黑體" panose="020B0604030504040204" pitchFamily="34" charset="-120"/>
                <a:ea typeface="微軟正黑體" panose="020B0604030504040204" pitchFamily="34" charset="-120"/>
                <a:cs typeface="Gill Sans"/>
                <a:sym typeface="Gill Sans"/>
              </a:rPr>
              <a:t>)</a:t>
            </a:r>
            <a:endParaRPr lang="zh-TW" altLang="en-US" sz="1600" b="1" dirty="0">
              <a:solidFill>
                <a:schemeClr val="bg1"/>
              </a:solidFill>
              <a:latin typeface="微軟正黑體" panose="020B0604030504040204" pitchFamily="34" charset="-120"/>
              <a:ea typeface="微軟正黑體" panose="020B0604030504040204" pitchFamily="34" charset="-120"/>
            </a:endParaRPr>
          </a:p>
        </p:txBody>
      </p:sp>
      <p:sp>
        <p:nvSpPr>
          <p:cNvPr id="20" name="矩形: 圓角 4">
            <a:extLst>
              <a:ext uri="{FF2B5EF4-FFF2-40B4-BE49-F238E27FC236}">
                <a16:creationId xmlns:a16="http://schemas.microsoft.com/office/drawing/2014/main" id="{B489D0A3-AC89-4F39-9DE4-5BABF80F6DB9}"/>
              </a:ext>
            </a:extLst>
          </p:cNvPr>
          <p:cNvSpPr/>
          <p:nvPr/>
        </p:nvSpPr>
        <p:spPr>
          <a:xfrm>
            <a:off x="1296075" y="3421006"/>
            <a:ext cx="1716212" cy="597871"/>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panose="020B0604030504040204" pitchFamily="34" charset="-120"/>
                <a:ea typeface="微軟正黑體" panose="020B0604030504040204" pitchFamily="34" charset="-120"/>
              </a:rPr>
              <a:t>可行性評估</a:t>
            </a:r>
            <a:endParaRPr lang="en-US" altLang="zh-TW" sz="1000" b="1" dirty="0">
              <a:solidFill>
                <a:schemeClr val="bg1"/>
              </a:solidFill>
              <a:latin typeface="微軟正黑體" panose="020B0604030504040204" pitchFamily="34" charset="-120"/>
              <a:ea typeface="微軟正黑體" panose="020B0604030504040204" pitchFamily="34" charset="-120"/>
            </a:endParaRPr>
          </a:p>
        </p:txBody>
      </p:sp>
      <p:sp>
        <p:nvSpPr>
          <p:cNvPr id="24" name="矩形: 圓角 4">
            <a:extLst>
              <a:ext uri="{FF2B5EF4-FFF2-40B4-BE49-F238E27FC236}">
                <a16:creationId xmlns:a16="http://schemas.microsoft.com/office/drawing/2014/main" id="{5E164E4E-27D8-466A-9879-034E221986C3}"/>
              </a:ext>
            </a:extLst>
          </p:cNvPr>
          <p:cNvSpPr/>
          <p:nvPr/>
        </p:nvSpPr>
        <p:spPr>
          <a:xfrm>
            <a:off x="1402648" y="4411327"/>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zh-TW" sz="1400" dirty="0">
                <a:latin typeface="微軟正黑體" panose="020B0604030504040204" pitchFamily="34" charset="-120"/>
                <a:ea typeface="微軟正黑體" panose="020B0604030504040204" pitchFamily="34" charset="-120"/>
              </a:rPr>
              <a:t>Improve Label, data, or model?</a:t>
            </a:r>
            <a:endParaRPr lang="zh-TW" altLang="en-US" sz="1400" dirty="0">
              <a:latin typeface="微軟正黑體" panose="020B0604030504040204" pitchFamily="34" charset="-120"/>
              <a:ea typeface="微軟正黑體" panose="020B0604030504040204" pitchFamily="34" charset="-120"/>
            </a:endParaRPr>
          </a:p>
        </p:txBody>
      </p:sp>
      <p:cxnSp>
        <p:nvCxnSpPr>
          <p:cNvPr id="28" name="接點: 肘形 16">
            <a:extLst>
              <a:ext uri="{FF2B5EF4-FFF2-40B4-BE49-F238E27FC236}">
                <a16:creationId xmlns:a16="http://schemas.microsoft.com/office/drawing/2014/main" id="{DC348568-B8EC-0FD4-2430-55A7721BCB86}"/>
              </a:ext>
            </a:extLst>
          </p:cNvPr>
          <p:cNvCxnSpPr>
            <a:cxnSpLocks/>
            <a:stCxn id="5" idx="3"/>
            <a:endCxn id="20" idx="0"/>
          </p:cNvCxnSpPr>
          <p:nvPr/>
        </p:nvCxnSpPr>
        <p:spPr>
          <a:xfrm flipH="1">
            <a:off x="2154181" y="2513426"/>
            <a:ext cx="710306" cy="907580"/>
          </a:xfrm>
          <a:prstGeom prst="bentConnector4">
            <a:avLst>
              <a:gd name="adj1" fmla="val -16092"/>
              <a:gd name="adj2" fmla="val 8594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16">
            <a:extLst>
              <a:ext uri="{FF2B5EF4-FFF2-40B4-BE49-F238E27FC236}">
                <a16:creationId xmlns:a16="http://schemas.microsoft.com/office/drawing/2014/main" id="{DF913CC8-EFFC-207A-91E4-114E481C081B}"/>
              </a:ext>
            </a:extLst>
          </p:cNvPr>
          <p:cNvCxnSpPr>
            <a:cxnSpLocks/>
            <a:stCxn id="20" idx="2"/>
            <a:endCxn id="24" idx="0"/>
          </p:cNvCxnSpPr>
          <p:nvPr/>
        </p:nvCxnSpPr>
        <p:spPr>
          <a:xfrm rot="5400000">
            <a:off x="1957663" y="4214809"/>
            <a:ext cx="392450" cy="58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108">
            <a:extLst>
              <a:ext uri="{FF2B5EF4-FFF2-40B4-BE49-F238E27FC236}">
                <a16:creationId xmlns:a16="http://schemas.microsoft.com/office/drawing/2014/main" id="{1283E7C5-5D69-1AC5-CE6E-B284CD79C655}"/>
              </a:ext>
            </a:extLst>
          </p:cNvPr>
          <p:cNvSpPr txBox="1"/>
          <p:nvPr/>
        </p:nvSpPr>
        <p:spPr>
          <a:xfrm>
            <a:off x="785701" y="3393904"/>
            <a:ext cx="423498" cy="307777"/>
          </a:xfrm>
          <a:prstGeom prst="rect">
            <a:avLst/>
          </a:prstGeom>
          <a:noFill/>
        </p:spPr>
        <p:txBody>
          <a:bodyPr wrap="square" rtlCol="0">
            <a:spAutoFit/>
          </a:bodyPr>
          <a:lstStyle/>
          <a:p>
            <a:pPr algn="ctr"/>
            <a:r>
              <a:rPr lang="en-US" altLang="zh-TW" sz="1400" dirty="0">
                <a:solidFill>
                  <a:schemeClr val="accent1"/>
                </a:solidFill>
                <a:latin typeface="微軟正黑體" panose="020B0604030504040204" pitchFamily="34" charset="-120"/>
                <a:ea typeface="微軟正黑體" panose="020B0604030504040204" pitchFamily="34" charset="-120"/>
              </a:rPr>
              <a:t>N</a:t>
            </a:r>
            <a:endParaRPr lang="zh-TW" altLang="en-US" sz="1400" dirty="0">
              <a:solidFill>
                <a:schemeClr val="accent1"/>
              </a:solidFill>
              <a:latin typeface="微軟正黑體" panose="020B0604030504040204" pitchFamily="34" charset="-120"/>
              <a:ea typeface="微軟正黑體" panose="020B0604030504040204" pitchFamily="34" charset="-120"/>
            </a:endParaRPr>
          </a:p>
        </p:txBody>
      </p:sp>
      <p:sp>
        <p:nvSpPr>
          <p:cNvPr id="42" name="文字方塊 145">
            <a:extLst>
              <a:ext uri="{FF2B5EF4-FFF2-40B4-BE49-F238E27FC236}">
                <a16:creationId xmlns:a16="http://schemas.microsoft.com/office/drawing/2014/main" id="{4528F0ED-A393-BD1B-0207-D6E2390A5B05}"/>
              </a:ext>
            </a:extLst>
          </p:cNvPr>
          <p:cNvSpPr txBox="1"/>
          <p:nvPr/>
        </p:nvSpPr>
        <p:spPr>
          <a:xfrm>
            <a:off x="2085837" y="4073790"/>
            <a:ext cx="423498" cy="307777"/>
          </a:xfrm>
          <a:prstGeom prst="rect">
            <a:avLst/>
          </a:prstGeom>
          <a:noFill/>
        </p:spPr>
        <p:txBody>
          <a:bodyPr wrap="square" rtlCol="0">
            <a:spAutoFit/>
          </a:bodyPr>
          <a:lstStyle/>
          <a:p>
            <a:pPr algn="ctr"/>
            <a:r>
              <a:rPr lang="en-US" altLang="zh-TW" sz="1400" dirty="0">
                <a:solidFill>
                  <a:schemeClr val="accent1"/>
                </a:solidFill>
                <a:latin typeface="微軟正黑體" panose="020B0604030504040204" pitchFamily="34" charset="-120"/>
                <a:ea typeface="微軟正黑體" panose="020B0604030504040204" pitchFamily="34" charset="-120"/>
              </a:rPr>
              <a:t>Y</a:t>
            </a:r>
            <a:endParaRPr lang="zh-TW" altLang="en-US" sz="1400" dirty="0">
              <a:solidFill>
                <a:schemeClr val="accent1"/>
              </a:solidFill>
              <a:latin typeface="微軟正黑體" panose="020B0604030504040204" pitchFamily="34" charset="-120"/>
              <a:ea typeface="微軟正黑體" panose="020B0604030504040204" pitchFamily="34" charset="-120"/>
            </a:endParaRPr>
          </a:p>
        </p:txBody>
      </p:sp>
      <p:sp>
        <p:nvSpPr>
          <p:cNvPr id="44" name="標題 1">
            <a:extLst>
              <a:ext uri="{FF2B5EF4-FFF2-40B4-BE49-F238E27FC236}">
                <a16:creationId xmlns:a16="http://schemas.microsoft.com/office/drawing/2014/main" id="{1848611C-D6FA-4D3D-9503-A0E93C1C0FB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資料前處理流程圖</a:t>
            </a:r>
          </a:p>
        </p:txBody>
      </p:sp>
      <p:sp>
        <p:nvSpPr>
          <p:cNvPr id="45" name="矩形: 圓角 44">
            <a:extLst>
              <a:ext uri="{FF2B5EF4-FFF2-40B4-BE49-F238E27FC236}">
                <a16:creationId xmlns:a16="http://schemas.microsoft.com/office/drawing/2014/main" id="{66B43BF0-EA20-4BC8-8150-7EC64DDCA551}"/>
              </a:ext>
            </a:extLst>
          </p:cNvPr>
          <p:cNvSpPr/>
          <p:nvPr/>
        </p:nvSpPr>
        <p:spPr>
          <a:xfrm>
            <a:off x="3695343" y="1485674"/>
            <a:ext cx="2430384" cy="3863674"/>
          </a:xfrm>
          <a:prstGeom prst="roundRect">
            <a:avLst>
              <a:gd name="adj" fmla="val 19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latin typeface="微軟正黑體" panose="020B0604030504040204" pitchFamily="34" charset="-120"/>
              <a:ea typeface="微軟正黑體" panose="020B0604030504040204" pitchFamily="34" charset="-120"/>
            </a:endParaRPr>
          </a:p>
        </p:txBody>
      </p:sp>
      <p:sp>
        <p:nvSpPr>
          <p:cNvPr id="47" name="矩形: 圓角 46">
            <a:extLst>
              <a:ext uri="{FF2B5EF4-FFF2-40B4-BE49-F238E27FC236}">
                <a16:creationId xmlns:a16="http://schemas.microsoft.com/office/drawing/2014/main" id="{7BFEF81D-0A8A-4BCC-866B-F5C5F7BF77A6}"/>
              </a:ext>
            </a:extLst>
          </p:cNvPr>
          <p:cNvSpPr/>
          <p:nvPr/>
        </p:nvSpPr>
        <p:spPr>
          <a:xfrm>
            <a:off x="3702378" y="1479883"/>
            <a:ext cx="4416419" cy="522204"/>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8532">
              <a:buClr>
                <a:srgbClr val="000000"/>
              </a:buClr>
              <a:defRPr/>
            </a:pPr>
            <a:r>
              <a:rPr lang="zh-TW" altLang="en-US" sz="1600" kern="0" dirty="0">
                <a:solidFill>
                  <a:srgbClr val="FFFFFF"/>
                </a:solidFill>
                <a:effectLst>
                  <a:outerShdw blurRad="38100" dist="12700" dir="5400000" rotWithShape="0">
                    <a:srgbClr val="000000">
                      <a:alpha val="50000"/>
                    </a:srgbClr>
                  </a:outerShdw>
                </a:effectLst>
                <a:latin typeface="微軟正黑體" panose="020B0604030504040204" pitchFamily="34" charset="-120"/>
                <a:ea typeface="微軟正黑體" panose="020B0604030504040204" pitchFamily="34" charset="-120"/>
                <a:cs typeface="Gill Sans"/>
                <a:sym typeface="Gill Sans"/>
              </a:rPr>
              <a:t>轉換資料</a:t>
            </a:r>
            <a:endParaRPr lang="en-US" altLang="zh-TW" sz="1600" kern="0" dirty="0">
              <a:solidFill>
                <a:srgbClr val="FFFFFF"/>
              </a:solidFill>
              <a:effectLst>
                <a:outerShdw blurRad="38100" dist="12700" dir="5400000" rotWithShape="0">
                  <a:srgbClr val="000000">
                    <a:alpha val="50000"/>
                  </a:srgbClr>
                </a:outerShdw>
              </a:effectLst>
              <a:latin typeface="微軟正黑體" panose="020B0604030504040204" pitchFamily="34" charset="-120"/>
              <a:ea typeface="微軟正黑體" panose="020B0604030504040204" pitchFamily="34" charset="-120"/>
              <a:cs typeface="Gill Sans"/>
              <a:sym typeface="Gill Sans"/>
            </a:endParaRPr>
          </a:p>
          <a:p>
            <a:pPr lvl="0" algn="ctr" defTabSz="228532">
              <a:buClr>
                <a:srgbClr val="000000"/>
              </a:buClr>
              <a:defRPr/>
            </a:pPr>
            <a:r>
              <a:rPr lang="en-US" altLang="zh-TW" sz="1600" kern="0" dirty="0">
                <a:solidFill>
                  <a:srgbClr val="FFFFFF"/>
                </a:solidFill>
                <a:effectLst>
                  <a:outerShdw blurRad="38100" dist="12700" dir="5400000" rotWithShape="0">
                    <a:srgbClr val="000000">
                      <a:alpha val="50000"/>
                    </a:srgbClr>
                  </a:outerShdw>
                </a:effectLst>
                <a:latin typeface="微軟正黑體" panose="020B0604030504040204" pitchFamily="34" charset="-120"/>
                <a:ea typeface="微軟正黑體" panose="020B0604030504040204" pitchFamily="34" charset="-120"/>
                <a:sym typeface="Gill Sans"/>
              </a:rPr>
              <a:t>(Transform)</a:t>
            </a:r>
            <a:endParaRPr lang="zh-TW" altLang="en-US" sz="1600" b="1" dirty="0">
              <a:solidFill>
                <a:srgbClr val="FFC000"/>
              </a:solidFill>
              <a:latin typeface="微軟正黑體" panose="020B0604030504040204" pitchFamily="34" charset="-120"/>
              <a:ea typeface="微軟正黑體" panose="020B0604030504040204" pitchFamily="34" charset="-120"/>
            </a:endParaRPr>
          </a:p>
        </p:txBody>
      </p:sp>
      <p:cxnSp>
        <p:nvCxnSpPr>
          <p:cNvPr id="3" name="接點: 肘形 22">
            <a:extLst>
              <a:ext uri="{FF2B5EF4-FFF2-40B4-BE49-F238E27FC236}">
                <a16:creationId xmlns:a16="http://schemas.microsoft.com/office/drawing/2014/main" id="{4D7238EA-A283-625F-7744-9081C05D2AEF}"/>
              </a:ext>
            </a:extLst>
          </p:cNvPr>
          <p:cNvCxnSpPr>
            <a:cxnSpLocks/>
            <a:stCxn id="24" idx="3"/>
            <a:endCxn id="48" idx="1"/>
          </p:cNvCxnSpPr>
          <p:nvPr/>
        </p:nvCxnSpPr>
        <p:spPr>
          <a:xfrm flipV="1">
            <a:off x="2904543" y="2493224"/>
            <a:ext cx="1164491" cy="223462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6">
            <a:extLst>
              <a:ext uri="{FF2B5EF4-FFF2-40B4-BE49-F238E27FC236}">
                <a16:creationId xmlns:a16="http://schemas.microsoft.com/office/drawing/2014/main" id="{75B0B398-BE84-4BC4-9CDB-FB318F87D6FF}"/>
              </a:ext>
            </a:extLst>
          </p:cNvPr>
          <p:cNvSpPr/>
          <p:nvPr/>
        </p:nvSpPr>
        <p:spPr>
          <a:xfrm>
            <a:off x="4069034" y="2176701"/>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Very noisy?</a:t>
            </a:r>
            <a:endParaRPr lang="zh-TW" altLang="en-US" sz="1200" b="1" dirty="0">
              <a:solidFill>
                <a:schemeClr val="bg1"/>
              </a:solidFill>
              <a:latin typeface="微軟正黑體" panose="020B0604030504040204" pitchFamily="34" charset="-120"/>
              <a:ea typeface="微軟正黑體" panose="020B0604030504040204" pitchFamily="34" charset="-120"/>
            </a:endParaRPr>
          </a:p>
        </p:txBody>
      </p:sp>
      <p:sp>
        <p:nvSpPr>
          <p:cNvPr id="49" name="矩形: 圓角 6">
            <a:extLst>
              <a:ext uri="{FF2B5EF4-FFF2-40B4-BE49-F238E27FC236}">
                <a16:creationId xmlns:a16="http://schemas.microsoft.com/office/drawing/2014/main" id="{4573BC23-26AF-46A1-9917-39D48241F107}"/>
              </a:ext>
            </a:extLst>
          </p:cNvPr>
          <p:cNvSpPr/>
          <p:nvPr/>
        </p:nvSpPr>
        <p:spPr>
          <a:xfrm>
            <a:off x="4069034" y="3177880"/>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latin typeface="微軟正黑體" panose="020B0604030504040204" pitchFamily="34" charset="-120"/>
                <a:ea typeface="微軟正黑體" panose="020B0604030504040204" pitchFamily="34" charset="-120"/>
              </a:rPr>
              <a:t>Not in a model preferred format</a:t>
            </a:r>
            <a:endParaRPr lang="zh-TW" altLang="en-US" sz="1000" b="1" dirty="0">
              <a:solidFill>
                <a:schemeClr val="bg1"/>
              </a:solidFill>
              <a:latin typeface="微軟正黑體" panose="020B0604030504040204" pitchFamily="34" charset="-120"/>
              <a:ea typeface="微軟正黑體" panose="020B0604030504040204" pitchFamily="34" charset="-120"/>
            </a:endParaRPr>
          </a:p>
        </p:txBody>
      </p:sp>
      <p:sp>
        <p:nvSpPr>
          <p:cNvPr id="50" name="矩形: 圓角 6">
            <a:extLst>
              <a:ext uri="{FF2B5EF4-FFF2-40B4-BE49-F238E27FC236}">
                <a16:creationId xmlns:a16="http://schemas.microsoft.com/office/drawing/2014/main" id="{A9915508-4659-4675-A7FB-29172D801275}"/>
              </a:ext>
            </a:extLst>
          </p:cNvPr>
          <p:cNvSpPr/>
          <p:nvPr/>
        </p:nvSpPr>
        <p:spPr>
          <a:xfrm>
            <a:off x="4069034" y="4113984"/>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Hard to learn?</a:t>
            </a:r>
            <a:endParaRPr lang="zh-TW" altLang="en-US" sz="1200" b="1" dirty="0">
              <a:solidFill>
                <a:schemeClr val="bg1"/>
              </a:solidFill>
              <a:latin typeface="微軟正黑體" panose="020B0604030504040204" pitchFamily="34" charset="-120"/>
              <a:ea typeface="微軟正黑體" panose="020B0604030504040204" pitchFamily="34" charset="-120"/>
            </a:endParaRPr>
          </a:p>
        </p:txBody>
      </p:sp>
      <p:cxnSp>
        <p:nvCxnSpPr>
          <p:cNvPr id="52" name="接點: 肘形 22">
            <a:extLst>
              <a:ext uri="{FF2B5EF4-FFF2-40B4-BE49-F238E27FC236}">
                <a16:creationId xmlns:a16="http://schemas.microsoft.com/office/drawing/2014/main" id="{C04125B4-F91F-4F67-B351-0F5939C4D977}"/>
              </a:ext>
            </a:extLst>
          </p:cNvPr>
          <p:cNvCxnSpPr>
            <a:cxnSpLocks/>
            <a:stCxn id="24" idx="3"/>
            <a:endCxn id="49" idx="1"/>
          </p:cNvCxnSpPr>
          <p:nvPr/>
        </p:nvCxnSpPr>
        <p:spPr>
          <a:xfrm flipV="1">
            <a:off x="2904543" y="3494403"/>
            <a:ext cx="1164491" cy="1233447"/>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22">
            <a:extLst>
              <a:ext uri="{FF2B5EF4-FFF2-40B4-BE49-F238E27FC236}">
                <a16:creationId xmlns:a16="http://schemas.microsoft.com/office/drawing/2014/main" id="{FFFD3FDD-DEB4-414A-92F8-82AF92B9C15D}"/>
              </a:ext>
            </a:extLst>
          </p:cNvPr>
          <p:cNvCxnSpPr>
            <a:cxnSpLocks/>
            <a:stCxn id="24" idx="3"/>
            <a:endCxn id="50" idx="1"/>
          </p:cNvCxnSpPr>
          <p:nvPr/>
        </p:nvCxnSpPr>
        <p:spPr>
          <a:xfrm flipV="1">
            <a:off x="2904543" y="4430507"/>
            <a:ext cx="1164491" cy="29734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16">
            <a:extLst>
              <a:ext uri="{FF2B5EF4-FFF2-40B4-BE49-F238E27FC236}">
                <a16:creationId xmlns:a16="http://schemas.microsoft.com/office/drawing/2014/main" id="{C299D492-7205-482E-800B-6516B3031724}"/>
              </a:ext>
            </a:extLst>
          </p:cNvPr>
          <p:cNvCxnSpPr>
            <a:cxnSpLocks/>
            <a:stCxn id="20" idx="1"/>
          </p:cNvCxnSpPr>
          <p:nvPr/>
        </p:nvCxnSpPr>
        <p:spPr>
          <a:xfrm rot="10800000" flipV="1">
            <a:off x="497669" y="3719942"/>
            <a:ext cx="798406" cy="1042114"/>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圓角 62">
            <a:extLst>
              <a:ext uri="{FF2B5EF4-FFF2-40B4-BE49-F238E27FC236}">
                <a16:creationId xmlns:a16="http://schemas.microsoft.com/office/drawing/2014/main" id="{22CB3B7D-9986-4C7C-8012-6BEB444917F9}"/>
              </a:ext>
            </a:extLst>
          </p:cNvPr>
          <p:cNvSpPr/>
          <p:nvPr/>
        </p:nvSpPr>
        <p:spPr>
          <a:xfrm>
            <a:off x="6372324" y="216987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Data cleaning</a:t>
            </a:r>
            <a:endParaRPr lang="zh-TW" altLang="en-US" sz="1200" b="1" dirty="0">
              <a:solidFill>
                <a:schemeClr val="bg1"/>
              </a:solidFill>
              <a:latin typeface="微軟正黑體" panose="020B0604030504040204" pitchFamily="34" charset="-120"/>
              <a:ea typeface="微軟正黑體" panose="020B0604030504040204" pitchFamily="34" charset="-120"/>
            </a:endParaRPr>
          </a:p>
        </p:txBody>
      </p:sp>
      <p:sp>
        <p:nvSpPr>
          <p:cNvPr id="64" name="矩形: 圓角 63">
            <a:extLst>
              <a:ext uri="{FF2B5EF4-FFF2-40B4-BE49-F238E27FC236}">
                <a16:creationId xmlns:a16="http://schemas.microsoft.com/office/drawing/2014/main" id="{24602317-BD30-471B-A795-89F7737D677C}"/>
              </a:ext>
            </a:extLst>
          </p:cNvPr>
          <p:cNvSpPr/>
          <p:nvPr/>
        </p:nvSpPr>
        <p:spPr>
          <a:xfrm>
            <a:off x="6389606" y="411398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微軟正黑體" panose="020B0604030504040204" pitchFamily="34" charset="-120"/>
                <a:ea typeface="微軟正黑體" panose="020B0604030504040204" pitchFamily="34" charset="-120"/>
              </a:rPr>
              <a:t>Feature engineering</a:t>
            </a:r>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sp>
        <p:nvSpPr>
          <p:cNvPr id="65" name="矩形: 圓角 11">
            <a:extLst>
              <a:ext uri="{FF2B5EF4-FFF2-40B4-BE49-F238E27FC236}">
                <a16:creationId xmlns:a16="http://schemas.microsoft.com/office/drawing/2014/main" id="{04768A0F-9AC1-4F47-B27D-FFA61725F571}"/>
              </a:ext>
            </a:extLst>
          </p:cNvPr>
          <p:cNvSpPr/>
          <p:nvPr/>
        </p:nvSpPr>
        <p:spPr>
          <a:xfrm>
            <a:off x="6386442" y="3177880"/>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Data transformation</a:t>
            </a:r>
            <a:endParaRPr lang="zh-TW" altLang="en-US" sz="1200" b="1" dirty="0">
              <a:solidFill>
                <a:schemeClr val="bg1"/>
              </a:solidFill>
              <a:latin typeface="微軟正黑體" panose="020B0604030504040204" pitchFamily="34" charset="-120"/>
              <a:ea typeface="微軟正黑體" panose="020B0604030504040204" pitchFamily="34" charset="-120"/>
            </a:endParaRPr>
          </a:p>
        </p:txBody>
      </p:sp>
      <p:cxnSp>
        <p:nvCxnSpPr>
          <p:cNvPr id="31" name="直線單箭頭接點 30">
            <a:extLst>
              <a:ext uri="{FF2B5EF4-FFF2-40B4-BE49-F238E27FC236}">
                <a16:creationId xmlns:a16="http://schemas.microsoft.com/office/drawing/2014/main" id="{EC6F5F77-F5CE-4722-9B5C-0D63A85BC023}"/>
              </a:ext>
            </a:extLst>
          </p:cNvPr>
          <p:cNvCxnSpPr>
            <a:cxnSpLocks/>
            <a:stCxn id="48" idx="3"/>
            <a:endCxn id="63" idx="1"/>
          </p:cNvCxnSpPr>
          <p:nvPr/>
        </p:nvCxnSpPr>
        <p:spPr>
          <a:xfrm flipV="1">
            <a:off x="5273581" y="2486397"/>
            <a:ext cx="1098743" cy="6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D050165-AA9F-4544-B771-40A8B7A951F1}"/>
              </a:ext>
            </a:extLst>
          </p:cNvPr>
          <p:cNvCxnSpPr>
            <a:cxnSpLocks/>
            <a:stCxn id="49" idx="3"/>
            <a:endCxn id="65" idx="1"/>
          </p:cNvCxnSpPr>
          <p:nvPr/>
        </p:nvCxnSpPr>
        <p:spPr>
          <a:xfrm>
            <a:off x="5273581" y="3494403"/>
            <a:ext cx="11128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3DB05887-A5D0-4CB9-A006-AEFCEFB9447D}"/>
              </a:ext>
            </a:extLst>
          </p:cNvPr>
          <p:cNvCxnSpPr>
            <a:cxnSpLocks/>
            <a:stCxn id="50" idx="3"/>
            <a:endCxn id="64" idx="1"/>
          </p:cNvCxnSpPr>
          <p:nvPr/>
        </p:nvCxnSpPr>
        <p:spPr>
          <a:xfrm>
            <a:off x="5273581" y="4430507"/>
            <a:ext cx="1116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9A64C5F-2D46-44F1-A70C-8EBF4D9DD674}"/>
              </a:ext>
            </a:extLst>
          </p:cNvPr>
          <p:cNvCxnSpPr>
            <a:cxnSpLocks/>
            <a:stCxn id="48" idx="2"/>
            <a:endCxn id="49" idx="0"/>
          </p:cNvCxnSpPr>
          <p:nvPr/>
        </p:nvCxnSpPr>
        <p:spPr>
          <a:xfrm>
            <a:off x="4671308" y="2809747"/>
            <a:ext cx="0" cy="368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2C9BD51-F297-4ED9-A81B-7E4A23C6194A}"/>
              </a:ext>
            </a:extLst>
          </p:cNvPr>
          <p:cNvCxnSpPr>
            <a:cxnSpLocks/>
            <a:stCxn id="49" idx="2"/>
            <a:endCxn id="50" idx="0"/>
          </p:cNvCxnSpPr>
          <p:nvPr/>
        </p:nvCxnSpPr>
        <p:spPr>
          <a:xfrm>
            <a:off x="4671308" y="3810926"/>
            <a:ext cx="0" cy="303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字方塊 145">
            <a:extLst>
              <a:ext uri="{FF2B5EF4-FFF2-40B4-BE49-F238E27FC236}">
                <a16:creationId xmlns:a16="http://schemas.microsoft.com/office/drawing/2014/main" id="{8EA79C72-FBE8-4098-B256-3AC379936893}"/>
              </a:ext>
            </a:extLst>
          </p:cNvPr>
          <p:cNvSpPr txBox="1"/>
          <p:nvPr/>
        </p:nvSpPr>
        <p:spPr>
          <a:xfrm>
            <a:off x="4674133" y="2817840"/>
            <a:ext cx="504056" cy="307777"/>
          </a:xfrm>
          <a:prstGeom prst="rect">
            <a:avLst/>
          </a:prstGeom>
          <a:noFill/>
        </p:spPr>
        <p:txBody>
          <a:bodyPr wrap="square" rtlCol="0">
            <a:spAutoFit/>
          </a:bodyPr>
          <a:lstStyle/>
          <a:p>
            <a:pPr algn="ct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NO</a:t>
            </a: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84" name="文字方塊 145">
            <a:extLst>
              <a:ext uri="{FF2B5EF4-FFF2-40B4-BE49-F238E27FC236}">
                <a16:creationId xmlns:a16="http://schemas.microsoft.com/office/drawing/2014/main" id="{1B79C93C-AAB6-4327-9860-8A929BA4B286}"/>
              </a:ext>
            </a:extLst>
          </p:cNvPr>
          <p:cNvSpPr txBox="1"/>
          <p:nvPr/>
        </p:nvSpPr>
        <p:spPr>
          <a:xfrm>
            <a:off x="5538229" y="2169768"/>
            <a:ext cx="504056" cy="307777"/>
          </a:xfrm>
          <a:prstGeom prst="rect">
            <a:avLst/>
          </a:prstGeom>
          <a:noFill/>
        </p:spPr>
        <p:txBody>
          <a:bodyPr wrap="square" rtlCol="0">
            <a:spAutoFit/>
          </a:bodyPr>
          <a:lstStyle/>
          <a:p>
            <a:pPr algn="ct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YES</a:t>
            </a: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88" name="文字方塊 145">
            <a:extLst>
              <a:ext uri="{FF2B5EF4-FFF2-40B4-BE49-F238E27FC236}">
                <a16:creationId xmlns:a16="http://schemas.microsoft.com/office/drawing/2014/main" id="{0C43BA57-7C4B-4035-ABDC-E59E954F2131}"/>
              </a:ext>
            </a:extLst>
          </p:cNvPr>
          <p:cNvSpPr txBox="1"/>
          <p:nvPr/>
        </p:nvSpPr>
        <p:spPr>
          <a:xfrm>
            <a:off x="5538229" y="3177880"/>
            <a:ext cx="504056" cy="307777"/>
          </a:xfrm>
          <a:prstGeom prst="rect">
            <a:avLst/>
          </a:prstGeom>
          <a:noFill/>
        </p:spPr>
        <p:txBody>
          <a:bodyPr wrap="square" rtlCol="0">
            <a:spAutoFit/>
          </a:bodyPr>
          <a:lstStyle/>
          <a:p>
            <a:pPr algn="ct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YES</a:t>
            </a: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90" name="文字方塊 145">
            <a:extLst>
              <a:ext uri="{FF2B5EF4-FFF2-40B4-BE49-F238E27FC236}">
                <a16:creationId xmlns:a16="http://schemas.microsoft.com/office/drawing/2014/main" id="{889B96D4-3862-4908-BFFA-DFFC4D84509C}"/>
              </a:ext>
            </a:extLst>
          </p:cNvPr>
          <p:cNvSpPr txBox="1"/>
          <p:nvPr/>
        </p:nvSpPr>
        <p:spPr>
          <a:xfrm>
            <a:off x="5538229" y="4113984"/>
            <a:ext cx="504056" cy="307777"/>
          </a:xfrm>
          <a:prstGeom prst="rect">
            <a:avLst/>
          </a:prstGeom>
          <a:noFill/>
        </p:spPr>
        <p:txBody>
          <a:bodyPr wrap="square" rtlCol="0">
            <a:spAutoFit/>
          </a:bodyPr>
          <a:lstStyle/>
          <a:p>
            <a:pPr algn="ct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YES</a:t>
            </a: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91" name="文字方塊 145">
            <a:extLst>
              <a:ext uri="{FF2B5EF4-FFF2-40B4-BE49-F238E27FC236}">
                <a16:creationId xmlns:a16="http://schemas.microsoft.com/office/drawing/2014/main" id="{7BFA51E9-E8FB-491F-8D98-638E677F6FE7}"/>
              </a:ext>
            </a:extLst>
          </p:cNvPr>
          <p:cNvSpPr txBox="1"/>
          <p:nvPr/>
        </p:nvSpPr>
        <p:spPr>
          <a:xfrm>
            <a:off x="4674133" y="3825952"/>
            <a:ext cx="504056" cy="307777"/>
          </a:xfrm>
          <a:prstGeom prst="rect">
            <a:avLst/>
          </a:prstGeom>
          <a:noFill/>
        </p:spPr>
        <p:txBody>
          <a:bodyPr wrap="square" rtlCol="0">
            <a:spAutoFit/>
          </a:bodyPr>
          <a:lstStyle/>
          <a:p>
            <a:pPr algn="ct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NO</a:t>
            </a: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7" name="矩形 106">
            <a:extLst>
              <a:ext uri="{FF2B5EF4-FFF2-40B4-BE49-F238E27FC236}">
                <a16:creationId xmlns:a16="http://schemas.microsoft.com/office/drawing/2014/main" id="{BAE5F205-F3B3-4195-B6E9-30CAE8DA8FD2}"/>
              </a:ext>
            </a:extLst>
          </p:cNvPr>
          <p:cNvSpPr/>
          <p:nvPr/>
        </p:nvSpPr>
        <p:spPr>
          <a:xfrm>
            <a:off x="8256240" y="1556792"/>
            <a:ext cx="3935760" cy="3693319"/>
          </a:xfrm>
          <a:prstGeom prst="rect">
            <a:avLst/>
          </a:prstGeom>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哪些問題適合機器學習</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p>
          <a:p>
            <a:pPr marL="285750" indent="-285750">
              <a:buFont typeface="Arial" panose="020B0604020202020204" pitchFamily="34" charset="0"/>
              <a:buChar char="•"/>
            </a:pPr>
            <a:endParaRPr lang="en-US" altLang="zh-TW" sz="1400" b="1"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這是</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A</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，還是</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B</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(What)</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 分類</a:t>
            </a:r>
          </a:p>
          <a:p>
            <a:pPr marL="285750" indent="-285750">
              <a:buFont typeface="Arial" panose="020B0604020202020204" pitchFamily="34" charset="0"/>
              <a:buChar char="•"/>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這有什麼怪怪的嗎？</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(How)</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 分類</a:t>
            </a:r>
          </a:p>
          <a:p>
            <a:pPr marL="285750" indent="-285750">
              <a:buFont typeface="Arial" panose="020B0604020202020204" pitchFamily="34" charset="0"/>
              <a:buChar char="•"/>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這有多少／這有幾個？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(Much/Many)</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 回歸</a:t>
            </a:r>
          </a:p>
          <a:p>
            <a:pPr marL="285750" indent="-285750">
              <a:buFont typeface="Arial" panose="020B0604020202020204" pitchFamily="34" charset="0"/>
              <a:buChar char="•"/>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成分為何？</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(Which)</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 分群</a:t>
            </a:r>
          </a:p>
          <a:p>
            <a:endParaRPr lang="en-US" altLang="zh-TW" sz="14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哪些問題不建議機器學習</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p>
          <a:p>
            <a:endParaRPr lang="en-US" altLang="zh-TW" sz="1400" b="1"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需求不明確</a:t>
            </a:r>
            <a:endParaRPr lang="en-US" altLang="zh-TW" sz="1400" b="1"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常識性問題</a:t>
            </a:r>
            <a:endParaRPr lang="en-US" altLang="zh-TW" sz="1400" b="1"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主觀性問題，且無確切標準答案</a:t>
            </a:r>
            <a:endParaRPr lang="en-US" altLang="zh-TW" sz="1400" b="1"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4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600" b="1" dirty="0">
              <a:solidFill>
                <a:srgbClr val="0D0D0D"/>
              </a:solidFill>
              <a:latin typeface="微軟正黑體" panose="020B0604030504040204" pitchFamily="34" charset="-120"/>
              <a:ea typeface="微軟正黑體" panose="020B0604030504040204" pitchFamily="34" charset="-120"/>
            </a:endParaRPr>
          </a:p>
          <a:p>
            <a:endParaRPr lang="en-US" altLang="zh-TW" sz="1600" b="1" dirty="0">
              <a:solidFill>
                <a:srgbClr val="0D0D0D"/>
              </a:solidFill>
              <a:latin typeface="微軟正黑體" panose="020B0604030504040204" pitchFamily="34" charset="-120"/>
              <a:ea typeface="微軟正黑體" panose="020B0604030504040204" pitchFamily="34" charset="-120"/>
            </a:endParaRPr>
          </a:p>
          <a:p>
            <a:endParaRPr lang="zh-TW" altLang="en-US" sz="1600" b="0" i="0" dirty="0">
              <a:solidFill>
                <a:srgbClr val="0D0D0D"/>
              </a:solidFill>
              <a:effectLst/>
              <a:latin typeface="微軟正黑體" panose="020B0604030504040204" pitchFamily="34" charset="-120"/>
              <a:ea typeface="微軟正黑體" panose="020B0604030504040204" pitchFamily="34" charset="-120"/>
            </a:endParaRPr>
          </a:p>
        </p:txBody>
      </p:sp>
      <p:pic>
        <p:nvPicPr>
          <p:cNvPr id="13314" name="Picture 2" descr="垃圾- 用户界面和手势图标">
            <a:extLst>
              <a:ext uri="{FF2B5EF4-FFF2-40B4-BE49-F238E27FC236}">
                <a16:creationId xmlns:a16="http://schemas.microsoft.com/office/drawing/2014/main" id="{AA656B03-D1D6-45BE-B8E1-E30C8A2F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6" y="4869160"/>
            <a:ext cx="720080" cy="72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58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資料分割</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1127448" y="1484784"/>
            <a:ext cx="3617244" cy="369332"/>
          </a:xfrm>
          <a:prstGeom prst="rect">
            <a:avLst/>
          </a:prstGeom>
          <a:noFill/>
        </p:spPr>
        <p:txBody>
          <a:bodyPr wrap="square">
            <a:spAutoFit/>
          </a:bodyPr>
          <a:lstStyle/>
          <a:p>
            <a:pPr algn="ct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數據切分</a:t>
            </a:r>
            <a:endParaRPr lang="en-US" altLang="zh-TW"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資料前處理中的特徵縮放其目的主要是為了提高模型的訓練效率和預測能力</a:t>
            </a:r>
          </a:p>
        </p:txBody>
      </p:sp>
      <p:pic>
        <p:nvPicPr>
          <p:cNvPr id="4" name="圖片 3">
            <a:extLst>
              <a:ext uri="{FF2B5EF4-FFF2-40B4-BE49-F238E27FC236}">
                <a16:creationId xmlns:a16="http://schemas.microsoft.com/office/drawing/2014/main" id="{08AE1B1E-89B2-EC8A-39F2-3C33C5E8790E}"/>
              </a:ext>
            </a:extLst>
          </p:cNvPr>
          <p:cNvPicPr>
            <a:picLocks noChangeAspect="1"/>
          </p:cNvPicPr>
          <p:nvPr/>
        </p:nvPicPr>
        <p:blipFill rotWithShape="1">
          <a:blip r:embed="rId2"/>
          <a:srcRect l="1" t="9858" r="1184" b="4273"/>
          <a:stretch/>
        </p:blipFill>
        <p:spPr>
          <a:xfrm>
            <a:off x="191344" y="1844824"/>
            <a:ext cx="5464426" cy="2671048"/>
          </a:xfrm>
          <a:prstGeom prst="rect">
            <a:avLst/>
          </a:prstGeom>
        </p:spPr>
      </p:pic>
      <p:sp>
        <p:nvSpPr>
          <p:cNvPr id="10" name="文字方塊 9">
            <a:extLst>
              <a:ext uri="{FF2B5EF4-FFF2-40B4-BE49-F238E27FC236}">
                <a16:creationId xmlns:a16="http://schemas.microsoft.com/office/drawing/2014/main" id="{2D7BBD31-B09A-92E3-4574-F8A2BBC390EA}"/>
              </a:ext>
            </a:extLst>
          </p:cNvPr>
          <p:cNvSpPr txBox="1"/>
          <p:nvPr/>
        </p:nvSpPr>
        <p:spPr>
          <a:xfrm>
            <a:off x="839416" y="4869160"/>
            <a:ext cx="4896544" cy="830997"/>
          </a:xfrm>
          <a:prstGeom prst="rect">
            <a:avLst/>
          </a:prstGeom>
          <a:noFill/>
        </p:spPr>
        <p:txBody>
          <a:bodyPr wrap="square">
            <a:spAutoFit/>
          </a:bodyPr>
          <a:lstStyle/>
          <a:p>
            <a:pPr marL="285750" indent="-285750">
              <a:buFont typeface="Arial" panose="020B0604020202020204" pitchFamily="34" charset="0"/>
              <a:buChar char="•"/>
            </a:pPr>
            <a:r>
              <a:rPr lang="zh-TW" altLang="en-US" sz="1600" b="0" i="0" dirty="0">
                <a:solidFill>
                  <a:srgbClr val="0D0D0D"/>
                </a:solidFill>
                <a:effectLst/>
                <a:highlight>
                  <a:srgbClr val="FFFFFF"/>
                </a:highlight>
                <a:latin typeface="微軟正黑體" panose="020B0604030504040204" pitchFamily="34" charset="-120"/>
                <a:ea typeface="微軟正黑體" panose="020B0604030504040204" pitchFamily="34" charset="-120"/>
              </a:rPr>
              <a:t>訓練數據：用於在訓練過程中建立和擬合模型</a:t>
            </a:r>
            <a:endParaRPr lang="en-US" altLang="zh-TW" sz="16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驗證數據：用於模型的超參數設定和調整</a:t>
            </a:r>
            <a:endParaRPr lang="en-US" altLang="zh-TW" sz="16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測試數據：用於評估模型的性能 </a:t>
            </a:r>
            <a:endParaRPr lang="en-US" altLang="zh-TW" sz="16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1767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資料轉換</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資料前處理中的特徵縮放其目的主要是為了提高模型的訓練效率和預測能力</a:t>
            </a:r>
          </a:p>
        </p:txBody>
      </p:sp>
      <p:sp>
        <p:nvSpPr>
          <p:cNvPr id="2" name="文字方塊 1">
            <a:extLst>
              <a:ext uri="{FF2B5EF4-FFF2-40B4-BE49-F238E27FC236}">
                <a16:creationId xmlns:a16="http://schemas.microsoft.com/office/drawing/2014/main" id="{53ABD97C-4920-35C1-504D-3B74BA75145A}"/>
              </a:ext>
            </a:extLst>
          </p:cNvPr>
          <p:cNvSpPr txBox="1"/>
          <p:nvPr/>
        </p:nvSpPr>
        <p:spPr>
          <a:xfrm>
            <a:off x="7536160" y="1484784"/>
            <a:ext cx="3617244" cy="369332"/>
          </a:xfrm>
          <a:prstGeom prst="rect">
            <a:avLst/>
          </a:prstGeom>
          <a:noFill/>
        </p:spPr>
        <p:txBody>
          <a:bodyPr wrap="square">
            <a:spAutoFit/>
          </a:bodyPr>
          <a:lstStyle/>
          <a:p>
            <a:pPr algn="ct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特徵縮放</a:t>
            </a:r>
          </a:p>
        </p:txBody>
      </p:sp>
      <p:pic>
        <p:nvPicPr>
          <p:cNvPr id="1032" name="Picture 8" descr="Normalization vs Standardization - What's The Difference? | Simplilearn">
            <a:extLst>
              <a:ext uri="{FF2B5EF4-FFF2-40B4-BE49-F238E27FC236}">
                <a16:creationId xmlns:a16="http://schemas.microsoft.com/office/drawing/2014/main" id="{9B17F220-A813-F996-465C-40735401D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85"/>
          <a:stretch/>
        </p:blipFill>
        <p:spPr bwMode="auto">
          <a:xfrm>
            <a:off x="7176121" y="3717032"/>
            <a:ext cx="4176464" cy="211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9BE57BB-4E54-28C8-45FD-FFF2D64C376F}"/>
              </a:ext>
            </a:extLst>
          </p:cNvPr>
          <p:cNvPicPr>
            <a:picLocks noChangeAspect="1"/>
          </p:cNvPicPr>
          <p:nvPr/>
        </p:nvPicPr>
        <p:blipFill>
          <a:blip r:embed="rId3"/>
          <a:stretch>
            <a:fillRect/>
          </a:stretch>
        </p:blipFill>
        <p:spPr>
          <a:xfrm>
            <a:off x="7032104" y="2132856"/>
            <a:ext cx="4464496" cy="1999115"/>
          </a:xfrm>
          <a:prstGeom prst="rect">
            <a:avLst/>
          </a:prstGeom>
        </p:spPr>
      </p:pic>
      <p:pic>
        <p:nvPicPr>
          <p:cNvPr id="14" name="Picture 6" descr="Feature Scaling: When Should You Use Standardization and Normalization | by  Zipporah Luna | Python in Plain English">
            <a:extLst>
              <a:ext uri="{FF2B5EF4-FFF2-40B4-BE49-F238E27FC236}">
                <a16:creationId xmlns:a16="http://schemas.microsoft.com/office/drawing/2014/main" id="{076973B8-AA0F-E6AA-67EA-8849A25F7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024" y="4077072"/>
            <a:ext cx="5588167"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5836935-0763-E833-9A38-EB903932AD59}"/>
              </a:ext>
            </a:extLst>
          </p:cNvPr>
          <p:cNvSpPr txBox="1"/>
          <p:nvPr/>
        </p:nvSpPr>
        <p:spPr>
          <a:xfrm>
            <a:off x="7248128" y="3645024"/>
            <a:ext cx="474810" cy="400110"/>
          </a:xfrm>
          <a:prstGeom prst="rect">
            <a:avLst/>
          </a:prstGeom>
          <a:noFill/>
        </p:spPr>
        <p:txBody>
          <a:bodyPr wrap="none" rtlCol="0">
            <a:spAutoFit/>
          </a:bodyPr>
          <a:lstStyle/>
          <a:p>
            <a:r>
              <a:rPr lang="en-US" altLang="zh-TW" sz="2000" dirty="0">
                <a:solidFill>
                  <a:schemeClr val="accent6">
                    <a:lumMod val="10000"/>
                  </a:schemeClr>
                </a:solidFill>
              </a:rPr>
              <a:t>ex</a:t>
            </a:r>
            <a:endParaRPr lang="zh-TW" altLang="en-US" sz="2000" dirty="0">
              <a:solidFill>
                <a:schemeClr val="accent6">
                  <a:lumMod val="10000"/>
                </a:schemeClr>
              </a:solidFill>
            </a:endParaRPr>
          </a:p>
        </p:txBody>
      </p:sp>
      <p:sp>
        <p:nvSpPr>
          <p:cNvPr id="17" name="文字方塊 16">
            <a:extLst>
              <a:ext uri="{FF2B5EF4-FFF2-40B4-BE49-F238E27FC236}">
                <a16:creationId xmlns:a16="http://schemas.microsoft.com/office/drawing/2014/main" id="{0C0F02F1-8F4F-F8FC-F9A5-347D6A2425E7}"/>
              </a:ext>
            </a:extLst>
          </p:cNvPr>
          <p:cNvSpPr txBox="1"/>
          <p:nvPr/>
        </p:nvSpPr>
        <p:spPr>
          <a:xfrm>
            <a:off x="9696400" y="3645024"/>
            <a:ext cx="474810" cy="400110"/>
          </a:xfrm>
          <a:prstGeom prst="rect">
            <a:avLst/>
          </a:prstGeom>
          <a:noFill/>
        </p:spPr>
        <p:txBody>
          <a:bodyPr wrap="none" rtlCol="0">
            <a:spAutoFit/>
          </a:bodyPr>
          <a:lstStyle/>
          <a:p>
            <a:r>
              <a:rPr lang="en-US" altLang="zh-TW" sz="2000" dirty="0">
                <a:solidFill>
                  <a:schemeClr val="accent6">
                    <a:lumMod val="10000"/>
                  </a:schemeClr>
                </a:solidFill>
              </a:rPr>
              <a:t>ex</a:t>
            </a:r>
            <a:endParaRPr lang="zh-TW" altLang="en-US" sz="2000" dirty="0">
              <a:solidFill>
                <a:schemeClr val="accent6">
                  <a:lumMod val="10000"/>
                </a:schemeClr>
              </a:solidFill>
            </a:endParaRPr>
          </a:p>
        </p:txBody>
      </p:sp>
      <p:pic>
        <p:nvPicPr>
          <p:cNvPr id="5" name="圖片 4">
            <a:extLst>
              <a:ext uri="{FF2B5EF4-FFF2-40B4-BE49-F238E27FC236}">
                <a16:creationId xmlns:a16="http://schemas.microsoft.com/office/drawing/2014/main" id="{9EE1BDA9-D59A-42DA-94F9-ACE3B6AE347E}"/>
              </a:ext>
            </a:extLst>
          </p:cNvPr>
          <p:cNvPicPr>
            <a:picLocks noChangeAspect="1"/>
          </p:cNvPicPr>
          <p:nvPr/>
        </p:nvPicPr>
        <p:blipFill>
          <a:blip r:embed="rId5"/>
          <a:stretch>
            <a:fillRect/>
          </a:stretch>
        </p:blipFill>
        <p:spPr>
          <a:xfrm>
            <a:off x="479376" y="2276872"/>
            <a:ext cx="5616624" cy="2893412"/>
          </a:xfrm>
          <a:prstGeom prst="rect">
            <a:avLst/>
          </a:prstGeom>
        </p:spPr>
      </p:pic>
    </p:spTree>
    <p:extLst>
      <p:ext uri="{BB962C8B-B14F-4D97-AF65-F5344CB8AC3E}">
        <p14:creationId xmlns:p14="http://schemas.microsoft.com/office/powerpoint/2010/main" val="178128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特徵縮放 </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 Normalization </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正規化 </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(Min-Max Scaling)</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0" i="0" dirty="0">
                <a:solidFill>
                  <a:srgbClr val="555555"/>
                </a:solidFill>
                <a:effectLst/>
                <a:latin typeface="微軟正黑體" panose="020B0604030504040204" pitchFamily="34" charset="-120"/>
                <a:ea typeface="微軟正黑體" panose="020B0604030504040204" pitchFamily="34" charset="-120"/>
              </a:rPr>
              <a:t>資料的歸一化和標準化都是對資料做變換，指透過某種處理方法將待處理的資料限制在一定的範圍內或符合某種分佈。</a:t>
            </a:r>
            <a:endPar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F2E3F4EE-ABD5-08DE-201D-8AB200C4D1BA}"/>
              </a:ext>
            </a:extLst>
          </p:cNvPr>
          <p:cNvPicPr>
            <a:picLocks noChangeAspect="1"/>
          </p:cNvPicPr>
          <p:nvPr/>
        </p:nvPicPr>
        <p:blipFill>
          <a:blip r:embed="rId2"/>
          <a:stretch>
            <a:fillRect/>
          </a:stretch>
        </p:blipFill>
        <p:spPr>
          <a:xfrm>
            <a:off x="2639616" y="4005064"/>
            <a:ext cx="2952328" cy="2054067"/>
          </a:xfrm>
          <a:prstGeom prst="rect">
            <a:avLst/>
          </a:prstGeom>
        </p:spPr>
      </p:pic>
      <p:pic>
        <p:nvPicPr>
          <p:cNvPr id="13" name="圖片 12">
            <a:extLst>
              <a:ext uri="{FF2B5EF4-FFF2-40B4-BE49-F238E27FC236}">
                <a16:creationId xmlns:a16="http://schemas.microsoft.com/office/drawing/2014/main" id="{8139B670-69FE-3AB2-1E23-11748FA7144B}"/>
              </a:ext>
            </a:extLst>
          </p:cNvPr>
          <p:cNvPicPr>
            <a:picLocks noChangeAspect="1"/>
          </p:cNvPicPr>
          <p:nvPr/>
        </p:nvPicPr>
        <p:blipFill>
          <a:blip r:embed="rId3"/>
          <a:stretch>
            <a:fillRect/>
          </a:stretch>
        </p:blipFill>
        <p:spPr>
          <a:xfrm>
            <a:off x="767408" y="4653136"/>
            <a:ext cx="1584176" cy="632217"/>
          </a:xfrm>
          <a:prstGeom prst="rect">
            <a:avLst/>
          </a:prstGeom>
        </p:spPr>
      </p:pic>
      <p:pic>
        <p:nvPicPr>
          <p:cNvPr id="17" name="圖片 16">
            <a:extLst>
              <a:ext uri="{FF2B5EF4-FFF2-40B4-BE49-F238E27FC236}">
                <a16:creationId xmlns:a16="http://schemas.microsoft.com/office/drawing/2014/main" id="{55113E8A-2702-9EA7-E8E6-5E9F1BD5E729}"/>
              </a:ext>
            </a:extLst>
          </p:cNvPr>
          <p:cNvPicPr>
            <a:picLocks noChangeAspect="1"/>
          </p:cNvPicPr>
          <p:nvPr/>
        </p:nvPicPr>
        <p:blipFill rotWithShape="1">
          <a:blip r:embed="rId4"/>
          <a:srcRect t="26015"/>
          <a:stretch/>
        </p:blipFill>
        <p:spPr>
          <a:xfrm>
            <a:off x="6528048" y="1556792"/>
            <a:ext cx="5606553" cy="2342721"/>
          </a:xfrm>
          <a:prstGeom prst="rect">
            <a:avLst/>
          </a:prstGeom>
        </p:spPr>
      </p:pic>
      <p:sp>
        <p:nvSpPr>
          <p:cNvPr id="19" name="文字方塊 18">
            <a:extLst>
              <a:ext uri="{FF2B5EF4-FFF2-40B4-BE49-F238E27FC236}">
                <a16:creationId xmlns:a16="http://schemas.microsoft.com/office/drawing/2014/main" id="{3072652B-5F21-4064-1DFC-3D0E39292B89}"/>
              </a:ext>
            </a:extLst>
          </p:cNvPr>
          <p:cNvSpPr txBox="1"/>
          <p:nvPr/>
        </p:nvSpPr>
        <p:spPr>
          <a:xfrm>
            <a:off x="7016279" y="1412776"/>
            <a:ext cx="4339651" cy="369332"/>
          </a:xfrm>
          <a:prstGeom prst="rect">
            <a:avLst/>
          </a:prstGeom>
          <a:noFill/>
        </p:spPr>
        <p:txBody>
          <a:bodyPr wrap="none" rtlCol="0">
            <a:spAutoFit/>
          </a:bodyPr>
          <a:lstStyle/>
          <a:p>
            <a:pPr algn="ct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正規化前後，損失函數梯度下降表現差異</a:t>
            </a:r>
          </a:p>
        </p:txBody>
      </p:sp>
      <p:pic>
        <p:nvPicPr>
          <p:cNvPr id="22" name="圖片 21">
            <a:extLst>
              <a:ext uri="{FF2B5EF4-FFF2-40B4-BE49-F238E27FC236}">
                <a16:creationId xmlns:a16="http://schemas.microsoft.com/office/drawing/2014/main" id="{D380129E-5F13-3482-67F7-0B482450021F}"/>
              </a:ext>
            </a:extLst>
          </p:cNvPr>
          <p:cNvPicPr>
            <a:picLocks noChangeAspect="1"/>
          </p:cNvPicPr>
          <p:nvPr/>
        </p:nvPicPr>
        <p:blipFill>
          <a:blip r:embed="rId5"/>
          <a:stretch>
            <a:fillRect/>
          </a:stretch>
        </p:blipFill>
        <p:spPr>
          <a:xfrm>
            <a:off x="6960096" y="3789040"/>
            <a:ext cx="4608512" cy="2300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22">
            <a:extLst>
              <a:ext uri="{FF2B5EF4-FFF2-40B4-BE49-F238E27FC236}">
                <a16:creationId xmlns:a16="http://schemas.microsoft.com/office/drawing/2014/main" id="{B728B5E9-5BC3-6099-D85F-14AACD49D58D}"/>
              </a:ext>
            </a:extLst>
          </p:cNvPr>
          <p:cNvCxnSpPr>
            <a:cxnSpLocks/>
          </p:cNvCxnSpPr>
          <p:nvPr/>
        </p:nvCxnSpPr>
        <p:spPr>
          <a:xfrm>
            <a:off x="6168008" y="5013176"/>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D1359BCB-6E0C-9027-F194-C1E65B5CD925}"/>
              </a:ext>
            </a:extLst>
          </p:cNvPr>
          <p:cNvSpPr>
            <a:spLocks noChangeArrowheads="1"/>
          </p:cNvSpPr>
          <p:nvPr/>
        </p:nvSpPr>
        <p:spPr bwMode="auto">
          <a:xfrm>
            <a:off x="6094971" y="6165304"/>
            <a:ext cx="6120680" cy="276999"/>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r>
              <a:rPr lang="zh-TW" altLang="en-US" sz="1200" b="0" i="0" dirty="0">
                <a:solidFill>
                  <a:srgbClr val="242424"/>
                </a:solidFill>
                <a:effectLst/>
                <a:latin typeface="微軟正黑體" panose="020B0604030504040204" pitchFamily="34" charset="-120"/>
                <a:ea typeface="微軟正黑體" panose="020B0604030504040204" pitchFamily="34" charset="-120"/>
              </a:rPr>
              <a:t>並非每個數據集都需要進行特徵縮放。只有當</a:t>
            </a:r>
            <a:r>
              <a:rPr lang="zh-TW" altLang="en-US" sz="1200" dirty="0">
                <a:solidFill>
                  <a:srgbClr val="242424"/>
                </a:solidFill>
                <a:latin typeface="微軟正黑體" panose="020B0604030504040204" pitchFamily="34" charset="-120"/>
                <a:ea typeface="微軟正黑體" panose="020B0604030504040204" pitchFamily="34" charset="-120"/>
              </a:rPr>
              <a:t>模型計算對距離敏感</a:t>
            </a:r>
            <a:r>
              <a:rPr lang="zh-TW" altLang="en-US" sz="1200" b="0" i="0" dirty="0">
                <a:solidFill>
                  <a:srgbClr val="242424"/>
                </a:solidFill>
                <a:effectLst/>
                <a:latin typeface="微軟正黑體" panose="020B0604030504040204" pitchFamily="34" charset="-120"/>
                <a:ea typeface="微軟正黑體" panose="020B0604030504040204" pitchFamily="34" charset="-120"/>
              </a:rPr>
              <a:t>時才考慮進行縮放</a:t>
            </a:r>
            <a:endParaRPr lang="zh-TW" altLang="en-US" sz="1200" dirty="0">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4D99E8CA-D572-6933-3855-0245CCA80AA4}"/>
              </a:ext>
            </a:extLst>
          </p:cNvPr>
          <p:cNvSpPr txBox="1"/>
          <p:nvPr/>
        </p:nvSpPr>
        <p:spPr>
          <a:xfrm>
            <a:off x="1055440" y="5445224"/>
            <a:ext cx="1210588" cy="338554"/>
          </a:xfrm>
          <a:prstGeom prst="rect">
            <a:avLst/>
          </a:prstGeom>
          <a:noFill/>
        </p:spPr>
        <p:txBody>
          <a:bodyPr wrap="none" rtlCol="0">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歸一化公式</a:t>
            </a:r>
          </a:p>
        </p:txBody>
      </p:sp>
      <p:sp>
        <p:nvSpPr>
          <p:cNvPr id="28" name="矩形 27">
            <a:extLst>
              <a:ext uri="{FF2B5EF4-FFF2-40B4-BE49-F238E27FC236}">
                <a16:creationId xmlns:a16="http://schemas.microsoft.com/office/drawing/2014/main" id="{4AAC61D9-C0D9-8C18-3EDE-B28927C186DA}"/>
              </a:ext>
            </a:extLst>
          </p:cNvPr>
          <p:cNvSpPr/>
          <p:nvPr/>
        </p:nvSpPr>
        <p:spPr>
          <a:xfrm>
            <a:off x="7032104" y="3933056"/>
            <a:ext cx="936104" cy="20882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526E6847-5FD5-DB9F-3CF0-CB92F5040877}"/>
              </a:ext>
            </a:extLst>
          </p:cNvPr>
          <p:cNvSpPr txBox="1"/>
          <p:nvPr/>
        </p:nvSpPr>
        <p:spPr>
          <a:xfrm>
            <a:off x="7536160" y="4437112"/>
            <a:ext cx="508473" cy="276999"/>
          </a:xfrm>
          <a:prstGeom prst="rect">
            <a:avLst/>
          </a:prstGeom>
          <a:noFill/>
        </p:spPr>
        <p:txBody>
          <a:bodyPr wrap="none" rtlCol="0">
            <a:spAutoFit/>
          </a:bodyPr>
          <a:lstStyle/>
          <a:p>
            <a:r>
              <a:rPr lang="en-US" altLang="zh-TW" sz="1200" dirty="0">
                <a:solidFill>
                  <a:srgbClr val="3E9751"/>
                </a:solidFill>
              </a:rPr>
              <a:t>max</a:t>
            </a:r>
            <a:endParaRPr lang="zh-TW" altLang="en-US" sz="1200" dirty="0">
              <a:solidFill>
                <a:srgbClr val="3E9751"/>
              </a:solidFill>
            </a:endParaRPr>
          </a:p>
        </p:txBody>
      </p:sp>
      <p:sp>
        <p:nvSpPr>
          <p:cNvPr id="30" name="文字方塊 29">
            <a:extLst>
              <a:ext uri="{FF2B5EF4-FFF2-40B4-BE49-F238E27FC236}">
                <a16:creationId xmlns:a16="http://schemas.microsoft.com/office/drawing/2014/main" id="{767F103A-834B-5FC6-5DA6-C1065F0FEFD9}"/>
              </a:ext>
            </a:extLst>
          </p:cNvPr>
          <p:cNvSpPr txBox="1"/>
          <p:nvPr/>
        </p:nvSpPr>
        <p:spPr>
          <a:xfrm>
            <a:off x="7536160" y="5661248"/>
            <a:ext cx="453970" cy="276999"/>
          </a:xfrm>
          <a:prstGeom prst="rect">
            <a:avLst/>
          </a:prstGeom>
          <a:noFill/>
        </p:spPr>
        <p:txBody>
          <a:bodyPr wrap="none" rtlCol="0">
            <a:spAutoFit/>
          </a:bodyPr>
          <a:lstStyle/>
          <a:p>
            <a:r>
              <a:rPr lang="en-US" altLang="zh-TW" sz="1200" dirty="0">
                <a:solidFill>
                  <a:srgbClr val="3E9751"/>
                </a:solidFill>
              </a:rPr>
              <a:t>min</a:t>
            </a:r>
            <a:endParaRPr lang="zh-TW" altLang="en-US" sz="1200" dirty="0">
              <a:solidFill>
                <a:srgbClr val="3E9751"/>
              </a:solidFill>
            </a:endParaRPr>
          </a:p>
        </p:txBody>
      </p:sp>
      <p:sp>
        <p:nvSpPr>
          <p:cNvPr id="2" name="文字方塊 1">
            <a:extLst>
              <a:ext uri="{FF2B5EF4-FFF2-40B4-BE49-F238E27FC236}">
                <a16:creationId xmlns:a16="http://schemas.microsoft.com/office/drawing/2014/main" id="{C4E66BB5-F234-FBB6-2C2D-E204F49CA464}"/>
              </a:ext>
            </a:extLst>
          </p:cNvPr>
          <p:cNvSpPr txBox="1"/>
          <p:nvPr/>
        </p:nvSpPr>
        <p:spPr>
          <a:xfrm>
            <a:off x="390524" y="1340768"/>
            <a:ext cx="5705476" cy="3093154"/>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原理</a:t>
            </a:r>
            <a:endParaRPr lang="zh-TW" altLang="en-US" sz="2800" b="1" dirty="0">
              <a:solidFill>
                <a:schemeClr val="accent1">
                  <a:lumMod val="75000"/>
                </a:schemeClr>
              </a:solidFill>
              <a:latin typeface="Microsoft JhengHei UI" panose="020B0604030504040204" pitchFamily="34" charset="-120"/>
              <a:ea typeface="Microsoft JhengHei UI" panose="020B0604030504040204" pitchFamily="34" charset="-120"/>
            </a:endParaRPr>
          </a:p>
          <a:p>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確定特徵中的最小值 </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(min(X)) </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和最大值 </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(max(X))</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。將特徵的數值範圍壓縮到一個固定的範圍，通常是</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0</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到</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1</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a:t>
            </a:r>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v"/>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應用場景</a:t>
            </a:r>
            <a:r>
              <a:rPr lang="en-US" altLang="zh-TW" b="1" dirty="0">
                <a:solidFill>
                  <a:schemeClr val="accent1">
                    <a:lumMod val="75000"/>
                  </a:schemeClr>
                </a:solidFill>
                <a:latin typeface="Microsoft JhengHei UI" panose="020B0604030504040204" pitchFamily="34" charset="-120"/>
                <a:ea typeface="Microsoft JhengHei UI" panose="020B0604030504040204" pitchFamily="34" charset="-120"/>
              </a:rPr>
              <a:t>:</a:t>
            </a:r>
          </a:p>
          <a:p>
            <a:pPr algn="l"/>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1. </a:t>
            </a:r>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提高模型訓練效率</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t>
            </a:r>
            <a:endPar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正規化可以改善機器學習算法的表現，尤其是那些涉及資料點距離的算法，如支持向量機（</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SVM</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）和神經網絡。在優化</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過程</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中，標準化可以加快收斂速度，因為它保證了所有特徵在梯度下降過程中具有相同的學習率。</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2. </a:t>
            </a:r>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確保準確性</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t>
            </a:r>
            <a:endPar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許多資料可視化技術（如散點圖）</a:t>
            </a:r>
            <a:r>
              <a:rPr lang="zh-TW" altLang="en-US" sz="1200" b="0" i="0" dirty="0">
                <a:solidFill>
                  <a:schemeClr val="accent1"/>
                </a:solidFill>
                <a:effectLst/>
                <a:highlight>
                  <a:srgbClr val="FFFFFF"/>
                </a:highlight>
                <a:latin typeface="微軟正黑體" panose="020B0604030504040204" pitchFamily="34" charset="-120"/>
                <a:ea typeface="微軟正黑體" panose="020B0604030504040204" pitchFamily="34" charset="-120"/>
              </a:rPr>
              <a:t>對輸入資料的尺度很敏感</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。如果資料未經正規化，可視化結果可能會扭曲，難以解釋。正規化可以避免這些問題，保證可視化的準確性。</a:t>
            </a:r>
          </a:p>
          <a:p>
            <a:pPr algn="l"/>
            <a:endPar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37113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705476" cy="2492990"/>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原理</a:t>
            </a:r>
            <a:endParaRPr lang="zh-TW" altLang="en-US" sz="2800" b="1" dirty="0">
              <a:solidFill>
                <a:schemeClr val="accent1">
                  <a:lumMod val="75000"/>
                </a:schemeClr>
              </a:solidFill>
              <a:latin typeface="Microsoft JhengHei UI" panose="020B0604030504040204" pitchFamily="34" charset="-120"/>
              <a:ea typeface="Microsoft JhengHei UI" panose="020B0604030504040204" pitchFamily="34" charset="-120"/>
            </a:endParaRPr>
          </a:p>
          <a:p>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標準化將數據重新縮放，使其平均值為 </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0</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，標準差為 </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1</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。它假設您的數據服從高斯（鐘形曲線）分佈。</a:t>
            </a:r>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pPr marL="285750" indent="-285750">
              <a:lnSpc>
                <a:spcPct val="150000"/>
              </a:lnSpc>
              <a:spcBef>
                <a:spcPct val="0"/>
              </a:spcBef>
              <a:buFont typeface="Wingdings" panose="05000000000000000000" pitchFamily="2" charset="2"/>
              <a:buChar char="v"/>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應用場景</a:t>
            </a:r>
            <a:r>
              <a:rPr lang="en-US" altLang="zh-TW" b="1" dirty="0">
                <a:solidFill>
                  <a:schemeClr val="accent1">
                    <a:lumMod val="75000"/>
                  </a:schemeClr>
                </a:solidFill>
                <a:latin typeface="Microsoft JhengHei UI" panose="020B0604030504040204" pitchFamily="34" charset="-120"/>
                <a:ea typeface="Microsoft JhengHei UI" panose="020B0604030504040204" pitchFamily="34" charset="-120"/>
              </a:rPr>
              <a:t>:</a:t>
            </a:r>
          </a:p>
          <a:p>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當模型的性能依賴於特徵的相對大小時，一般在建模的過程中，對資料都會要求特徵縮放，例如</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KNN</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SVM</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a:t>
            </a:r>
            <a:r>
              <a:rPr lang="en-US" altLang="zh-TW" sz="1200" dirty="0" err="1">
                <a:solidFill>
                  <a:srgbClr val="0D0D0D"/>
                </a:solidFill>
                <a:highlight>
                  <a:srgbClr val="FFFFFF"/>
                </a:highlight>
                <a:latin typeface="微軟正黑體" panose="020B0604030504040204" pitchFamily="34" charset="-120"/>
                <a:ea typeface="微軟正黑體" panose="020B0604030504040204" pitchFamily="34" charset="-120"/>
              </a:rPr>
              <a:t>Kmeans</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等</a:t>
            </a:r>
            <a:r>
              <a:rPr lang="zh-TW" altLang="en-US" sz="1200" dirty="0">
                <a:solidFill>
                  <a:schemeClr val="accent1"/>
                </a:solidFill>
                <a:highlight>
                  <a:srgbClr val="FFFFFF"/>
                </a:highlight>
                <a:latin typeface="微軟正黑體" panose="020B0604030504040204" pitchFamily="34" charset="-120"/>
                <a:ea typeface="微軟正黑體" panose="020B0604030504040204" pitchFamily="34" charset="-120"/>
              </a:rPr>
              <a:t>涉及距離的模型</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，但是對決策樹、隨機森利等樹模型是不需要進行特徵縮放</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後面會詳述</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。樹算法透過創建規則來分割數據，數據是根據單個特徵的閾值來分割的。這些分割是基於最佳化某個標準（如 </a:t>
            </a:r>
            <a:r>
              <a:rPr lang="en-US" altLang="zh-TW" sz="1200" b="1" i="0" dirty="0">
                <a:solidFill>
                  <a:srgbClr val="0D0D0D"/>
                </a:solidFill>
                <a:effectLst/>
                <a:highlight>
                  <a:srgbClr val="FFFFFF"/>
                </a:highlight>
                <a:latin typeface="Söhne"/>
              </a:rPr>
              <a:t>Information Gain</a:t>
            </a:r>
            <a:r>
              <a:rPr lang="zh-TW" altLang="en-US" sz="1200" b="1" i="0" dirty="0">
                <a:solidFill>
                  <a:srgbClr val="0D0D0D"/>
                </a:solidFill>
                <a:effectLst/>
                <a:highlight>
                  <a:srgbClr val="FFFFFF"/>
                </a:highlight>
                <a:latin typeface="Söhne"/>
              </a:rPr>
              <a:t> </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或 </a:t>
            </a:r>
            <a:r>
              <a:rPr lang="en-US" altLang="zh-TW" sz="1200" b="1" i="0" dirty="0">
                <a:solidFill>
                  <a:srgbClr val="0D0D0D"/>
                </a:solidFill>
                <a:effectLst/>
                <a:highlight>
                  <a:srgbClr val="FFFFFF"/>
                </a:highlight>
                <a:latin typeface="Söhne"/>
              </a:rPr>
              <a:t>Gini Impurity</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）來選擇的，而與特徵的尺度無關。</a:t>
            </a: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特徵縮放 </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 Standardization</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 標準化</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資料的歸一化和標準化都是對資料做變換，指透過某種處理方法將待處理的資料限制在一定的範圍內或符合某種分佈。</a:t>
            </a:r>
          </a:p>
        </p:txBody>
      </p:sp>
      <p:pic>
        <p:nvPicPr>
          <p:cNvPr id="6146" name="Picture 2">
            <a:extLst>
              <a:ext uri="{FF2B5EF4-FFF2-40B4-BE49-F238E27FC236}">
                <a16:creationId xmlns:a16="http://schemas.microsoft.com/office/drawing/2014/main" id="{FBF0E13A-3CA0-6F99-70B2-B9BADEBC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608512" cy="20474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B9B2B26F-488C-AD78-BF41-29B6BBBCF2AA}"/>
              </a:ext>
            </a:extLst>
          </p:cNvPr>
          <p:cNvPicPr>
            <a:picLocks noChangeAspect="1"/>
          </p:cNvPicPr>
          <p:nvPr/>
        </p:nvPicPr>
        <p:blipFill>
          <a:blip r:embed="rId3"/>
          <a:stretch>
            <a:fillRect/>
          </a:stretch>
        </p:blipFill>
        <p:spPr>
          <a:xfrm>
            <a:off x="6960096" y="3789040"/>
            <a:ext cx="4608512" cy="2300672"/>
          </a:xfrm>
          <a:prstGeom prst="rect">
            <a:avLst/>
          </a:prstGeom>
        </p:spPr>
      </p:pic>
      <p:pic>
        <p:nvPicPr>
          <p:cNvPr id="4" name="圖片 3">
            <a:extLst>
              <a:ext uri="{FF2B5EF4-FFF2-40B4-BE49-F238E27FC236}">
                <a16:creationId xmlns:a16="http://schemas.microsoft.com/office/drawing/2014/main" id="{5BB7C7D6-E8A7-AC86-1DE0-DD442101D0E7}"/>
              </a:ext>
            </a:extLst>
          </p:cNvPr>
          <p:cNvPicPr>
            <a:picLocks noChangeAspect="1"/>
          </p:cNvPicPr>
          <p:nvPr/>
        </p:nvPicPr>
        <p:blipFill>
          <a:blip r:embed="rId4"/>
          <a:stretch>
            <a:fillRect/>
          </a:stretch>
        </p:blipFill>
        <p:spPr>
          <a:xfrm>
            <a:off x="7032104" y="3861048"/>
            <a:ext cx="4392488" cy="2133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6E0631D-6252-3AC8-BFA6-2DB3C0870ECE}"/>
              </a:ext>
            </a:extLst>
          </p:cNvPr>
          <p:cNvPicPr>
            <a:picLocks noChangeAspect="1"/>
          </p:cNvPicPr>
          <p:nvPr/>
        </p:nvPicPr>
        <p:blipFill>
          <a:blip r:embed="rId5"/>
          <a:stretch>
            <a:fillRect/>
          </a:stretch>
        </p:blipFill>
        <p:spPr>
          <a:xfrm>
            <a:off x="479376" y="3861048"/>
            <a:ext cx="5400600" cy="675075"/>
          </a:xfrm>
          <a:prstGeom prst="rect">
            <a:avLst/>
          </a:prstGeom>
        </p:spPr>
      </p:pic>
      <p:pic>
        <p:nvPicPr>
          <p:cNvPr id="11" name="圖片 10">
            <a:extLst>
              <a:ext uri="{FF2B5EF4-FFF2-40B4-BE49-F238E27FC236}">
                <a16:creationId xmlns:a16="http://schemas.microsoft.com/office/drawing/2014/main" id="{ACCB6859-BEC3-9A18-052D-A2641091622B}"/>
              </a:ext>
            </a:extLst>
          </p:cNvPr>
          <p:cNvPicPr>
            <a:picLocks noChangeAspect="1"/>
          </p:cNvPicPr>
          <p:nvPr/>
        </p:nvPicPr>
        <p:blipFill>
          <a:blip r:embed="rId6"/>
          <a:stretch>
            <a:fillRect/>
          </a:stretch>
        </p:blipFill>
        <p:spPr>
          <a:xfrm>
            <a:off x="407368" y="4869160"/>
            <a:ext cx="5616624" cy="970672"/>
          </a:xfrm>
          <a:prstGeom prst="rect">
            <a:avLst/>
          </a:prstGeom>
        </p:spPr>
      </p:pic>
      <p:sp>
        <p:nvSpPr>
          <p:cNvPr id="15" name="矩形 14">
            <a:extLst>
              <a:ext uri="{FF2B5EF4-FFF2-40B4-BE49-F238E27FC236}">
                <a16:creationId xmlns:a16="http://schemas.microsoft.com/office/drawing/2014/main" id="{F202F113-50F9-0A91-83B1-4FF25612DA78}"/>
              </a:ext>
            </a:extLst>
          </p:cNvPr>
          <p:cNvSpPr/>
          <p:nvPr/>
        </p:nvSpPr>
        <p:spPr>
          <a:xfrm>
            <a:off x="717612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a:extLst>
              <a:ext uri="{FF2B5EF4-FFF2-40B4-BE49-F238E27FC236}">
                <a16:creationId xmlns:a16="http://schemas.microsoft.com/office/drawing/2014/main" id="{93EBC8E8-4972-0AF1-9EC5-9984142AE266}"/>
              </a:ext>
            </a:extLst>
          </p:cNvPr>
          <p:cNvSpPr/>
          <p:nvPr/>
        </p:nvSpPr>
        <p:spPr>
          <a:xfrm>
            <a:off x="969640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矩形 26">
            <a:extLst>
              <a:ext uri="{FF2B5EF4-FFF2-40B4-BE49-F238E27FC236}">
                <a16:creationId xmlns:a16="http://schemas.microsoft.com/office/drawing/2014/main" id="{DB6F8EFF-2268-FCB1-80F9-2748F29CB95C}"/>
              </a:ext>
            </a:extLst>
          </p:cNvPr>
          <p:cNvSpPr/>
          <p:nvPr/>
        </p:nvSpPr>
        <p:spPr>
          <a:xfrm>
            <a:off x="7104112" y="3933056"/>
            <a:ext cx="936104" cy="201622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 name="接點: 肘形 28">
            <a:extLst>
              <a:ext uri="{FF2B5EF4-FFF2-40B4-BE49-F238E27FC236}">
                <a16:creationId xmlns:a16="http://schemas.microsoft.com/office/drawing/2014/main" id="{EBE9EBCF-1044-A240-E742-4630CEAA123B}"/>
              </a:ext>
            </a:extLst>
          </p:cNvPr>
          <p:cNvCxnSpPr>
            <a:stCxn id="27" idx="0"/>
          </p:cNvCxnSpPr>
          <p:nvPr/>
        </p:nvCxnSpPr>
        <p:spPr>
          <a:xfrm rot="16200000" flipH="1" flipV="1">
            <a:off x="4529826" y="962726"/>
            <a:ext cx="72008" cy="6012668"/>
          </a:xfrm>
          <a:prstGeom prst="bentConnector4">
            <a:avLst>
              <a:gd name="adj1" fmla="val -317465"/>
              <a:gd name="adj2" fmla="val 9995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7D93F1C-67F6-C38C-0E4C-DAB1BDC53E3F}"/>
              </a:ext>
            </a:extLst>
          </p:cNvPr>
          <p:cNvSpPr/>
          <p:nvPr/>
        </p:nvSpPr>
        <p:spPr>
          <a:xfrm>
            <a:off x="1199456" y="4005064"/>
            <a:ext cx="792088" cy="50405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875148A-65FB-B3E3-A71B-8EB5A26ECE2B}"/>
              </a:ext>
            </a:extLst>
          </p:cNvPr>
          <p:cNvSpPr/>
          <p:nvPr/>
        </p:nvSpPr>
        <p:spPr>
          <a:xfrm>
            <a:off x="911424" y="4941168"/>
            <a:ext cx="57606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矩形 33">
            <a:extLst>
              <a:ext uri="{FF2B5EF4-FFF2-40B4-BE49-F238E27FC236}">
                <a16:creationId xmlns:a16="http://schemas.microsoft.com/office/drawing/2014/main" id="{DEAEF2C1-7DD9-1478-0537-3821093B1F0A}"/>
              </a:ext>
            </a:extLst>
          </p:cNvPr>
          <p:cNvSpPr/>
          <p:nvPr/>
        </p:nvSpPr>
        <p:spPr>
          <a:xfrm>
            <a:off x="5159896" y="5157192"/>
            <a:ext cx="93610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文字方塊 34">
            <a:extLst>
              <a:ext uri="{FF2B5EF4-FFF2-40B4-BE49-F238E27FC236}">
                <a16:creationId xmlns:a16="http://schemas.microsoft.com/office/drawing/2014/main" id="{5379882E-2D2C-6DDC-7E96-DDADD7B2FF93}"/>
              </a:ext>
            </a:extLst>
          </p:cNvPr>
          <p:cNvSpPr txBox="1"/>
          <p:nvPr/>
        </p:nvSpPr>
        <p:spPr>
          <a:xfrm>
            <a:off x="3863752" y="3573016"/>
            <a:ext cx="1699504" cy="276999"/>
          </a:xfrm>
          <a:prstGeom prst="rect">
            <a:avLst/>
          </a:prstGeom>
          <a:solidFill>
            <a:schemeClr val="bg1"/>
          </a:solidFill>
        </p:spPr>
        <p:txBody>
          <a:bodyPr wrap="none" rtlCol="0">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計算 平均值 和 標準差</a:t>
            </a:r>
          </a:p>
        </p:txBody>
      </p:sp>
    </p:spTree>
    <p:extLst>
      <p:ext uri="{BB962C8B-B14F-4D97-AF65-F5344CB8AC3E}">
        <p14:creationId xmlns:p14="http://schemas.microsoft.com/office/powerpoint/2010/main" val="1759905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機器學習演算法速查表：設計工具- Azure Machine Learning | Microsoft Learn">
            <a:extLst>
              <a:ext uri="{FF2B5EF4-FFF2-40B4-BE49-F238E27FC236}">
                <a16:creationId xmlns:a16="http://schemas.microsoft.com/office/drawing/2014/main" id="{E550D495-93B0-40CC-86D1-C70EB5DD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052736"/>
            <a:ext cx="7904498" cy="5114954"/>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9BD0916B-5D77-498F-9D8D-CE9B86244A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挑選合適的機器學習演算法</a:t>
            </a:r>
          </a:p>
        </p:txBody>
      </p:sp>
    </p:spTree>
    <p:extLst>
      <p:ext uri="{BB962C8B-B14F-4D97-AF65-F5344CB8AC3E}">
        <p14:creationId xmlns:p14="http://schemas.microsoft.com/office/powerpoint/2010/main" val="2954959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致 同學</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3785652"/>
          </a:xfrm>
          <a:prstGeom prst="rect">
            <a:avLst/>
          </a:prstGeom>
          <a:noFill/>
        </p:spPr>
        <p:txBody>
          <a:bodyPr wrap="square" rtlCol="0">
            <a:spAutoFit/>
          </a:bodyPr>
          <a:lstStyle/>
          <a:p>
            <a:pPr algn="l"/>
            <a:r>
              <a:rPr lang="zh-TW" altLang="en-US"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親愛的，</a:t>
            </a:r>
            <a:endParaRPr lang="en-US" altLang="zh-TW" sz="20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zh-TW" altLang="en-US" sz="20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歡迎您加入由桑尼數據科學開設的「</a:t>
            </a:r>
            <a:r>
              <a:rPr lang="zh-TW" altLang="en-US" sz="2000" dirty="0">
                <a:solidFill>
                  <a:srgbClr val="0D0D0D"/>
                </a:solidFill>
                <a:highlight>
                  <a:srgbClr val="FFFFFF"/>
                </a:highlight>
                <a:latin typeface="微軟正黑體" panose="020B0604030504040204" pitchFamily="34" charset="-120"/>
                <a:ea typeface="微軟正黑體" panose="020B0604030504040204" pitchFamily="34" charset="-120"/>
              </a:rPr>
              <a:t>從</a:t>
            </a:r>
            <a:r>
              <a:rPr lang="en-US" altLang="zh-TW" sz="2000" dirty="0">
                <a:solidFill>
                  <a:srgbClr val="0D0D0D"/>
                </a:solidFill>
                <a:highlight>
                  <a:srgbClr val="FFFFFF"/>
                </a:highlight>
                <a:latin typeface="微軟正黑體" panose="020B0604030504040204" pitchFamily="34" charset="-120"/>
                <a:ea typeface="微軟正黑體" panose="020B0604030504040204" pitchFamily="34" charset="-120"/>
              </a:rPr>
              <a:t>0</a:t>
            </a:r>
            <a:r>
              <a:rPr lang="zh-TW" altLang="en-US" sz="2000" dirty="0">
                <a:solidFill>
                  <a:srgbClr val="0D0D0D"/>
                </a:solidFill>
                <a:highlight>
                  <a:srgbClr val="FFFFFF"/>
                </a:highlight>
                <a:latin typeface="微軟正黑體" panose="020B0604030504040204" pitchFamily="34" charset="-120"/>
                <a:ea typeface="微軟正黑體" panose="020B0604030504040204" pitchFamily="34" charset="-120"/>
              </a:rPr>
              <a:t>到</a:t>
            </a:r>
            <a:r>
              <a:rPr lang="en-US" altLang="zh-TW" sz="2000" dirty="0">
                <a:solidFill>
                  <a:srgbClr val="0D0D0D"/>
                </a:solidFill>
                <a:highlight>
                  <a:srgbClr val="FFFFFF"/>
                </a:highlight>
                <a:latin typeface="微軟正黑體" panose="020B0604030504040204" pitchFamily="34" charset="-120"/>
                <a:ea typeface="微軟正黑體" panose="020B0604030504040204" pitchFamily="34" charset="-120"/>
              </a:rPr>
              <a:t>1</a:t>
            </a:r>
            <a:r>
              <a:rPr lang="zh-TW" altLang="en-US" sz="2000" dirty="0">
                <a:solidFill>
                  <a:srgbClr val="0D0D0D"/>
                </a:solidFill>
                <a:highlight>
                  <a:srgbClr val="FFFFFF"/>
                </a:highlight>
                <a:latin typeface="微軟正黑體" panose="020B0604030504040204" pitchFamily="34" charset="-120"/>
                <a:ea typeface="微軟正黑體" panose="020B0604030504040204" pitchFamily="34" charset="-120"/>
              </a:rPr>
              <a:t>成為</a:t>
            </a:r>
            <a:r>
              <a:rPr lang="zh-TW" altLang="en-US"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機器學習大師」課程。我非常高興您能加入資策會學習機器學習課程！在這堂課中，您將學習許多有趣且有用的概念。</a:t>
            </a:r>
          </a:p>
          <a:p>
            <a:pPr algn="l"/>
            <a:r>
              <a:rPr lang="zh-TW" altLang="en-US"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這堂課會用到很多數學統計理論，建議修完我另外開設的 </a:t>
            </a:r>
            <a:r>
              <a:rPr lang="en-US" altLang="zh-TW"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python </a:t>
            </a:r>
            <a:r>
              <a:rPr lang="zh-TW" altLang="en-US"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數據分析再進行學習對吸收比較有幫助。</a:t>
            </a:r>
            <a:endParaRPr lang="en-US" altLang="zh-TW" sz="20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期待您能真心享受這場學習旅程！享受 </a:t>
            </a:r>
            <a:r>
              <a:rPr lang="en-US" altLang="zh-TW"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AI </a:t>
            </a:r>
            <a:r>
              <a:rPr lang="zh-TW" altLang="en-US"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機器學習的樂趣， </a:t>
            </a:r>
            <a:endParaRPr lang="en-US" altLang="zh-TW" sz="20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en-US" altLang="zh-TW" sz="2000" dirty="0">
              <a:solidFill>
                <a:srgbClr val="0D0D0D"/>
              </a:solidFill>
              <a:highlight>
                <a:srgbClr val="FFFFFF"/>
              </a:highlight>
              <a:latin typeface="微軟正黑體" panose="020B0604030504040204" pitchFamily="34" charset="-120"/>
              <a:ea typeface="微軟正黑體" panose="020B0604030504040204" pitchFamily="34" charset="-120"/>
            </a:endParaRPr>
          </a:p>
          <a:p>
            <a:pPr algn="l"/>
            <a:r>
              <a:rPr lang="en-US" altLang="zh-TW"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Sunny </a:t>
            </a:r>
          </a:p>
          <a:p>
            <a:pPr algn="l"/>
            <a:endParaRPr lang="en-US" altLang="zh-TW" sz="2000" dirty="0">
              <a:solidFill>
                <a:srgbClr val="0D0D0D"/>
              </a:solidFill>
              <a:highlight>
                <a:srgbClr val="FFFFFF"/>
              </a:highlight>
              <a:latin typeface="微軟正黑體" panose="020B0604030504040204" pitchFamily="34" charset="-120"/>
              <a:ea typeface="微軟正黑體" panose="020B0604030504040204" pitchFamily="34" charset="-120"/>
            </a:endParaRPr>
          </a:p>
          <a:p>
            <a:pPr algn="l"/>
            <a:r>
              <a:rPr lang="zh-TW" altLang="en-US"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附註：如果你覺得我教得不錯歡迎幫我推廣，你的支持是我最大的動力，別忘了 </a:t>
            </a:r>
            <a:r>
              <a:rPr lang="en-US" altLang="zh-TW" sz="2000" b="0" i="0" dirty="0" err="1">
                <a:solidFill>
                  <a:srgbClr val="0D0D0D"/>
                </a:solidFill>
                <a:effectLst/>
                <a:highlight>
                  <a:srgbClr val="FFFFFF"/>
                </a:highlight>
                <a:latin typeface="微軟正黑體" panose="020B0604030504040204" pitchFamily="34" charset="-120"/>
                <a:ea typeface="微軟正黑體" panose="020B0604030504040204" pitchFamily="34" charset="-120"/>
              </a:rPr>
              <a:t>github</a:t>
            </a:r>
            <a:r>
              <a:rPr lang="zh-TW" altLang="en-US" sz="2000" b="0" i="0" dirty="0">
                <a:solidFill>
                  <a:srgbClr val="0D0D0D"/>
                </a:solidFill>
                <a:effectLst/>
                <a:highlight>
                  <a:srgbClr val="FFFFFF"/>
                </a:highlight>
                <a:latin typeface="微軟正黑體" panose="020B0604030504040204" pitchFamily="34" charset="-120"/>
                <a:ea typeface="微軟正黑體" panose="020B0604030504040204" pitchFamily="34" charset="-120"/>
              </a:rPr>
              <a:t> 幫我點個星星。</a:t>
            </a:r>
          </a:p>
        </p:txBody>
      </p:sp>
    </p:spTree>
    <p:extLst>
      <p:ext uri="{BB962C8B-B14F-4D97-AF65-F5344CB8AC3E}">
        <p14:creationId xmlns:p14="http://schemas.microsoft.com/office/powerpoint/2010/main" val="27517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Multiple Linear Regression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Simple Linear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err="1"/>
              <a:t>Polynominal</a:t>
            </a:r>
            <a:r>
              <a:rPr lang="en-US" altLang="zh-TW" sz="2400" dirty="0"/>
              <a:t> Regression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r>
              <a:rPr lang="zh-TW" altLang="en-US" dirty="0">
                <a:solidFill>
                  <a:srgbClr val="D8D8D8">
                    <a:lumMod val="10000"/>
                  </a:srgbClr>
                </a:solidFill>
                <a:latin typeface="Microsoft JhengHei UI" panose="020B0604030504040204" pitchFamily="34" charset="-120"/>
                <a:ea typeface="Microsoft JhengHei UI" panose="020B0604030504040204" pitchFamily="34" charset="-120"/>
              </a:rPr>
              <a:t>回歸模型 </a:t>
            </a:r>
            <a:r>
              <a:rPr lang="en-US" altLang="zh-TW" dirty="0">
                <a:solidFill>
                  <a:srgbClr val="D8D8D8">
                    <a:lumMod val="10000"/>
                  </a:srgbClr>
                </a:solidFill>
                <a:latin typeface="Microsoft JhengHei UI" panose="020B0604030504040204" pitchFamily="34" charset="-120"/>
                <a:ea typeface="Microsoft JhengHei UI" panose="020B0604030504040204" pitchFamily="34" charset="-120"/>
              </a:rPr>
              <a:t>Regression</a:t>
            </a:r>
            <a:endParaRPr lang="zh-TW" altLang="en-US" dirty="0"/>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Support Vector Regression (SVR)</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solidFill>
                  <a:srgbClr val="C00000"/>
                </a:solidFill>
              </a:rPr>
              <a:t>Decision Tree Regression </a:t>
            </a:r>
          </a:p>
        </p:txBody>
      </p:sp>
      <p:sp>
        <p:nvSpPr>
          <p:cNvPr id="16" name="矩形 15">
            <a:extLst>
              <a:ext uri="{FF2B5EF4-FFF2-40B4-BE49-F238E27FC236}">
                <a16:creationId xmlns:a16="http://schemas.microsoft.com/office/drawing/2014/main" id="{58EA2534-A7BB-8D95-8FBB-591C6AC9EC27}"/>
              </a:ext>
            </a:extLst>
          </p:cNvPr>
          <p:cNvSpPr/>
          <p:nvPr/>
        </p:nvSpPr>
        <p:spPr>
          <a:xfrm>
            <a:off x="6339926" y="1829776"/>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7" name="標題 3">
            <a:extLst>
              <a:ext uri="{FF2B5EF4-FFF2-40B4-BE49-F238E27FC236}">
                <a16:creationId xmlns:a16="http://schemas.microsoft.com/office/drawing/2014/main" id="{90DEE8F7-67A6-9C65-9C74-3976FB4250AC}"/>
              </a:ext>
            </a:extLst>
          </p:cNvPr>
          <p:cNvSpPr txBox="1">
            <a:spLocks/>
          </p:cNvSpPr>
          <p:nvPr/>
        </p:nvSpPr>
        <p:spPr bwMode="auto">
          <a:xfrm>
            <a:off x="7392144" y="1702017"/>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solidFill>
                  <a:srgbClr val="C00000"/>
                </a:solidFill>
              </a:rPr>
              <a:t>Random Forest Regression</a:t>
            </a:r>
          </a:p>
        </p:txBody>
      </p:sp>
      <p:sp>
        <p:nvSpPr>
          <p:cNvPr id="18" name="矩形 17">
            <a:extLst>
              <a:ext uri="{FF2B5EF4-FFF2-40B4-BE49-F238E27FC236}">
                <a16:creationId xmlns:a16="http://schemas.microsoft.com/office/drawing/2014/main" id="{2F848764-48BC-69F7-D9AA-1247A0D2D18E}"/>
              </a:ext>
            </a:extLst>
          </p:cNvPr>
          <p:cNvSpPr/>
          <p:nvPr/>
        </p:nvSpPr>
        <p:spPr>
          <a:xfrm>
            <a:off x="6339926" y="2520465"/>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9" name="標題 3">
            <a:extLst>
              <a:ext uri="{FF2B5EF4-FFF2-40B4-BE49-F238E27FC236}">
                <a16:creationId xmlns:a16="http://schemas.microsoft.com/office/drawing/2014/main" id="{48A3067B-077C-DC15-0ADB-163E4CF0AD2B}"/>
              </a:ext>
            </a:extLst>
          </p:cNvPr>
          <p:cNvSpPr txBox="1">
            <a:spLocks/>
          </p:cNvSpPr>
          <p:nvPr/>
        </p:nvSpPr>
        <p:spPr bwMode="auto">
          <a:xfrm>
            <a:off x="7392144" y="2402895"/>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Evaluation criteria</a:t>
            </a:r>
          </a:p>
        </p:txBody>
      </p:sp>
    </p:spTree>
    <p:extLst>
      <p:ext uri="{BB962C8B-B14F-4D97-AF65-F5344CB8AC3E}">
        <p14:creationId xmlns:p14="http://schemas.microsoft.com/office/powerpoint/2010/main" val="1963906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b="1" dirty="0">
                <a:latin typeface="微軟正黑體" panose="020B0604030504040204" pitchFamily="34" charset="-120"/>
                <a:ea typeface="微軟正黑體" panose="020B0604030504040204" pitchFamily="34" charset="-120"/>
              </a:rPr>
              <a:t>Simple/Multiple Linear Regression</a:t>
            </a:r>
          </a:p>
          <a:p>
            <a:endParaRPr lang="en-US" altLang="zh-TW" sz="3200" b="1" dirty="0">
              <a:latin typeface="微軟正黑體" panose="020B0604030504040204" pitchFamily="34" charset="-120"/>
              <a:ea typeface="微軟正黑體" panose="020B0604030504040204" pitchFamily="34" charset="-120"/>
            </a:endParaRPr>
          </a:p>
          <a:p>
            <a:r>
              <a:rPr lang="en-US" altLang="zh-TW" sz="3200" b="1" dirty="0">
                <a:latin typeface="微軟正黑體" panose="020B0604030504040204" pitchFamily="34" charset="-120"/>
                <a:ea typeface="微軟正黑體" panose="020B0604030504040204" pitchFamily="34" charset="-120"/>
              </a:rPr>
              <a:t>intuition</a:t>
            </a:r>
          </a:p>
        </p:txBody>
      </p:sp>
    </p:spTree>
    <p:extLst>
      <p:ext uri="{BB962C8B-B14F-4D97-AF65-F5344CB8AC3E}">
        <p14:creationId xmlns:p14="http://schemas.microsoft.com/office/powerpoint/2010/main" val="376869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936514" cy="459485"/>
          </a:xfrm>
          <a:prstGeom prst="rect">
            <a:avLst/>
          </a:prstGeom>
        </p:spPr>
        <p:txBody>
          <a:bodyPr wrap="non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如果你是一位專職馬鈴薯種植的農夫，你可能會有以下任務：</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1.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該如何提高馬鈴薯產量？  </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2.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有哪些因素會影響馬鈴薯的產量？</a:t>
            </a:r>
          </a:p>
        </p:txBody>
      </p:sp>
      <p:pic>
        <p:nvPicPr>
          <p:cNvPr id="14340" name="Picture 4" descr="马铃薯茎叶生长和什么有关？马铃薯茎叶旺盛就能多结薯？ - 新农科技网">
            <a:extLst>
              <a:ext uri="{FF2B5EF4-FFF2-40B4-BE49-F238E27FC236}">
                <a16:creationId xmlns:a16="http://schemas.microsoft.com/office/drawing/2014/main" id="{AB98431D-96E9-4477-96C5-089992B4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299695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ertilizing: It's Mainly About Nitrogen - FineGardening">
            <a:extLst>
              <a:ext uri="{FF2B5EF4-FFF2-40B4-BE49-F238E27FC236}">
                <a16:creationId xmlns:a16="http://schemas.microsoft.com/office/drawing/2014/main" id="{F6BCC101-A0FB-460E-8668-847915C7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3676897"/>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天线宝宝太阳GIF - 下载及分享PHONEKY">
            <a:extLst>
              <a:ext uri="{FF2B5EF4-FFF2-40B4-BE49-F238E27FC236}">
                <a16:creationId xmlns:a16="http://schemas.microsoft.com/office/drawing/2014/main" id="{D5C46DC2-DDE0-4E31-B278-D7D8927C1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288"/>
          <a:stretch/>
        </p:blipFill>
        <p:spPr bwMode="auto">
          <a:xfrm>
            <a:off x="2711624" y="3645024"/>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下雨_图片_gif - 图库- 爱给网">
            <a:extLst>
              <a:ext uri="{FF2B5EF4-FFF2-40B4-BE49-F238E27FC236}">
                <a16:creationId xmlns:a16="http://schemas.microsoft.com/office/drawing/2014/main" id="{61FD5836-8AB3-4595-898D-CE3B0A5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902" y="3513949"/>
            <a:ext cx="1052231" cy="105223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溫度計圖示平面設計向量。 剪貼畫|剪貼畫免版稅| FreeImages">
            <a:extLst>
              <a:ext uri="{FF2B5EF4-FFF2-40B4-BE49-F238E27FC236}">
                <a16:creationId xmlns:a16="http://schemas.microsoft.com/office/drawing/2014/main" id="{EBBBE128-3E36-416C-BF7D-6DA18CCC8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25" y="3604889"/>
            <a:ext cx="435193" cy="8989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5B9F704-3842-41CD-BC28-768D467256B7}"/>
              </a:ext>
            </a:extLst>
          </p:cNvPr>
          <p:cNvSpPr/>
          <p:nvPr/>
        </p:nvSpPr>
        <p:spPr>
          <a:xfrm>
            <a:off x="2135560" y="5013176"/>
            <a:ext cx="3185487" cy="369332"/>
          </a:xfrm>
          <a:prstGeom prst="rect">
            <a:avLst/>
          </a:prstGeom>
        </p:spPr>
        <p:txBody>
          <a:bodyPr wrap="none">
            <a:spAutoFit/>
          </a:bodyPr>
          <a:lstStyle/>
          <a:p>
            <a:r>
              <a:rPr lang="zh-TW" altLang="en-US" b="1" dirty="0">
                <a:solidFill>
                  <a:schemeClr val="tx2">
                    <a:lumMod val="50000"/>
                  </a:schemeClr>
                </a:solidFill>
                <a:latin typeface="微軟正黑體" panose="020B0604030504040204" pitchFamily="34" charset="-120"/>
                <a:ea typeface="微軟正黑體" panose="020B0604030504040204" pitchFamily="34" charset="-120"/>
              </a:rPr>
              <a:t>一個結果是由很多原因造成的</a:t>
            </a:r>
          </a:p>
        </p:txBody>
      </p:sp>
      <p:pic>
        <p:nvPicPr>
          <p:cNvPr id="17" name="圖片 3">
            <a:extLst>
              <a:ext uri="{FF2B5EF4-FFF2-40B4-BE49-F238E27FC236}">
                <a16:creationId xmlns:a16="http://schemas.microsoft.com/office/drawing/2014/main" id="{3F242703-C8C0-4172-B65B-B3C26FEB95E4}"/>
              </a:ext>
            </a:extLst>
          </p:cNvPr>
          <p:cNvPicPr/>
          <p:nvPr/>
        </p:nvPicPr>
        <p:blipFill>
          <a:blip r:embed="rId7">
            <a:extLst>
              <a:ext uri="{28A0092B-C50C-407E-A947-70E740481C1C}">
                <a14:useLocalDpi xmlns:a14="http://schemas.microsoft.com/office/drawing/2010/main" val="0"/>
              </a:ext>
            </a:extLst>
          </a:blip>
          <a:stretch>
            <a:fillRect/>
          </a:stretch>
        </p:blipFill>
        <p:spPr>
          <a:xfrm>
            <a:off x="7032104" y="4725144"/>
            <a:ext cx="4608512" cy="1070306"/>
          </a:xfrm>
          <a:prstGeom prst="rect">
            <a:avLst/>
          </a:prstGeom>
        </p:spPr>
      </p:pic>
      <p:sp>
        <p:nvSpPr>
          <p:cNvPr id="9" name="等腰三角形 8">
            <a:extLst>
              <a:ext uri="{FF2B5EF4-FFF2-40B4-BE49-F238E27FC236}">
                <a16:creationId xmlns:a16="http://schemas.microsoft.com/office/drawing/2014/main" id="{81D54985-46BB-4588-8F8D-42AA7FC2127B}"/>
              </a:ext>
            </a:extLst>
          </p:cNvPr>
          <p:cNvSpPr/>
          <p:nvPr/>
        </p:nvSpPr>
        <p:spPr>
          <a:xfrm rot="2917270">
            <a:off x="11074469" y="4558381"/>
            <a:ext cx="903385" cy="434531"/>
          </a:xfrm>
          <a:prstGeom prst="triangle">
            <a:avLst/>
          </a:prstGeom>
          <a:solidFill>
            <a:srgbClr val="D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557406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AD61718-09C5-CFF1-D96E-47AB8AFF03F2}"/>
              </a:ext>
            </a:extLst>
          </p:cNvPr>
          <p:cNvPicPr>
            <a:picLocks noChangeAspect="1"/>
          </p:cNvPicPr>
          <p:nvPr/>
        </p:nvPicPr>
        <p:blipFill>
          <a:blip r:embed="rId2"/>
          <a:stretch>
            <a:fillRect/>
          </a:stretch>
        </p:blipFill>
        <p:spPr>
          <a:xfrm>
            <a:off x="1214747" y="3811221"/>
            <a:ext cx="3816417" cy="2097140"/>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pPr marL="171450" indent="-171450" algn="l">
              <a:buFont typeface="Arial" panose="020B0604020202020204" pitchFamily="34" charset="0"/>
              <a:buChar char="•"/>
            </a:pP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回歸分析的目的是建立一個模型，用以預測連續的數值輸出。這通常涉及找到一個或多個自變數（輸入特徵）與因變數（輸出變數）間的數學關係。</a:t>
            </a:r>
          </a:p>
          <a:p>
            <a:pPr marL="171450" indent="-171450" algn="l">
              <a:buFont typeface="Arial" panose="020B0604020202020204" pitchFamily="34" charset="0"/>
              <a:buChar char="•"/>
            </a:pP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模型設計時，會嘗試最小化預測值與實際值之間的差異，常見的方法是最小化誤差的平方和。</a:t>
            </a: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常用評估指標</a:t>
            </a:r>
          </a:p>
          <a:p>
            <a:pPr marL="171450" indent="-171450">
              <a:buFont typeface="Arial" panose="020B0604020202020204" pitchFamily="34" charset="0"/>
              <a:buChar char="•"/>
            </a:pPr>
            <a:r>
              <a:rPr lang="en-US" altLang="zh-TW" sz="1200" b="1" i="0" dirty="0">
                <a:solidFill>
                  <a:srgbClr val="0D0D0D"/>
                </a:solidFill>
                <a:effectLst/>
                <a:highlight>
                  <a:srgbClr val="FFFFFF"/>
                </a:highlight>
                <a:latin typeface="Söhne"/>
              </a:rPr>
              <a:t>MSE, Mean Squared Error</a:t>
            </a:r>
          </a:p>
          <a:p>
            <a:pPr marL="171450" indent="-171450">
              <a:buFont typeface="Arial" panose="020B0604020202020204" pitchFamily="34" charset="0"/>
              <a:buChar char="•"/>
            </a:pPr>
            <a:r>
              <a:rPr lang="en-US" altLang="zh-TW" sz="1200" b="1" i="0" dirty="0">
                <a:solidFill>
                  <a:srgbClr val="0D0D0D"/>
                </a:solidFill>
                <a:effectLst/>
                <a:highlight>
                  <a:srgbClr val="FFFFFF"/>
                </a:highlight>
                <a:latin typeface="Söhne"/>
              </a:rPr>
              <a:t>RMSE, Root Mean Squared Error</a:t>
            </a:r>
          </a:p>
          <a:p>
            <a:pPr marL="171450" indent="-171450">
              <a:buFont typeface="Arial" panose="020B0604020202020204" pitchFamily="34" charset="0"/>
              <a:buChar char="•"/>
            </a:pPr>
            <a:r>
              <a:rPr lang="en-US" altLang="zh-TW" sz="1200" b="1" dirty="0">
                <a:solidFill>
                  <a:srgbClr val="0D0D0D"/>
                </a:solidFill>
                <a:highlight>
                  <a:srgbClr val="FFFFFF"/>
                </a:highlight>
                <a:latin typeface="Söhne"/>
              </a:rPr>
              <a:t>MAPE, Mean Absolute Percentage Error,</a:t>
            </a:r>
          </a:p>
          <a:p>
            <a:pPr marL="171450" indent="-171450">
              <a:buFont typeface="Arial" panose="020B0604020202020204" pitchFamily="34" charset="0"/>
              <a:buChar char="•"/>
            </a:pPr>
            <a:r>
              <a:rPr lang="en-US" altLang="zh-TW" sz="1200" b="1" i="0" dirty="0">
                <a:solidFill>
                  <a:srgbClr val="0D0D0D"/>
                </a:solidFill>
                <a:effectLst/>
                <a:highlight>
                  <a:srgbClr val="FFFFFF"/>
                </a:highlight>
                <a:latin typeface="Söhne"/>
              </a:rPr>
              <a:t>R², Coefficient of Determination</a:t>
            </a:r>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Simple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簡單線性回歸 </a:t>
            </a:r>
            <a:r>
              <a:rPr lang="en-US" altLang="zh-TW" sz="1400" dirty="0">
                <a:solidFill>
                  <a:srgbClr val="555555"/>
                </a:solidFill>
                <a:latin typeface="微軟正黑體" panose="020B0604030504040204" pitchFamily="34" charset="-120"/>
                <a:ea typeface="微軟正黑體" panose="020B0604030504040204" pitchFamily="34" charset="-120"/>
              </a:rPr>
              <a:t>(</a:t>
            </a:r>
            <a:r>
              <a:rPr lang="zh-TW" altLang="en-US" sz="1400" dirty="0">
                <a:solidFill>
                  <a:srgbClr val="555555"/>
                </a:solidFill>
                <a:latin typeface="微軟正黑體" panose="020B0604030504040204" pitchFamily="34" charset="-120"/>
                <a:ea typeface="微軟正黑體" panose="020B0604030504040204" pitchFamily="34" charset="-120"/>
              </a:rPr>
              <a:t> 就是線性方程式啦</a:t>
            </a:r>
            <a:r>
              <a:rPr lang="en-US" altLang="zh-TW" sz="1400" dirty="0">
                <a:solidFill>
                  <a:srgbClr val="555555"/>
                </a:solidFill>
                <a:latin typeface="微軟正黑體" panose="020B0604030504040204" pitchFamily="34" charset="-120"/>
                <a:ea typeface="微軟正黑體" panose="020B0604030504040204" pitchFamily="34" charset="-120"/>
              </a:rPr>
              <a:t>~</a:t>
            </a:r>
            <a:r>
              <a:rPr lang="zh-TW" altLang="en-US" sz="1400" dirty="0">
                <a:solidFill>
                  <a:srgbClr val="555555"/>
                </a:solidFill>
                <a:latin typeface="微軟正黑體" panose="020B0604030504040204" pitchFamily="34" charset="-120"/>
                <a:ea typeface="微軟正黑體" panose="020B0604030504040204" pitchFamily="34" charset="-120"/>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7F400EF9-DB8D-F531-119F-352ED2B371C0}"/>
              </a:ext>
            </a:extLst>
          </p:cNvPr>
          <p:cNvPicPr>
            <a:picLocks noChangeAspect="1"/>
          </p:cNvPicPr>
          <p:nvPr/>
        </p:nvPicPr>
        <p:blipFill>
          <a:blip r:embed="rId3"/>
          <a:stretch>
            <a:fillRect/>
          </a:stretch>
        </p:blipFill>
        <p:spPr>
          <a:xfrm>
            <a:off x="7248128" y="2152529"/>
            <a:ext cx="3582953" cy="2844647"/>
          </a:xfrm>
          <a:prstGeom prst="rect">
            <a:avLst/>
          </a:prstGeom>
        </p:spPr>
      </p:pic>
      <p:pic>
        <p:nvPicPr>
          <p:cNvPr id="16" name="圖片 15">
            <a:extLst>
              <a:ext uri="{FF2B5EF4-FFF2-40B4-BE49-F238E27FC236}">
                <a16:creationId xmlns:a16="http://schemas.microsoft.com/office/drawing/2014/main" id="{9EAA2FED-3B4F-20D6-6803-1E53DF4B34EA}"/>
              </a:ext>
            </a:extLst>
          </p:cNvPr>
          <p:cNvPicPr>
            <a:picLocks noChangeAspect="1"/>
          </p:cNvPicPr>
          <p:nvPr/>
        </p:nvPicPr>
        <p:blipFill>
          <a:blip r:embed="rId4"/>
          <a:stretch>
            <a:fillRect/>
          </a:stretch>
        </p:blipFill>
        <p:spPr>
          <a:xfrm>
            <a:off x="7896200" y="5013176"/>
            <a:ext cx="2371532" cy="1201862"/>
          </a:xfrm>
          <a:prstGeom prst="rect">
            <a:avLst/>
          </a:prstGeom>
        </p:spPr>
      </p:pic>
      <p:pic>
        <p:nvPicPr>
          <p:cNvPr id="17" name="圖片 16">
            <a:extLst>
              <a:ext uri="{FF2B5EF4-FFF2-40B4-BE49-F238E27FC236}">
                <a16:creationId xmlns:a16="http://schemas.microsoft.com/office/drawing/2014/main" id="{93335D75-16C9-C902-8213-DE007FF4F46F}"/>
              </a:ext>
            </a:extLst>
          </p:cNvPr>
          <p:cNvPicPr>
            <a:picLocks noChangeAspect="1"/>
          </p:cNvPicPr>
          <p:nvPr/>
        </p:nvPicPr>
        <p:blipFill>
          <a:blip r:embed="rId5"/>
          <a:stretch>
            <a:fillRect/>
          </a:stretch>
        </p:blipFill>
        <p:spPr>
          <a:xfrm>
            <a:off x="6312025" y="1711325"/>
            <a:ext cx="1136795" cy="639447"/>
          </a:xfrm>
          <a:prstGeom prst="rect">
            <a:avLst/>
          </a:prstGeom>
        </p:spPr>
      </p:pic>
      <p:pic>
        <p:nvPicPr>
          <p:cNvPr id="12292" name="Picture 4" descr="Fertilizing: It's Mainly About Nitrogen - FineGardening">
            <a:extLst>
              <a:ext uri="{FF2B5EF4-FFF2-40B4-BE49-F238E27FC236}">
                <a16:creationId xmlns:a16="http://schemas.microsoft.com/office/drawing/2014/main" id="{618E3046-46D6-7726-6BA9-72F8A8C48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2504" y="4448076"/>
            <a:ext cx="760761" cy="76076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Linear Regression</a:t>
            </a:r>
          </a:p>
        </p:txBody>
      </p:sp>
    </p:spTree>
    <p:extLst>
      <p:ext uri="{BB962C8B-B14F-4D97-AF65-F5344CB8AC3E}">
        <p14:creationId xmlns:p14="http://schemas.microsoft.com/office/powerpoint/2010/main" val="263125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677656"/>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pPr marL="171450" indent="-171450" algn="l">
              <a:buFont typeface="Arial" panose="020B0604020202020204" pitchFamily="34" charset="0"/>
              <a:buChar char="•"/>
            </a:pP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多元線性回歸的目的是建立一個模型，用以預測連續的數值輸出。這通常涉及找到</a:t>
            </a: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多個</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自變數（輸入特徵）與因變數（輸出變數）間的數學關係。</a:t>
            </a: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常用評估指標</a:t>
            </a:r>
          </a:p>
          <a:p>
            <a:pPr marL="171450" indent="-171450">
              <a:buFont typeface="Arial" panose="020B0604020202020204" pitchFamily="34" charset="0"/>
              <a:buChar char="•"/>
            </a:pPr>
            <a:r>
              <a:rPr lang="en-US" altLang="zh-TW" sz="1200" b="1" dirty="0">
                <a:solidFill>
                  <a:srgbClr val="0D0D0D"/>
                </a:solidFill>
                <a:highlight>
                  <a:srgbClr val="FFFFFF"/>
                </a:highlight>
                <a:latin typeface="Söhne"/>
              </a:rPr>
              <a:t>MSE, Mean Squared Error</a:t>
            </a:r>
          </a:p>
          <a:p>
            <a:pPr marL="171450" indent="-171450">
              <a:buFont typeface="Arial" panose="020B0604020202020204" pitchFamily="34" charset="0"/>
              <a:buChar char="•"/>
            </a:pPr>
            <a:r>
              <a:rPr lang="en-US" altLang="zh-TW" sz="1200" b="1" dirty="0">
                <a:solidFill>
                  <a:srgbClr val="0D0D0D"/>
                </a:solidFill>
                <a:highlight>
                  <a:srgbClr val="FFFFFF"/>
                </a:highlight>
                <a:latin typeface="Söhne"/>
              </a:rPr>
              <a:t>RMSE, Root Mean Squared Error</a:t>
            </a:r>
          </a:p>
          <a:p>
            <a:pPr marL="171450" indent="-171450">
              <a:buFont typeface="Arial" panose="020B0604020202020204" pitchFamily="34" charset="0"/>
              <a:buChar char="•"/>
            </a:pPr>
            <a:r>
              <a:rPr lang="en-US" altLang="zh-TW" sz="1200" b="1" dirty="0">
                <a:solidFill>
                  <a:srgbClr val="0D0D0D"/>
                </a:solidFill>
                <a:highlight>
                  <a:srgbClr val="FFFFFF"/>
                </a:highlight>
                <a:latin typeface="Söhne"/>
              </a:rPr>
              <a:t>MAPE, Mean Absolute Percentage Error,</a:t>
            </a:r>
          </a:p>
          <a:p>
            <a:pPr marL="171450" indent="-171450">
              <a:buFont typeface="Arial" panose="020B0604020202020204" pitchFamily="34" charset="0"/>
              <a:buChar char="•"/>
            </a:pPr>
            <a:r>
              <a:rPr lang="en-US" altLang="zh-TW" sz="1200" b="1" dirty="0">
                <a:solidFill>
                  <a:srgbClr val="0D0D0D"/>
                </a:solidFill>
                <a:highlight>
                  <a:srgbClr val="FFFFFF"/>
                </a:highlight>
                <a:latin typeface="Söhne"/>
              </a:rPr>
              <a:t>R², Coefficient of Determination</a:t>
            </a:r>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Multiple</a:t>
            </a:r>
            <a:r>
              <a:rPr lang="en-US" altLang="zh-TW" sz="3200" b="1" dirty="0"/>
              <a:t> </a:t>
            </a:r>
            <a:r>
              <a:rPr lang="en-US" altLang="zh-TW" sz="3200" b="1" dirty="0">
                <a:latin typeface="微軟正黑體" panose="020B0604030504040204" pitchFamily="34" charset="-120"/>
                <a:ea typeface="微軟正黑體" panose="020B0604030504040204" pitchFamily="34" charset="-120"/>
              </a:rPr>
              <a:t>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多變量線性回歸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1C95B2C-224B-B120-C627-149BE381A1F5}"/>
              </a:ext>
            </a:extLst>
          </p:cNvPr>
          <p:cNvPicPr>
            <a:picLocks noChangeAspect="1"/>
          </p:cNvPicPr>
          <p:nvPr/>
        </p:nvPicPr>
        <p:blipFill>
          <a:blip r:embed="rId2"/>
          <a:stretch>
            <a:fillRect/>
          </a:stretch>
        </p:blipFill>
        <p:spPr>
          <a:xfrm>
            <a:off x="911424" y="4084780"/>
            <a:ext cx="4573199" cy="1432452"/>
          </a:xfrm>
          <a:prstGeom prst="rect">
            <a:avLst/>
          </a:prstGeom>
        </p:spPr>
      </p:pic>
      <p:pic>
        <p:nvPicPr>
          <p:cNvPr id="8" name="圖片 7">
            <a:extLst>
              <a:ext uri="{FF2B5EF4-FFF2-40B4-BE49-F238E27FC236}">
                <a16:creationId xmlns:a16="http://schemas.microsoft.com/office/drawing/2014/main" id="{2A6BD84C-FFC1-980C-1639-576A265F8091}"/>
              </a:ext>
            </a:extLst>
          </p:cNvPr>
          <p:cNvPicPr>
            <a:picLocks noChangeAspect="1"/>
          </p:cNvPicPr>
          <p:nvPr/>
        </p:nvPicPr>
        <p:blipFill>
          <a:blip r:embed="rId3"/>
          <a:stretch>
            <a:fillRect/>
          </a:stretch>
        </p:blipFill>
        <p:spPr>
          <a:xfrm>
            <a:off x="6084590" y="4097938"/>
            <a:ext cx="5726196" cy="414435"/>
          </a:xfrm>
          <a:prstGeom prst="rect">
            <a:avLst/>
          </a:prstGeom>
        </p:spPr>
      </p:pic>
      <p:pic>
        <p:nvPicPr>
          <p:cNvPr id="9" name="圖片 8">
            <a:extLst>
              <a:ext uri="{FF2B5EF4-FFF2-40B4-BE49-F238E27FC236}">
                <a16:creationId xmlns:a16="http://schemas.microsoft.com/office/drawing/2014/main" id="{260376A0-D2E7-70C2-1800-594E702BE405}"/>
              </a:ext>
            </a:extLst>
          </p:cNvPr>
          <p:cNvPicPr>
            <a:picLocks noChangeAspect="1"/>
          </p:cNvPicPr>
          <p:nvPr/>
        </p:nvPicPr>
        <p:blipFill>
          <a:blip r:embed="rId4"/>
          <a:stretch>
            <a:fillRect/>
          </a:stretch>
        </p:blipFill>
        <p:spPr>
          <a:xfrm>
            <a:off x="6312025" y="2884375"/>
            <a:ext cx="1337752" cy="752485"/>
          </a:xfrm>
          <a:prstGeom prst="rect">
            <a:avLst/>
          </a:prstGeom>
        </p:spPr>
      </p:pic>
      <p:sp>
        <p:nvSpPr>
          <p:cNvPr id="11" name="文字方塊 10">
            <a:extLst>
              <a:ext uri="{FF2B5EF4-FFF2-40B4-BE49-F238E27FC236}">
                <a16:creationId xmlns:a16="http://schemas.microsoft.com/office/drawing/2014/main" id="{8074147A-6A2F-3889-7085-7729070ACF9A}"/>
              </a:ext>
            </a:extLst>
          </p:cNvPr>
          <p:cNvSpPr txBox="1"/>
          <p:nvPr/>
        </p:nvSpPr>
        <p:spPr>
          <a:xfrm>
            <a:off x="7935058" y="3030098"/>
            <a:ext cx="431528" cy="584775"/>
          </a:xfrm>
          <a:prstGeom prst="rect">
            <a:avLst/>
          </a:prstGeom>
          <a:noFill/>
        </p:spPr>
        <p:txBody>
          <a:bodyPr wrap="none" rtlCol="0">
            <a:spAutoFit/>
          </a:bodyPr>
          <a:lstStyle/>
          <a:p>
            <a:r>
              <a:rPr lang="en-US" altLang="zh-TW" sz="3200" b="1" dirty="0">
                <a:solidFill>
                  <a:schemeClr val="accent6">
                    <a:lumMod val="10000"/>
                  </a:schemeClr>
                </a:solidFill>
              </a:rPr>
              <a:t>~</a:t>
            </a:r>
            <a:endParaRPr lang="zh-TW" altLang="en-US" sz="3200" b="1" dirty="0">
              <a:solidFill>
                <a:schemeClr val="accent6">
                  <a:lumMod val="10000"/>
                </a:schemeClr>
              </a:solidFill>
            </a:endParaRPr>
          </a:p>
        </p:txBody>
      </p:sp>
      <p:pic>
        <p:nvPicPr>
          <p:cNvPr id="12" name="Picture 4" descr="Fertilizing: It's Mainly About Nitrogen - FineGardening">
            <a:extLst>
              <a:ext uri="{FF2B5EF4-FFF2-40B4-BE49-F238E27FC236}">
                <a16:creationId xmlns:a16="http://schemas.microsoft.com/office/drawing/2014/main" id="{149F31A5-61EE-6FA5-C376-8D6935AD3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59" y="2916248"/>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天线宝宝太阳GIF - 下载及分享PHONEKY">
            <a:extLst>
              <a:ext uri="{FF2B5EF4-FFF2-40B4-BE49-F238E27FC236}">
                <a16:creationId xmlns:a16="http://schemas.microsoft.com/office/drawing/2014/main" id="{F1FAF0BC-A2BA-1B30-2A90-176B341C3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288"/>
          <a:stretch/>
        </p:blipFill>
        <p:spPr bwMode="auto">
          <a:xfrm>
            <a:off x="9542466" y="2884375"/>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下雨_图片_gif - 图库- 爱给网">
            <a:extLst>
              <a:ext uri="{FF2B5EF4-FFF2-40B4-BE49-F238E27FC236}">
                <a16:creationId xmlns:a16="http://schemas.microsoft.com/office/drawing/2014/main" id="{7953B710-F1A1-BF08-7D82-9848487DD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7744" y="2753300"/>
            <a:ext cx="1052231" cy="105223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Linear Regression</a:t>
            </a:r>
          </a:p>
        </p:txBody>
      </p:sp>
    </p:spTree>
    <p:extLst>
      <p:ext uri="{BB962C8B-B14F-4D97-AF65-F5344CB8AC3E}">
        <p14:creationId xmlns:p14="http://schemas.microsoft.com/office/powerpoint/2010/main" val="1325179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主要目的是找到一條直線（或超平面，在多維特徵的情況下），這條直線以最小化所有數據點與直線（或超平面）之間的距離的平方和的方式，最佳地擬合數據集。</a:t>
            </a:r>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注意事項</a:t>
            </a:r>
          </a:p>
          <a:p>
            <a:pPr marL="171450" indent="-171450" algn="l">
              <a:buFont typeface="Arial" panose="020B0604020202020204" pitchFamily="34" charset="0"/>
              <a:buChar char="•"/>
            </a:pP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對異常值敏感：</a:t>
            </a:r>
            <a:endParaRPr lang="en-US" altLang="zh-TW" sz="1200" b="1" dirty="0">
              <a:solidFill>
                <a:srgbClr val="0D0D0D"/>
              </a:solidFill>
              <a:highlight>
                <a:srgbClr val="FFFFFF"/>
              </a:highlight>
              <a:latin typeface="微軟正黑體" panose="020B0604030504040204" pitchFamily="34" charset="-120"/>
              <a:ea typeface="微軟正黑體" panose="020B0604030504040204" pitchFamily="34" charset="-120"/>
            </a:endParaRPr>
          </a:p>
          <a:p>
            <a:pPr algn="l"/>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OLS </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對異常值非常敏感，因為它最小化的是誤差的平方。</a:t>
            </a:r>
          </a:p>
          <a:p>
            <a:pPr marL="171450" indent="-171450" algn="l">
              <a:buFont typeface="Arial" panose="020B0604020202020204" pitchFamily="34" charset="0"/>
              <a:buChar char="•"/>
            </a:pP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僅限於線性關係：</a:t>
            </a:r>
            <a:endParaRPr lang="en-US" altLang="zh-TW" sz="1200" b="1" dirty="0">
              <a:solidFill>
                <a:srgbClr val="0D0D0D"/>
              </a:solidFill>
              <a:highlight>
                <a:srgbClr val="FFFFFF"/>
              </a:highlight>
              <a:latin typeface="微軟正黑體" panose="020B0604030504040204" pitchFamily="34" charset="-120"/>
              <a:ea typeface="微軟正黑體" panose="020B0604030504040204" pitchFamily="34" charset="-120"/>
            </a:endParaRPr>
          </a:p>
          <a:p>
            <a:pPr algn="l"/>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如果數據之間的真實關係是非線性的，那麼</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OLS</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將無法提供有效的預測。</a:t>
            </a:r>
          </a:p>
          <a:p>
            <a:pPr marL="171450" indent="-171450" algn="l">
              <a:buFont typeface="Arial" panose="020B0604020202020204" pitchFamily="34" charset="0"/>
              <a:buChar char="•"/>
            </a:pP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多重共線性問題：</a:t>
            </a:r>
            <a:endParaRPr lang="en-US" altLang="zh-TW" sz="1200" b="1" dirty="0">
              <a:solidFill>
                <a:srgbClr val="0D0D0D"/>
              </a:solidFill>
              <a:highlight>
                <a:srgbClr val="FFFFFF"/>
              </a:highlight>
              <a:latin typeface="微軟正黑體" panose="020B0604030504040204" pitchFamily="34" charset="-120"/>
              <a:ea typeface="微軟正黑體" panose="020B0604030504040204" pitchFamily="34" charset="-120"/>
            </a:endParaRPr>
          </a:p>
          <a:p>
            <a:pPr algn="l"/>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當一個或多個自變數高度相關時，</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OLS </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的參數估計可能會不穩定或不可靠。</a:t>
            </a: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rgbClr val="555555"/>
                </a:solidFill>
                <a:latin typeface="微軟正黑體" panose="020B0604030504040204" pitchFamily="34" charset="-120"/>
                <a:ea typeface="微軟正黑體" panose="020B0604030504040204" pitchFamily="34" charset="-120"/>
              </a:rPr>
              <a:t>Ordinary Least</a:t>
            </a:r>
            <a:r>
              <a:rPr lang="zh-TW" altLang="en-US" sz="3200" b="1" dirty="0">
                <a:solidFill>
                  <a:srgbClr val="555555"/>
                </a:solidFill>
                <a:latin typeface="微軟正黑體" panose="020B0604030504040204" pitchFamily="34" charset="-120"/>
                <a:ea typeface="微軟正黑體" panose="020B0604030504040204" pitchFamily="34" charset="-120"/>
              </a:rPr>
              <a:t> </a:t>
            </a:r>
            <a:r>
              <a:rPr lang="en-US" altLang="zh-TW" sz="3200" b="1" dirty="0">
                <a:solidFill>
                  <a:srgbClr val="555555"/>
                </a:solidFill>
                <a:latin typeface="微軟正黑體" panose="020B0604030504040204" pitchFamily="34" charset="-120"/>
                <a:ea typeface="微軟正黑體" panose="020B0604030504040204" pitchFamily="34" charset="-120"/>
              </a:rPr>
              <a:t>Squares</a:t>
            </a:r>
            <a:r>
              <a:rPr lang="zh-TW" altLang="en-US" sz="3200" b="1" dirty="0">
                <a:solidFill>
                  <a:srgbClr val="555555"/>
                </a:solidFill>
                <a:latin typeface="微軟正黑體" panose="020B0604030504040204" pitchFamily="34" charset="-120"/>
                <a:ea typeface="微軟正黑體" panose="020B0604030504040204" pitchFamily="34" charset="-120"/>
              </a:rPr>
              <a:t> 最小平方法  </a:t>
            </a:r>
            <a:endParaRPr lang="en-US" altLang="zh-TW" sz="3200" b="1"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zh-TW" altLang="en-US" sz="1400" dirty="0">
                <a:solidFill>
                  <a:srgbClr val="555555"/>
                </a:solidFill>
                <a:latin typeface="微軟正黑體" panose="020B0604030504040204" pitchFamily="34" charset="-120"/>
                <a:ea typeface="微軟正黑體" panose="020B0604030504040204" pitchFamily="34" charset="-120"/>
              </a:rPr>
              <a:t>最小平方法是針對模型訓練過程的所定義的損失函數</a:t>
            </a:r>
          </a:p>
        </p:txBody>
      </p:sp>
      <p:pic>
        <p:nvPicPr>
          <p:cNvPr id="4" name="圖片 3">
            <a:extLst>
              <a:ext uri="{FF2B5EF4-FFF2-40B4-BE49-F238E27FC236}">
                <a16:creationId xmlns:a16="http://schemas.microsoft.com/office/drawing/2014/main" id="{D26EE6C7-B17E-2203-7098-5F55D4D14FCD}"/>
              </a:ext>
            </a:extLst>
          </p:cNvPr>
          <p:cNvPicPr>
            <a:picLocks noChangeAspect="1"/>
          </p:cNvPicPr>
          <p:nvPr/>
        </p:nvPicPr>
        <p:blipFill>
          <a:blip r:embed="rId2"/>
          <a:stretch>
            <a:fillRect/>
          </a:stretch>
        </p:blipFill>
        <p:spPr>
          <a:xfrm>
            <a:off x="6816080" y="2132856"/>
            <a:ext cx="4601217" cy="3610479"/>
          </a:xfrm>
          <a:prstGeom prst="rect">
            <a:avLst/>
          </a:prstGeom>
        </p:spPr>
      </p:pic>
      <p:pic>
        <p:nvPicPr>
          <p:cNvPr id="8" name="圖片 7">
            <a:extLst>
              <a:ext uri="{FF2B5EF4-FFF2-40B4-BE49-F238E27FC236}">
                <a16:creationId xmlns:a16="http://schemas.microsoft.com/office/drawing/2014/main" id="{F3AA622D-FBEE-AFCE-2E1A-8F99B35E16C7}"/>
              </a:ext>
            </a:extLst>
          </p:cNvPr>
          <p:cNvPicPr>
            <a:picLocks noChangeAspect="1"/>
          </p:cNvPicPr>
          <p:nvPr/>
        </p:nvPicPr>
        <p:blipFill>
          <a:blip r:embed="rId3"/>
          <a:stretch>
            <a:fillRect/>
          </a:stretch>
        </p:blipFill>
        <p:spPr>
          <a:xfrm>
            <a:off x="1703512" y="3938095"/>
            <a:ext cx="2880320" cy="2068739"/>
          </a:xfrm>
          <a:prstGeom prst="rect">
            <a:avLst/>
          </a:prstGeom>
        </p:spPr>
      </p:pic>
      <p:sp>
        <p:nvSpPr>
          <p:cNvPr id="9" name="矩形: 圓角 8">
            <a:extLst>
              <a:ext uri="{FF2B5EF4-FFF2-40B4-BE49-F238E27FC236}">
                <a16:creationId xmlns:a16="http://schemas.microsoft.com/office/drawing/2014/main" id="{F7AD418D-06C3-47F6-A311-611FF030A03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Linear Regression</a:t>
            </a:r>
          </a:p>
        </p:txBody>
      </p:sp>
    </p:spTree>
    <p:extLst>
      <p:ext uri="{BB962C8B-B14F-4D97-AF65-F5344CB8AC3E}">
        <p14:creationId xmlns:p14="http://schemas.microsoft.com/office/powerpoint/2010/main" val="572397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dirty="0"/>
              <a:t>Correlation vs. Regression</a:t>
            </a:r>
            <a:endParaRPr lang="en-US" altLang="zh-TW" sz="3200" b="1"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相關性高不等於有因果關係</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Linear Regression</a:t>
            </a:r>
          </a:p>
        </p:txBody>
      </p:sp>
      <p:sp>
        <p:nvSpPr>
          <p:cNvPr id="17" name="文字方塊 16">
            <a:extLst>
              <a:ext uri="{FF2B5EF4-FFF2-40B4-BE49-F238E27FC236}">
                <a16:creationId xmlns:a16="http://schemas.microsoft.com/office/drawing/2014/main" id="{F8145306-CA8A-4BB9-AB24-0BBD192226E2}"/>
              </a:ext>
            </a:extLst>
          </p:cNvPr>
          <p:cNvSpPr txBox="1"/>
          <p:nvPr/>
        </p:nvSpPr>
        <p:spPr>
          <a:xfrm>
            <a:off x="390524" y="1340768"/>
            <a:ext cx="5633468" cy="2308324"/>
          </a:xfrm>
          <a:prstGeom prst="rect">
            <a:avLst/>
          </a:prstGeom>
          <a:noFill/>
        </p:spPr>
        <p:txBody>
          <a:bodyPr wrap="square">
            <a:spAutoFit/>
          </a:bodyPr>
          <a:lstStyle/>
          <a:p>
            <a:pPr marL="285750" indent="-285750">
              <a:buFont typeface="Wingdings" panose="05000000000000000000" pitchFamily="2" charset="2"/>
              <a:buChar char="ü"/>
            </a:pPr>
            <a:r>
              <a:rPr lang="en-US" altLang="zh-TW" b="1" dirty="0">
                <a:solidFill>
                  <a:schemeClr val="tx2">
                    <a:lumMod val="50000"/>
                  </a:schemeClr>
                </a:solidFill>
                <a:latin typeface="微軟正黑體" panose="020B0604030504040204" pitchFamily="34" charset="-120"/>
                <a:ea typeface="微軟正黑體" panose="020B0604030504040204" pitchFamily="34" charset="-120"/>
              </a:rPr>
              <a:t> A scatter plot cane be used to show the relationship between two variables</a:t>
            </a:r>
          </a:p>
          <a:p>
            <a:endParaRPr lang="en-US" altLang="zh-TW" b="1" dirty="0">
              <a:solidFill>
                <a:schemeClr val="tx2">
                  <a:lumMod val="50000"/>
                </a:schemeClr>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ü"/>
            </a:pPr>
            <a:r>
              <a:rPr lang="en-US" altLang="zh-TW" b="1" dirty="0">
                <a:solidFill>
                  <a:schemeClr val="tx2">
                    <a:lumMod val="50000"/>
                  </a:schemeClr>
                </a:solidFill>
                <a:latin typeface="微軟正黑體" panose="020B0604030504040204" pitchFamily="34" charset="-120"/>
                <a:ea typeface="微軟正黑體" panose="020B0604030504040204" pitchFamily="34" charset="-120"/>
              </a:rPr>
              <a:t> Correlation analysis is used to measure the strength of the association between two variables  </a:t>
            </a:r>
          </a:p>
          <a:p>
            <a:endParaRPr lang="en-US" altLang="zh-TW" sz="1200" b="1" dirty="0">
              <a:solidFill>
                <a:srgbClr val="AA914A"/>
              </a:solidFill>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en-US" altLang="zh-TW" sz="1200" b="1" dirty="0">
                <a:solidFill>
                  <a:srgbClr val="AA914A"/>
                </a:solidFill>
                <a:latin typeface="微軟正黑體" panose="020B0604030504040204" pitchFamily="34" charset="-120"/>
                <a:ea typeface="微軟正黑體" panose="020B0604030504040204" pitchFamily="34" charset="-120"/>
              </a:rPr>
              <a:t>Correlation is only concerned with strength of the relationship </a:t>
            </a:r>
          </a:p>
          <a:p>
            <a:pPr marL="628650" lvl="1" indent="-171450">
              <a:buFont typeface="Arial" panose="020B0604020202020204" pitchFamily="34" charset="0"/>
              <a:buChar char="•"/>
            </a:pPr>
            <a:r>
              <a:rPr lang="en-US" altLang="zh-TW" sz="1200" b="1" dirty="0">
                <a:solidFill>
                  <a:srgbClr val="AA914A"/>
                </a:solidFill>
                <a:latin typeface="微軟正黑體" panose="020B0604030504040204" pitchFamily="34" charset="-120"/>
                <a:ea typeface="微軟正黑體" panose="020B0604030504040204" pitchFamily="34" charset="-120"/>
              </a:rPr>
              <a:t>No causal effect is implied with correlation</a:t>
            </a:r>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06568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dirty="0"/>
              <a:t>Measures of Variation </a:t>
            </a:r>
            <a:endParaRPr lang="en-US" altLang="zh-TW" sz="3200" b="1"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相關性高不等於有因果關係</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Linear Regression</a:t>
            </a:r>
          </a:p>
        </p:txBody>
      </p:sp>
      <p:pic>
        <p:nvPicPr>
          <p:cNvPr id="6" name="圖片 5">
            <a:extLst>
              <a:ext uri="{FF2B5EF4-FFF2-40B4-BE49-F238E27FC236}">
                <a16:creationId xmlns:a16="http://schemas.microsoft.com/office/drawing/2014/main" id="{3093A39D-D5D0-4539-A0C1-D2FD90345787}"/>
              </a:ext>
            </a:extLst>
          </p:cNvPr>
          <p:cNvPicPr>
            <a:picLocks noChangeAspect="1"/>
          </p:cNvPicPr>
          <p:nvPr/>
        </p:nvPicPr>
        <p:blipFill>
          <a:blip r:embed="rId2"/>
          <a:stretch>
            <a:fillRect/>
          </a:stretch>
        </p:blipFill>
        <p:spPr>
          <a:xfrm>
            <a:off x="551384" y="1628800"/>
            <a:ext cx="5740190" cy="3024336"/>
          </a:xfrm>
          <a:prstGeom prst="rect">
            <a:avLst/>
          </a:prstGeom>
        </p:spPr>
      </p:pic>
      <p:pic>
        <p:nvPicPr>
          <p:cNvPr id="2" name="圖片 1">
            <a:extLst>
              <a:ext uri="{FF2B5EF4-FFF2-40B4-BE49-F238E27FC236}">
                <a16:creationId xmlns:a16="http://schemas.microsoft.com/office/drawing/2014/main" id="{1B48006F-8B04-4C3E-A6F1-2B88A7D649D1}"/>
              </a:ext>
            </a:extLst>
          </p:cNvPr>
          <p:cNvPicPr>
            <a:picLocks noChangeAspect="1"/>
          </p:cNvPicPr>
          <p:nvPr/>
        </p:nvPicPr>
        <p:blipFill>
          <a:blip r:embed="rId3"/>
          <a:stretch>
            <a:fillRect/>
          </a:stretch>
        </p:blipFill>
        <p:spPr>
          <a:xfrm>
            <a:off x="6816080" y="1988840"/>
            <a:ext cx="4502080" cy="2493377"/>
          </a:xfrm>
          <a:prstGeom prst="rect">
            <a:avLst/>
          </a:prstGeom>
        </p:spPr>
      </p:pic>
    </p:spTree>
    <p:extLst>
      <p:ext uri="{BB962C8B-B14F-4D97-AF65-F5344CB8AC3E}">
        <p14:creationId xmlns:p14="http://schemas.microsoft.com/office/powerpoint/2010/main" val="2221741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rtl="0"/>
            <a:r>
              <a:rPr lang="en-US" altLang="zh-TW" sz="3200" b="1" dirty="0">
                <a:solidFill>
                  <a:srgbClr val="555555"/>
                </a:solidFill>
                <a:latin typeface="微軟正黑體" panose="020B0604030504040204" pitchFamily="34" charset="-120"/>
                <a:ea typeface="微軟正黑體" panose="020B0604030504040204" pitchFamily="34" charset="-120"/>
              </a:rPr>
              <a:t>R Squared </a:t>
            </a:r>
            <a:r>
              <a:rPr lang="zh-TW" altLang="en-US" sz="3200" b="1" dirty="0">
                <a:solidFill>
                  <a:srgbClr val="555555"/>
                </a:solidFill>
                <a:latin typeface="微軟正黑體" panose="020B0604030504040204" pitchFamily="34" charset="-120"/>
                <a:ea typeface="微軟正黑體" panose="020B0604030504040204" pitchFamily="34" charset="-120"/>
              </a:rPr>
              <a:t>決定係數</a:t>
            </a:r>
            <a:endParaRPr lang="en-US" altLang="zh-TW" sz="3200" b="1" dirty="0">
              <a:solidFill>
                <a:srgbClr val="555555"/>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zh-TW" altLang="en-US" sz="1400" dirty="0">
                <a:solidFill>
                  <a:srgbClr val="555555"/>
                </a:solidFill>
                <a:latin typeface="微軟正黑體" panose="020B0604030504040204" pitchFamily="34" charset="-120"/>
                <a:ea typeface="微軟正黑體" panose="020B0604030504040204" pitchFamily="34" charset="-120"/>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3416320"/>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pPr marL="171450" indent="-171450" algn="l">
              <a:buFont typeface="Arial" panose="020B0604020202020204" pitchFamily="34" charset="0"/>
              <a:buChar char="•"/>
            </a:pP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R</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平方（</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R²</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），或稱決定係數，</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或是 </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Goodness of fit</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 </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(GOF)</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 是衡量</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線性回歸模型解釋數據變異程度的統計指標。它表示模型所捕捉到的因變數的變異量占總變異量的比例。</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endPar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R</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平方的值範圍</a:t>
            </a:r>
            <a:r>
              <a:rPr lang="zh-TW" altLang="en-US" sz="1200" b="0" i="0" dirty="0">
                <a:solidFill>
                  <a:schemeClr val="accent1">
                    <a:lumMod val="75000"/>
                  </a:schemeClr>
                </a:solidFill>
                <a:effectLst/>
                <a:highlight>
                  <a:srgbClr val="FFFFFF"/>
                </a:highlight>
                <a:latin typeface="微軟正黑體" panose="020B0604030504040204" pitchFamily="34" charset="-120"/>
                <a:ea typeface="微軟正黑體" panose="020B0604030504040204" pitchFamily="34" charset="-120"/>
              </a:rPr>
              <a:t>從</a:t>
            </a:r>
            <a:r>
              <a:rPr lang="en-US" altLang="zh-TW" sz="1200" b="0" i="0" dirty="0">
                <a:solidFill>
                  <a:schemeClr val="accent1">
                    <a:lumMod val="75000"/>
                  </a:schemeClr>
                </a:solidFill>
                <a:effectLst/>
                <a:highlight>
                  <a:srgbClr val="FFFFFF"/>
                </a:highlight>
                <a:latin typeface="微軟正黑體" panose="020B0604030504040204" pitchFamily="34" charset="-120"/>
                <a:ea typeface="微軟正黑體" panose="020B0604030504040204" pitchFamily="34" charset="-120"/>
              </a:rPr>
              <a:t>0</a:t>
            </a:r>
            <a:r>
              <a:rPr lang="zh-TW" altLang="en-US" sz="1200" b="0" i="0" dirty="0">
                <a:solidFill>
                  <a:schemeClr val="accent1">
                    <a:lumMod val="75000"/>
                  </a:schemeClr>
                </a:solidFill>
                <a:effectLst/>
                <a:highlight>
                  <a:srgbClr val="FFFFFF"/>
                </a:highlight>
                <a:latin typeface="微軟正黑體" panose="020B0604030504040204" pitchFamily="34" charset="-120"/>
                <a:ea typeface="微軟正黑體" panose="020B0604030504040204" pitchFamily="34" charset="-120"/>
              </a:rPr>
              <a:t>到</a:t>
            </a:r>
            <a:r>
              <a:rPr lang="en-US" altLang="zh-TW" sz="1200" b="0" i="0" dirty="0">
                <a:solidFill>
                  <a:schemeClr val="accent1">
                    <a:lumMod val="75000"/>
                  </a:schemeClr>
                </a:solidFill>
                <a:effectLst/>
                <a:highlight>
                  <a:srgbClr val="FFFFFF"/>
                </a:highlight>
                <a:latin typeface="微軟正黑體" panose="020B0604030504040204" pitchFamily="34" charset="-120"/>
                <a:ea typeface="微軟正黑體" panose="020B0604030504040204" pitchFamily="34" charset="-120"/>
              </a:rPr>
              <a:t>1</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。值越接近</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1</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，表示模型解釋的變異量越大，意味著模型的預測能力越強。一個</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R</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平方值為</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0</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則意味著模型根本不解釋任何變異。</a:t>
            </a: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注意事項</a:t>
            </a:r>
          </a:p>
          <a:p>
            <a:pPr marL="171450" indent="-171450" algn="l">
              <a:buFont typeface="Arial" panose="020B0604020202020204" pitchFamily="34" charset="0"/>
              <a:buChar char="•"/>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對異常值敏感</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 </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R²</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）對數據中的異常值較為敏感。異常值可能會導致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R²</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 誤差增大，因此它可能高估或低估模型的實際預測能力。</a:t>
            </a:r>
          </a:p>
          <a:p>
            <a:pPr marL="171450" indent="-171450" algn="l">
              <a:buFont typeface="Arial" panose="020B0604020202020204" pitchFamily="34" charset="0"/>
              <a:buChar char="•"/>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僅限於線性關係</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 </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R²</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）主要用於評估線性回歸模型的擬合效果，並不適用於評估非線性模型或更複雜的關係。</a:t>
            </a:r>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pic>
        <p:nvPicPr>
          <p:cNvPr id="15362" name="Picture 2" descr="R-Squared in One Picture - DataScienceCentral.com">
            <a:extLst>
              <a:ext uri="{FF2B5EF4-FFF2-40B4-BE49-F238E27FC236}">
                <a16:creationId xmlns:a16="http://schemas.microsoft.com/office/drawing/2014/main" id="{8CC67B6A-5448-7146-E7C2-57F80FC4B8A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r="9887"/>
          <a:stretch/>
        </p:blipFill>
        <p:spPr bwMode="auto">
          <a:xfrm>
            <a:off x="5940081" y="1598054"/>
            <a:ext cx="5871916" cy="3661891"/>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B76E8103-FC8B-874D-2A26-FC15C6FE9D0B}"/>
              </a:ext>
            </a:extLst>
          </p:cNvPr>
          <p:cNvPicPr>
            <a:picLocks noChangeAspect="1"/>
          </p:cNvPicPr>
          <p:nvPr/>
        </p:nvPicPr>
        <p:blipFill>
          <a:blip r:embed="rId4"/>
          <a:stretch>
            <a:fillRect/>
          </a:stretch>
        </p:blipFill>
        <p:spPr>
          <a:xfrm>
            <a:off x="1042578" y="4574140"/>
            <a:ext cx="4586088" cy="1707074"/>
          </a:xfrm>
          <a:prstGeom prst="rect">
            <a:avLst/>
          </a:prstGeom>
        </p:spPr>
      </p:pic>
      <p:pic>
        <p:nvPicPr>
          <p:cNvPr id="10" name="圖片 9">
            <a:extLst>
              <a:ext uri="{FF2B5EF4-FFF2-40B4-BE49-F238E27FC236}">
                <a16:creationId xmlns:a16="http://schemas.microsoft.com/office/drawing/2014/main" id="{9867AB8A-840F-2E27-8240-CB21194A9ACC}"/>
              </a:ext>
            </a:extLst>
          </p:cNvPr>
          <p:cNvPicPr>
            <a:picLocks noChangeAspect="1"/>
          </p:cNvPicPr>
          <p:nvPr/>
        </p:nvPicPr>
        <p:blipFill>
          <a:blip r:embed="rId5"/>
          <a:stretch>
            <a:fillRect/>
          </a:stretch>
        </p:blipFill>
        <p:spPr>
          <a:xfrm>
            <a:off x="8184232" y="5596821"/>
            <a:ext cx="2160240" cy="608518"/>
          </a:xfrm>
          <a:prstGeom prst="rect">
            <a:avLst/>
          </a:prstGeom>
        </p:spPr>
      </p:pic>
      <p:sp>
        <p:nvSpPr>
          <p:cNvPr id="12" name="文字方塊 11">
            <a:extLst>
              <a:ext uri="{FF2B5EF4-FFF2-40B4-BE49-F238E27FC236}">
                <a16:creationId xmlns:a16="http://schemas.microsoft.com/office/drawing/2014/main" id="{56790ADB-DD64-4C36-39EF-FB9F793F51EE}"/>
              </a:ext>
            </a:extLst>
          </p:cNvPr>
          <p:cNvSpPr txBox="1"/>
          <p:nvPr/>
        </p:nvSpPr>
        <p:spPr>
          <a:xfrm>
            <a:off x="1343472" y="4309487"/>
            <a:ext cx="1584176" cy="276999"/>
          </a:xfrm>
          <a:prstGeom prst="rect">
            <a:avLst/>
          </a:prstGeom>
          <a:noFill/>
        </p:spPr>
        <p:txBody>
          <a:bodyPr wrap="square">
            <a:spAutoFit/>
          </a:bodyPr>
          <a:lstStyle/>
          <a:p>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殘差平方和 </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(SSE)</a:t>
            </a:r>
            <a:endParaRPr lang="zh-TW" altLang="en-US" sz="1200" dirty="0">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1AF60815-568A-F79D-EA64-FE6837D22EFC}"/>
              </a:ext>
            </a:extLst>
          </p:cNvPr>
          <p:cNvSpPr txBox="1"/>
          <p:nvPr/>
        </p:nvSpPr>
        <p:spPr>
          <a:xfrm>
            <a:off x="4015317" y="4309487"/>
            <a:ext cx="1584176" cy="276999"/>
          </a:xfrm>
          <a:prstGeom prst="rect">
            <a:avLst/>
          </a:prstGeom>
          <a:noFill/>
        </p:spPr>
        <p:txBody>
          <a:bodyPr wrap="square">
            <a:spAutoFit/>
          </a:bodyPr>
          <a:lstStyle/>
          <a:p>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總平方和 </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(SST)</a:t>
            </a:r>
            <a:endParaRPr lang="zh-TW" altLang="en-US" sz="1200" dirty="0">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F4061AB6-4BB0-470B-ACD8-FBC3D658F096}"/>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Linear Regression</a:t>
            </a:r>
          </a:p>
        </p:txBody>
      </p:sp>
      <p:pic>
        <p:nvPicPr>
          <p:cNvPr id="4" name="圖片 3">
            <a:extLst>
              <a:ext uri="{FF2B5EF4-FFF2-40B4-BE49-F238E27FC236}">
                <a16:creationId xmlns:a16="http://schemas.microsoft.com/office/drawing/2014/main" id="{9CE31B40-D9E9-4021-96E1-F8A1D813DB77}"/>
              </a:ext>
            </a:extLst>
          </p:cNvPr>
          <p:cNvPicPr>
            <a:picLocks noChangeAspect="1"/>
          </p:cNvPicPr>
          <p:nvPr/>
        </p:nvPicPr>
        <p:blipFill>
          <a:blip r:embed="rId6"/>
          <a:stretch>
            <a:fillRect/>
          </a:stretch>
        </p:blipFill>
        <p:spPr>
          <a:xfrm>
            <a:off x="5591944" y="5805264"/>
            <a:ext cx="1944216" cy="447208"/>
          </a:xfrm>
          <a:prstGeom prst="rect">
            <a:avLst/>
          </a:prstGeom>
        </p:spPr>
      </p:pic>
    </p:spTree>
    <p:extLst>
      <p:ext uri="{BB962C8B-B14F-4D97-AF65-F5344CB8AC3E}">
        <p14:creationId xmlns:p14="http://schemas.microsoft.com/office/powerpoint/2010/main" val="4018165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rtl="0"/>
            <a:r>
              <a:rPr lang="en-US" altLang="zh-TW" sz="3200" b="1" dirty="0">
                <a:solidFill>
                  <a:srgbClr val="555555"/>
                </a:solidFill>
                <a:latin typeface="微軟正黑體" panose="020B0604030504040204" pitchFamily="34" charset="-120"/>
                <a:ea typeface="微軟正黑體" panose="020B0604030504040204" pitchFamily="34" charset="-120"/>
              </a:rPr>
              <a:t>Adjusted R Squared </a:t>
            </a:r>
            <a:r>
              <a:rPr lang="zh-TW" altLang="en-US" sz="3200" b="1" dirty="0">
                <a:solidFill>
                  <a:srgbClr val="555555"/>
                </a:solidFill>
                <a:latin typeface="微軟正黑體" panose="020B0604030504040204" pitchFamily="34" charset="-120"/>
                <a:ea typeface="微軟正黑體" panose="020B0604030504040204" pitchFamily="34" charset="-120"/>
              </a:rPr>
              <a:t>調整決定係數</a:t>
            </a:r>
            <a:endParaRPr lang="en-US" altLang="zh-TW" sz="3200" b="1" dirty="0">
              <a:solidFill>
                <a:srgbClr val="555555"/>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zh-TW" altLang="en-US" sz="1400" dirty="0">
                <a:solidFill>
                  <a:srgbClr val="555555"/>
                </a:solidFill>
                <a:latin typeface="微軟正黑體" panose="020B0604030504040204" pitchFamily="34" charset="-120"/>
                <a:ea typeface="微軟正黑體" panose="020B0604030504040204" pitchFamily="34" charset="-120"/>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1246495"/>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pPr algn="l"/>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調整決定係數（</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Adjusted R Squared</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）是決定係數（</a:t>
            </a:r>
            <a:r>
              <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rPr>
              <a:t>R Squared</a:t>
            </a:r>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的一種改良形式，用於衡量線性回歸模型的解釋能力，特別是當模型中包含多個解釋變量時。與普通的決定係數相比，調整決定係數在模型中加入新的變量時會考慮到自由度的損失，因此它會對模型中變量的數量進行懲罰。</a:t>
            </a:r>
          </a:p>
        </p:txBody>
      </p:sp>
      <p:pic>
        <p:nvPicPr>
          <p:cNvPr id="8" name="圖片 7">
            <a:extLst>
              <a:ext uri="{FF2B5EF4-FFF2-40B4-BE49-F238E27FC236}">
                <a16:creationId xmlns:a16="http://schemas.microsoft.com/office/drawing/2014/main" id="{79F3F129-FDC6-9560-FE9D-ABC0AAE339E7}"/>
              </a:ext>
            </a:extLst>
          </p:cNvPr>
          <p:cNvPicPr>
            <a:picLocks noChangeAspect="1"/>
          </p:cNvPicPr>
          <p:nvPr/>
        </p:nvPicPr>
        <p:blipFill rotWithShape="1">
          <a:blip r:embed="rId2"/>
          <a:srcRect r="53094"/>
          <a:stretch/>
        </p:blipFill>
        <p:spPr>
          <a:xfrm>
            <a:off x="522013" y="2852936"/>
            <a:ext cx="3595118" cy="755375"/>
          </a:xfrm>
          <a:prstGeom prst="rect">
            <a:avLst/>
          </a:prstGeom>
        </p:spPr>
      </p:pic>
      <p:pic>
        <p:nvPicPr>
          <p:cNvPr id="11" name="圖片 10">
            <a:extLst>
              <a:ext uri="{FF2B5EF4-FFF2-40B4-BE49-F238E27FC236}">
                <a16:creationId xmlns:a16="http://schemas.microsoft.com/office/drawing/2014/main" id="{50CDD15C-A48F-BC35-3B05-DF01E21E4DF2}"/>
              </a:ext>
            </a:extLst>
          </p:cNvPr>
          <p:cNvPicPr>
            <a:picLocks noChangeAspect="1"/>
          </p:cNvPicPr>
          <p:nvPr/>
        </p:nvPicPr>
        <p:blipFill>
          <a:blip r:embed="rId3"/>
          <a:stretch>
            <a:fillRect/>
          </a:stretch>
        </p:blipFill>
        <p:spPr>
          <a:xfrm>
            <a:off x="522013" y="3789040"/>
            <a:ext cx="3315163" cy="428685"/>
          </a:xfrm>
          <a:prstGeom prst="rect">
            <a:avLst/>
          </a:prstGeom>
        </p:spPr>
      </p:pic>
      <p:pic>
        <p:nvPicPr>
          <p:cNvPr id="14" name="圖片 13">
            <a:extLst>
              <a:ext uri="{FF2B5EF4-FFF2-40B4-BE49-F238E27FC236}">
                <a16:creationId xmlns:a16="http://schemas.microsoft.com/office/drawing/2014/main" id="{5D8526C3-8ED6-9AA8-9898-4B86D73F77E4}"/>
              </a:ext>
            </a:extLst>
          </p:cNvPr>
          <p:cNvPicPr>
            <a:picLocks noChangeAspect="1"/>
          </p:cNvPicPr>
          <p:nvPr/>
        </p:nvPicPr>
        <p:blipFill rotWithShape="1">
          <a:blip r:embed="rId2"/>
          <a:srcRect l="62789"/>
          <a:stretch/>
        </p:blipFill>
        <p:spPr>
          <a:xfrm>
            <a:off x="3931187" y="2942326"/>
            <a:ext cx="2308267" cy="611359"/>
          </a:xfrm>
          <a:prstGeom prst="rect">
            <a:avLst/>
          </a:prstGeom>
        </p:spPr>
      </p:pic>
      <p:sp>
        <p:nvSpPr>
          <p:cNvPr id="16" name="文字方塊 15">
            <a:extLst>
              <a:ext uri="{FF2B5EF4-FFF2-40B4-BE49-F238E27FC236}">
                <a16:creationId xmlns:a16="http://schemas.microsoft.com/office/drawing/2014/main" id="{6B88CD0C-9C1C-5EBA-5202-1428B16C031C}"/>
              </a:ext>
            </a:extLst>
          </p:cNvPr>
          <p:cNvSpPr txBox="1"/>
          <p:nvPr/>
        </p:nvSpPr>
        <p:spPr>
          <a:xfrm>
            <a:off x="449004" y="4259954"/>
            <a:ext cx="6109062" cy="276999"/>
          </a:xfrm>
          <a:prstGeom prst="rect">
            <a:avLst/>
          </a:prstGeom>
          <a:noFill/>
        </p:spPr>
        <p:txBody>
          <a:bodyPr wrap="square">
            <a:spAutoFit/>
          </a:bodyPr>
          <a:lstStyle/>
          <a:p>
            <a:r>
              <a:rPr lang="en-US" altLang="zh-TW" sz="1200" b="0" i="0" dirty="0">
                <a:effectLst/>
                <a:highlight>
                  <a:srgbClr val="FFFFFF"/>
                </a:highlight>
                <a:latin typeface="Arial" panose="020B0604020202020204" pitchFamily="34" charset="0"/>
              </a:rPr>
              <a:t>This is because of Ordinary Least Squares: </a:t>
            </a:r>
            <a:r>
              <a:rPr lang="zh-TW" altLang="en-US" sz="1200" dirty="0">
                <a:highlight>
                  <a:srgbClr val="FFFFFF"/>
                </a:highlight>
                <a:latin typeface="+mn-ea"/>
              </a:rPr>
              <a:t>𝑆𝑆</a:t>
            </a:r>
            <a:r>
              <a:rPr lang="en-US" altLang="zh-TW" sz="1200" dirty="0">
                <a:highlight>
                  <a:srgbClr val="FFFFFF"/>
                </a:highlight>
                <a:latin typeface="+mn-ea"/>
              </a:rPr>
              <a:t>R </a:t>
            </a:r>
            <a:r>
              <a:rPr lang="en-US" altLang="zh-TW" sz="1200" b="0" i="0" dirty="0">
                <a:effectLst/>
                <a:highlight>
                  <a:srgbClr val="FFFFFF"/>
                </a:highlight>
                <a:latin typeface="Arial" panose="020B0604020202020204" pitchFamily="34" charset="0"/>
              </a:rPr>
              <a:t>-&gt; Min</a:t>
            </a:r>
            <a:endParaRPr lang="zh-TW" altLang="en-US" sz="1200" dirty="0"/>
          </a:p>
        </p:txBody>
      </p:sp>
      <p:grpSp>
        <p:nvGrpSpPr>
          <p:cNvPr id="23" name="群組 22">
            <a:extLst>
              <a:ext uri="{FF2B5EF4-FFF2-40B4-BE49-F238E27FC236}">
                <a16:creationId xmlns:a16="http://schemas.microsoft.com/office/drawing/2014/main" id="{7CD42998-5B29-E077-D6B6-D959D53F65A7}"/>
              </a:ext>
            </a:extLst>
          </p:cNvPr>
          <p:cNvGrpSpPr/>
          <p:nvPr/>
        </p:nvGrpSpPr>
        <p:grpSpPr>
          <a:xfrm>
            <a:off x="6566640" y="2357096"/>
            <a:ext cx="5444740" cy="3292571"/>
            <a:chOff x="6333464" y="2276872"/>
            <a:chExt cx="5444740" cy="3292571"/>
          </a:xfrm>
        </p:grpSpPr>
        <p:pic>
          <p:nvPicPr>
            <p:cNvPr id="4" name="圖片 3">
              <a:extLst>
                <a:ext uri="{FF2B5EF4-FFF2-40B4-BE49-F238E27FC236}">
                  <a16:creationId xmlns:a16="http://schemas.microsoft.com/office/drawing/2014/main" id="{7339F0A2-A84B-7907-13D4-67230948E6F0}"/>
                </a:ext>
              </a:extLst>
            </p:cNvPr>
            <p:cNvPicPr>
              <a:picLocks noChangeAspect="1"/>
            </p:cNvPicPr>
            <p:nvPr/>
          </p:nvPicPr>
          <p:blipFill>
            <a:blip r:embed="rId4"/>
            <a:stretch>
              <a:fillRect/>
            </a:stretch>
          </p:blipFill>
          <p:spPr>
            <a:xfrm>
              <a:off x="6333464" y="2276872"/>
              <a:ext cx="5444740" cy="3292571"/>
            </a:xfrm>
            <a:prstGeom prst="rect">
              <a:avLst/>
            </a:prstGeom>
          </p:spPr>
        </p:pic>
        <p:pic>
          <p:nvPicPr>
            <p:cNvPr id="18" name="圖片 17">
              <a:extLst>
                <a:ext uri="{FF2B5EF4-FFF2-40B4-BE49-F238E27FC236}">
                  <a16:creationId xmlns:a16="http://schemas.microsoft.com/office/drawing/2014/main" id="{6FDB7C8C-2E3D-1F0B-DB3F-DDE4862862D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Lst>
            </a:blip>
            <a:stretch>
              <a:fillRect/>
            </a:stretch>
          </p:blipFill>
          <p:spPr>
            <a:xfrm>
              <a:off x="9037449" y="4295908"/>
              <a:ext cx="504618" cy="285220"/>
            </a:xfrm>
            <a:prstGeom prst="rect">
              <a:avLst/>
            </a:prstGeom>
          </p:spPr>
        </p:pic>
        <p:pic>
          <p:nvPicPr>
            <p:cNvPr id="20" name="圖片 19">
              <a:extLst>
                <a:ext uri="{FF2B5EF4-FFF2-40B4-BE49-F238E27FC236}">
                  <a16:creationId xmlns:a16="http://schemas.microsoft.com/office/drawing/2014/main" id="{237E1184-FD55-0CA0-836A-86831B5D888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tretch>
              <a:fillRect/>
            </a:stretch>
          </p:blipFill>
          <p:spPr>
            <a:xfrm>
              <a:off x="9250905" y="4941168"/>
              <a:ext cx="582324" cy="285220"/>
            </a:xfrm>
            <a:prstGeom prst="rect">
              <a:avLst/>
            </a:prstGeom>
          </p:spPr>
        </p:pic>
      </p:grpSp>
      <p:pic>
        <p:nvPicPr>
          <p:cNvPr id="22" name="圖片 21">
            <a:extLst>
              <a:ext uri="{FF2B5EF4-FFF2-40B4-BE49-F238E27FC236}">
                <a16:creationId xmlns:a16="http://schemas.microsoft.com/office/drawing/2014/main" id="{EFA0E8B8-02F6-69E9-D0C0-041AAD163332}"/>
              </a:ext>
            </a:extLst>
          </p:cNvPr>
          <p:cNvPicPr>
            <a:picLocks noChangeAspect="1"/>
          </p:cNvPicPr>
          <p:nvPr/>
        </p:nvPicPr>
        <p:blipFill>
          <a:blip r:embed="rId9"/>
          <a:stretch>
            <a:fillRect/>
          </a:stretch>
        </p:blipFill>
        <p:spPr>
          <a:xfrm>
            <a:off x="1055440" y="4725144"/>
            <a:ext cx="4420217" cy="1390844"/>
          </a:xfrm>
          <a:prstGeom prst="rect">
            <a:avLst/>
          </a:prstGeom>
        </p:spPr>
      </p:pic>
      <p:cxnSp>
        <p:nvCxnSpPr>
          <p:cNvPr id="25" name="接點: 肘形 24">
            <a:extLst>
              <a:ext uri="{FF2B5EF4-FFF2-40B4-BE49-F238E27FC236}">
                <a16:creationId xmlns:a16="http://schemas.microsoft.com/office/drawing/2014/main" id="{033A11E3-2324-AFFB-BA92-4BBF6B7C6189}"/>
              </a:ext>
            </a:extLst>
          </p:cNvPr>
          <p:cNvCxnSpPr>
            <a:stCxn id="22" idx="3"/>
            <a:endCxn id="4" idx="1"/>
          </p:cNvCxnSpPr>
          <p:nvPr/>
        </p:nvCxnSpPr>
        <p:spPr>
          <a:xfrm flipV="1">
            <a:off x="5475657" y="4003382"/>
            <a:ext cx="1090983" cy="1417184"/>
          </a:xfrm>
          <a:prstGeom prst="bentConnector3">
            <a:avLst>
              <a:gd name="adj1" fmla="val 69956"/>
            </a:avLst>
          </a:prstGeom>
          <a:ln w="28575">
            <a:solidFill>
              <a:srgbClr val="44ABF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AD0E0B85-3140-BD65-AD91-0DED67BB808C}"/>
              </a:ext>
            </a:extLst>
          </p:cNvPr>
          <p:cNvPicPr>
            <a:picLocks noChangeAspect="1"/>
          </p:cNvPicPr>
          <p:nvPr/>
        </p:nvPicPr>
        <p:blipFill>
          <a:blip r:embed="rId10"/>
          <a:stretch>
            <a:fillRect/>
          </a:stretch>
        </p:blipFill>
        <p:spPr>
          <a:xfrm>
            <a:off x="4087841" y="3492378"/>
            <a:ext cx="1907573" cy="537344"/>
          </a:xfrm>
          <a:prstGeom prst="rect">
            <a:avLst/>
          </a:prstGeom>
        </p:spPr>
      </p:pic>
      <p:sp>
        <p:nvSpPr>
          <p:cNvPr id="17" name="矩形: 圓角 16">
            <a:extLst>
              <a:ext uri="{FF2B5EF4-FFF2-40B4-BE49-F238E27FC236}">
                <a16:creationId xmlns:a16="http://schemas.microsoft.com/office/drawing/2014/main" id="{EA5BDDB9-196E-473F-8695-7B14B32DF8D6}"/>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rPr>
              <a:t>advance</a:t>
            </a:r>
            <a:endParaRPr lang="zh-TW" altLang="en-US" sz="1200" dirty="0">
              <a:solidFill>
                <a:schemeClr val="accent6">
                  <a:lumMod val="10000"/>
                </a:schemeClr>
              </a:solidFill>
            </a:endParaRPr>
          </a:p>
        </p:txBody>
      </p:sp>
      <p:sp>
        <p:nvSpPr>
          <p:cNvPr id="19" name="矩形: 圓角 18">
            <a:extLst>
              <a:ext uri="{FF2B5EF4-FFF2-40B4-BE49-F238E27FC236}">
                <a16:creationId xmlns:a16="http://schemas.microsoft.com/office/drawing/2014/main" id="{490B94B4-5AC6-4762-BB9E-29FDC9FF1FE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Linear Regression</a:t>
            </a:r>
          </a:p>
        </p:txBody>
      </p:sp>
    </p:spTree>
    <p:extLst>
      <p:ext uri="{BB962C8B-B14F-4D97-AF65-F5344CB8AC3E}">
        <p14:creationId xmlns:p14="http://schemas.microsoft.com/office/powerpoint/2010/main" val="1452433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機器學習要訣</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5603759" cy="3778086"/>
          </a:xfrm>
          <a:prstGeom prst="rect">
            <a:avLst/>
          </a:prstGeom>
          <a:noFill/>
        </p:spPr>
        <p:txBody>
          <a:bodyPr wrap="square" rtlCol="0">
            <a:spAutoFit/>
          </a:bodyPr>
          <a:lstStyle/>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lang="zh-TW" altLang="en-US" sz="2000" dirty="0">
                <a:solidFill>
                  <a:srgbClr val="D8D8D8">
                    <a:lumMod val="10000"/>
                  </a:srgbClr>
                </a:solidFill>
                <a:latin typeface="Microsoft JhengHei UI" panose="020B0604030504040204" pitchFamily="34" charset="-120"/>
                <a:ea typeface="Microsoft JhengHei UI" panose="020B0604030504040204" pitchFamily="34" charset="-120"/>
              </a:rPr>
              <a:t>概論</a:t>
            </a:r>
            <a:endParaRPr lang="en-US" altLang="zh-TW" sz="2000" dirty="0">
              <a:solidFill>
                <a:srgbClr val="D8D8D8">
                  <a:lumMod val="10000"/>
                </a:srgbClr>
              </a:solidFill>
              <a:latin typeface="Microsoft JhengHei UI" panose="020B0604030504040204" pitchFamily="34" charset="-120"/>
              <a:ea typeface="Microsoft JhengHei UI" panose="020B0604030504040204" pitchFamily="34" charset="-120"/>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數學基礎</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資料處理</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模型介紹</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lvl="1" indent="-457200" defTabSz="913607" eaLnBrk="0" fontAlgn="base" hangingPunct="0">
              <a:lnSpc>
                <a:spcPct val="150000"/>
              </a:lnSpc>
              <a:spcBef>
                <a:spcPct val="0"/>
              </a:spcBef>
              <a:spcAft>
                <a:spcPct val="0"/>
              </a:spcAft>
              <a:buFont typeface="Arial" panose="020B0604020202020204" pitchFamily="34" charset="0"/>
              <a:buChar char="•"/>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lvl="1" indent="-457200" defTabSz="913607" eaLnBrk="0" fontAlgn="base" hangingPunct="0">
              <a:lnSpc>
                <a:spcPct val="150000"/>
              </a:lnSpc>
              <a:spcBef>
                <a:spcPct val="0"/>
              </a:spcBef>
              <a:spcAft>
                <a:spcPct val="0"/>
              </a:spcAft>
              <a:buFont typeface="Arial" panose="020B0604020202020204" pitchFamily="34" charset="0"/>
              <a:buChar char="•"/>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lvl="1" indent="-457200" defTabSz="913607" eaLnBrk="0" fontAlgn="base" hangingPunct="0">
              <a:lnSpc>
                <a:spcPct val="150000"/>
              </a:lnSpc>
              <a:spcBef>
                <a:spcPct val="0"/>
              </a:spcBef>
              <a:spcAft>
                <a:spcPct val="0"/>
              </a:spcAft>
              <a:buFont typeface="Arial" panose="020B0604020202020204" pitchFamily="34" charset="0"/>
              <a:buChar char="•"/>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聚類與降維</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indent="-457200" defTabSz="913607" eaLnBrk="0" fontAlgn="base" hangingPunct="0">
              <a:lnSpc>
                <a:spcPct val="150000"/>
              </a:lnSpc>
              <a:spcBef>
                <a:spcPct val="0"/>
              </a:spcBef>
              <a:spcAft>
                <a:spcPct val="0"/>
              </a:spcAft>
              <a:buFontTx/>
              <a:buAutoNum type="arabicPeriod"/>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模型選擇</a:t>
            </a:r>
            <a:r>
              <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&amp;</a:t>
            </a: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參數調教</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indent="-457200" defTabSz="913607" eaLnBrk="0" fontAlgn="base" hangingPunct="0">
              <a:lnSpc>
                <a:spcPct val="150000"/>
              </a:lnSpc>
              <a:spcBef>
                <a:spcPct val="0"/>
              </a:spcBef>
              <a:spcAft>
                <a:spcPct val="0"/>
              </a:spcAft>
              <a:buFontTx/>
              <a:buAutoNum type="arabicPeriod"/>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實戰應用</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67448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rtl="0"/>
            <a:r>
              <a:rPr lang="en-US" altLang="zh-TW" sz="3200" b="1" dirty="0">
                <a:solidFill>
                  <a:srgbClr val="555555"/>
                </a:solidFill>
                <a:latin typeface="微軟正黑體" panose="020B0604030504040204" pitchFamily="34" charset="-120"/>
                <a:ea typeface="微軟正黑體" panose="020B0604030504040204" pitchFamily="34" charset="-120"/>
              </a:rPr>
              <a:t>Assumptions of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a:r>
              <a:rPr lang="zh-TW" altLang="en-US" sz="1400" dirty="0">
                <a:solidFill>
                  <a:srgbClr val="555555"/>
                </a:solidFill>
                <a:latin typeface="微軟正黑體" panose="020B0604030504040204" pitchFamily="34" charset="-120"/>
                <a:ea typeface="微軟正黑體" panose="020B0604030504040204" pitchFamily="34" charset="-120"/>
              </a:rPr>
              <a:t>線性回歸的假設前提，與機器學習套模仔的差別就看這了，特別重要</a:t>
            </a:r>
            <a:r>
              <a:rPr lang="en-US" altLang="zh-TW" sz="1400" dirty="0">
                <a:solidFill>
                  <a:srgbClr val="555555"/>
                </a:solidFill>
                <a:latin typeface="微軟正黑體" panose="020B0604030504040204" pitchFamily="34" charset="-120"/>
                <a:ea typeface="微軟正黑體" panose="020B0604030504040204" pitchFamily="34" charset="-120"/>
              </a:rPr>
              <a:t>!!</a:t>
            </a:r>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4201150"/>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前提假設</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線性關係 </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(Linearity)</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lvl="1"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目標變量 </a:t>
            </a:r>
            <a:r>
              <a:rPr lang="en-US" altLang="zh-TW" sz="1200" b="0" i="1" dirty="0">
                <a:solidFill>
                  <a:srgbClr val="0D0D0D"/>
                </a:solidFill>
                <a:effectLst/>
                <a:highlight>
                  <a:srgbClr val="FFFFFF"/>
                </a:highlight>
                <a:latin typeface="微軟正黑體" panose="020B0604030504040204" pitchFamily="34" charset="-120"/>
                <a:ea typeface="微軟正黑體" panose="020B0604030504040204" pitchFamily="34" charset="-120"/>
              </a:rPr>
              <a:t>Y</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 與每一個預測變量 </a:t>
            </a:r>
            <a:r>
              <a:rPr lang="en-US" altLang="zh-TW" sz="1200" b="0" i="1" dirty="0">
                <a:solidFill>
                  <a:srgbClr val="0D0D0D"/>
                </a:solidFill>
                <a:effectLst/>
                <a:highlight>
                  <a:srgbClr val="FFFFFF"/>
                </a:highlight>
                <a:latin typeface="微軟正黑體" panose="020B0604030504040204" pitchFamily="34" charset="-120"/>
                <a:ea typeface="微軟正黑體" panose="020B0604030504040204" pitchFamily="34" charset="-120"/>
              </a:rPr>
              <a:t>X</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 之間存在線性關係。換句話說，</a:t>
            </a:r>
            <a:r>
              <a:rPr lang="en-US" altLang="zh-TW" sz="1200" b="0" i="1" dirty="0">
                <a:solidFill>
                  <a:srgbClr val="0D0D0D"/>
                </a:solidFill>
                <a:effectLst/>
                <a:highlight>
                  <a:srgbClr val="FFFFFF"/>
                </a:highlight>
                <a:latin typeface="微軟正黑體" panose="020B0604030504040204" pitchFamily="34" charset="-120"/>
                <a:ea typeface="微軟正黑體" panose="020B0604030504040204" pitchFamily="34" charset="-120"/>
              </a:rPr>
              <a:t>Y</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 可以通過將 </a:t>
            </a:r>
            <a:r>
              <a:rPr lang="en-US" altLang="zh-TW" sz="1200" b="0" i="1" dirty="0">
                <a:solidFill>
                  <a:srgbClr val="0D0D0D"/>
                </a:solidFill>
                <a:effectLst/>
                <a:highlight>
                  <a:srgbClr val="FFFFFF"/>
                </a:highlight>
                <a:latin typeface="微軟正黑體" panose="020B0604030504040204" pitchFamily="34" charset="-120"/>
                <a:ea typeface="微軟正黑體" panose="020B0604030504040204" pitchFamily="34" charset="-120"/>
              </a:rPr>
              <a:t>X</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 們相加（每個乘以一個常數）來預測。這就像用直尺在紙上畫點然後拉直線一樣簡單。</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同質性 </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(Homoscedasticity)</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lvl="1"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隨著預測變量 </a:t>
            </a:r>
            <a:r>
              <a:rPr lang="en-US" altLang="zh-TW" sz="1200" b="0" i="1" dirty="0">
                <a:solidFill>
                  <a:srgbClr val="0D0D0D"/>
                </a:solidFill>
                <a:effectLst/>
                <a:highlight>
                  <a:srgbClr val="FFFFFF"/>
                </a:highlight>
                <a:latin typeface="微軟正黑體" panose="020B0604030504040204" pitchFamily="34" charset="-120"/>
                <a:ea typeface="微軟正黑體" panose="020B0604030504040204" pitchFamily="34" charset="-120"/>
              </a:rPr>
              <a:t>X</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 的改變，目標變量 </a:t>
            </a:r>
            <a:r>
              <a:rPr lang="en-US" altLang="zh-TW" sz="1200" b="0" i="1" dirty="0">
                <a:solidFill>
                  <a:srgbClr val="0D0D0D"/>
                </a:solidFill>
                <a:effectLst/>
                <a:highlight>
                  <a:srgbClr val="FFFFFF"/>
                </a:highlight>
                <a:latin typeface="微軟正黑體" panose="020B0604030504040204" pitchFamily="34" charset="-120"/>
                <a:ea typeface="微軟正黑體" panose="020B0604030504040204" pitchFamily="34" charset="-120"/>
              </a:rPr>
              <a:t>Y</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 的變異（散佈的寬度）是恆定的。想像一下，不管我們擲多遠的骰子，擲到每一個數字的機率都是一樣的。</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多變量正態性 </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(Multivariate Normality)</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lvl="1"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回歸分析中的誤差（實際觀察值與預測值之間的差異）應該呈正態分佈。大多數的誤差應該集中在零附近，只有少數是大的正數或負數。</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獨立性 </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(Independence)</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lvl="1" algn="l"/>
            <a:r>
              <a:rPr lang="zh-TW" altLang="en-US" sz="1200" dirty="0">
                <a:solidFill>
                  <a:srgbClr val="0D0D0D"/>
                </a:solidFill>
                <a:highlight>
                  <a:srgbClr val="FFFFFF"/>
                </a:highlight>
                <a:latin typeface="微軟正黑體" panose="020B0604030504040204" pitchFamily="34" charset="-120"/>
                <a:ea typeface="微軟正黑體" panose="020B0604030504040204" pitchFamily="34" charset="-120"/>
              </a:rPr>
              <a:t>假設</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每一次的觀察（或數據點）都是獨立的，不會互相影響。就像你每次擲骰子，前一次的結果不會影響下一次。</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無多重共線性 </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(Lack of Multicollinearity)</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lvl="1"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模型中的預測變量彼此之間不應該是高度相關的。如果你有兩個幾乎一樣的預測變量，那麼就很難分辨它們對 </a:t>
            </a:r>
            <a:r>
              <a:rPr lang="en-US" altLang="zh-TW" sz="1200" b="0" i="1" dirty="0">
                <a:solidFill>
                  <a:srgbClr val="0D0D0D"/>
                </a:solidFill>
                <a:effectLst/>
                <a:highlight>
                  <a:srgbClr val="FFFFFF"/>
                </a:highlight>
                <a:latin typeface="微軟正黑體" panose="020B0604030504040204" pitchFamily="34" charset="-120"/>
                <a:ea typeface="微軟正黑體" panose="020B0604030504040204" pitchFamily="34" charset="-120"/>
              </a:rPr>
              <a:t>Y</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 的影響是獨立的還是相互影響的。</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異常值檢查 </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(The Outlier Check)</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lvl="1"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這不是一個假設，但檢查異常值是重要的“額外”步驟。異常值可能會扭曲整個模型的結果，就像一個非常重的乘客坐在看起來均衡的鞦韆的一端，失去平衡。</a:t>
            </a:r>
          </a:p>
        </p:txBody>
      </p:sp>
      <p:pic>
        <p:nvPicPr>
          <p:cNvPr id="6" name="圖片 5">
            <a:extLst>
              <a:ext uri="{FF2B5EF4-FFF2-40B4-BE49-F238E27FC236}">
                <a16:creationId xmlns:a16="http://schemas.microsoft.com/office/drawing/2014/main" id="{EE765FB0-6769-4052-76D0-35A2209F39A7}"/>
              </a:ext>
            </a:extLst>
          </p:cNvPr>
          <p:cNvPicPr>
            <a:picLocks noChangeAspect="1"/>
          </p:cNvPicPr>
          <p:nvPr/>
        </p:nvPicPr>
        <p:blipFill>
          <a:blip r:embed="rId2"/>
          <a:stretch>
            <a:fillRect/>
          </a:stretch>
        </p:blipFill>
        <p:spPr>
          <a:xfrm>
            <a:off x="6744072" y="1711325"/>
            <a:ext cx="1872208" cy="1229417"/>
          </a:xfrm>
          <a:prstGeom prst="rect">
            <a:avLst/>
          </a:prstGeom>
        </p:spPr>
      </p:pic>
      <p:pic>
        <p:nvPicPr>
          <p:cNvPr id="10" name="圖片 9">
            <a:extLst>
              <a:ext uri="{FF2B5EF4-FFF2-40B4-BE49-F238E27FC236}">
                <a16:creationId xmlns:a16="http://schemas.microsoft.com/office/drawing/2014/main" id="{F929A17D-12D9-4B9F-7AE0-4585B86F3929}"/>
              </a:ext>
            </a:extLst>
          </p:cNvPr>
          <p:cNvPicPr>
            <a:picLocks noChangeAspect="1"/>
          </p:cNvPicPr>
          <p:nvPr/>
        </p:nvPicPr>
        <p:blipFill>
          <a:blip r:embed="rId3"/>
          <a:stretch>
            <a:fillRect/>
          </a:stretch>
        </p:blipFill>
        <p:spPr>
          <a:xfrm>
            <a:off x="6744072" y="3177814"/>
            <a:ext cx="1872208" cy="1192571"/>
          </a:xfrm>
          <a:prstGeom prst="rect">
            <a:avLst/>
          </a:prstGeom>
        </p:spPr>
      </p:pic>
      <p:pic>
        <p:nvPicPr>
          <p:cNvPr id="13" name="圖片 12">
            <a:extLst>
              <a:ext uri="{FF2B5EF4-FFF2-40B4-BE49-F238E27FC236}">
                <a16:creationId xmlns:a16="http://schemas.microsoft.com/office/drawing/2014/main" id="{5F5A883C-8DFD-E863-4A9C-114BB22B79A8}"/>
              </a:ext>
            </a:extLst>
          </p:cNvPr>
          <p:cNvPicPr>
            <a:picLocks noChangeAspect="1"/>
          </p:cNvPicPr>
          <p:nvPr/>
        </p:nvPicPr>
        <p:blipFill>
          <a:blip r:embed="rId4"/>
          <a:stretch>
            <a:fillRect/>
          </a:stretch>
        </p:blipFill>
        <p:spPr>
          <a:xfrm>
            <a:off x="6672064" y="4607457"/>
            <a:ext cx="1873397" cy="1229417"/>
          </a:xfrm>
          <a:prstGeom prst="rect">
            <a:avLst/>
          </a:prstGeom>
        </p:spPr>
      </p:pic>
      <p:pic>
        <p:nvPicPr>
          <p:cNvPr id="17" name="圖片 16">
            <a:extLst>
              <a:ext uri="{FF2B5EF4-FFF2-40B4-BE49-F238E27FC236}">
                <a16:creationId xmlns:a16="http://schemas.microsoft.com/office/drawing/2014/main" id="{5227471E-5AEF-ECD0-4BB7-2E8AD9F73102}"/>
              </a:ext>
            </a:extLst>
          </p:cNvPr>
          <p:cNvPicPr>
            <a:picLocks noChangeAspect="1"/>
          </p:cNvPicPr>
          <p:nvPr/>
        </p:nvPicPr>
        <p:blipFill>
          <a:blip r:embed="rId5"/>
          <a:stretch>
            <a:fillRect/>
          </a:stretch>
        </p:blipFill>
        <p:spPr>
          <a:xfrm>
            <a:off x="9264352" y="1772816"/>
            <a:ext cx="2145728" cy="1069603"/>
          </a:xfrm>
          <a:prstGeom prst="rect">
            <a:avLst/>
          </a:prstGeom>
        </p:spPr>
      </p:pic>
      <p:pic>
        <p:nvPicPr>
          <p:cNvPr id="21" name="圖片 20">
            <a:extLst>
              <a:ext uri="{FF2B5EF4-FFF2-40B4-BE49-F238E27FC236}">
                <a16:creationId xmlns:a16="http://schemas.microsoft.com/office/drawing/2014/main" id="{F1E8EB10-F40B-A2D0-DF51-366E18DF9F39}"/>
              </a:ext>
            </a:extLst>
          </p:cNvPr>
          <p:cNvPicPr>
            <a:picLocks noChangeAspect="1"/>
          </p:cNvPicPr>
          <p:nvPr/>
        </p:nvPicPr>
        <p:blipFill>
          <a:blip r:embed="rId6"/>
          <a:stretch>
            <a:fillRect/>
          </a:stretch>
        </p:blipFill>
        <p:spPr>
          <a:xfrm>
            <a:off x="9324133" y="3212976"/>
            <a:ext cx="1956443" cy="648072"/>
          </a:xfrm>
          <a:prstGeom prst="rect">
            <a:avLst/>
          </a:prstGeom>
        </p:spPr>
      </p:pic>
      <p:pic>
        <p:nvPicPr>
          <p:cNvPr id="27" name="圖片 26">
            <a:extLst>
              <a:ext uri="{FF2B5EF4-FFF2-40B4-BE49-F238E27FC236}">
                <a16:creationId xmlns:a16="http://schemas.microsoft.com/office/drawing/2014/main" id="{E8F017D1-8FBD-1610-4DCC-FD5551FA5307}"/>
              </a:ext>
            </a:extLst>
          </p:cNvPr>
          <p:cNvPicPr>
            <a:picLocks noChangeAspect="1"/>
          </p:cNvPicPr>
          <p:nvPr/>
        </p:nvPicPr>
        <p:blipFill>
          <a:blip r:embed="rId7"/>
          <a:stretch>
            <a:fillRect/>
          </a:stretch>
        </p:blipFill>
        <p:spPr>
          <a:xfrm>
            <a:off x="9336360" y="4620840"/>
            <a:ext cx="1800200" cy="1112416"/>
          </a:xfrm>
          <a:prstGeom prst="rect">
            <a:avLst/>
          </a:prstGeom>
        </p:spPr>
      </p:pic>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rPr>
              <a:t>advance</a:t>
            </a:r>
            <a:endParaRPr lang="zh-TW" altLang="en-US" sz="1200" dirty="0">
              <a:solidFill>
                <a:schemeClr val="accent6">
                  <a:lumMod val="10000"/>
                </a:schemeClr>
              </a:solidFill>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Linear Regression</a:t>
            </a:r>
          </a:p>
        </p:txBody>
      </p:sp>
    </p:spTree>
    <p:extLst>
      <p:ext uri="{BB962C8B-B14F-4D97-AF65-F5344CB8AC3E}">
        <p14:creationId xmlns:p14="http://schemas.microsoft.com/office/powerpoint/2010/main" val="1766610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646331"/>
          </a:xfrm>
          <a:prstGeom prst="rect">
            <a:avLst/>
          </a:prstGeom>
          <a:noFill/>
        </p:spPr>
        <p:txBody>
          <a:bodyPr wrap="square">
            <a:spAutoFit/>
          </a:bodyPr>
          <a:lstStyle/>
          <a:p>
            <a:r>
              <a:rPr lang="en-US" altLang="zh-TW" sz="1200" b="1" i="0" dirty="0">
                <a:solidFill>
                  <a:srgbClr val="242424"/>
                </a:solidFill>
                <a:effectLst/>
                <a:highlight>
                  <a:srgbClr val="FFFFFF"/>
                </a:highlight>
                <a:latin typeface="sohne"/>
              </a:rPr>
              <a:t>Feature Scaling: When Should You Use Standardization and Normalization</a:t>
            </a:r>
            <a:endParaRPr lang="en-US" altLang="zh-TW" sz="1200" dirty="0">
              <a:solidFill>
                <a:srgbClr val="27292A"/>
              </a:solidFill>
              <a:latin typeface="-apple-system"/>
            </a:endParaRPr>
          </a:p>
          <a:p>
            <a:r>
              <a:rPr lang="en-US" altLang="zh-TW" sz="1200" dirty="0">
                <a:solidFill>
                  <a:srgbClr val="27292A"/>
                </a:solidFill>
                <a:latin typeface="-apple-system"/>
                <a:hlinkClick r:id="rId2"/>
              </a:rPr>
              <a:t>https://python.plainenglish.io/feature-scaling-when-should-you-use-standardization-and-normalization-ea2eabb4a1d5</a:t>
            </a:r>
            <a:endParaRPr lang="en-US" altLang="zh-TW" sz="1200" dirty="0">
              <a:solidFill>
                <a:srgbClr val="27292A"/>
              </a:solidFill>
              <a:latin typeface="-apple-system"/>
            </a:endParaRPr>
          </a:p>
          <a:p>
            <a:endParaRPr lang="zh-TW" altLang="en-US" sz="1200" dirty="0"/>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rPr>
              <a:t>小結</a:t>
            </a:r>
          </a:p>
        </p:txBody>
      </p:sp>
    </p:spTree>
    <p:extLst>
      <p:ext uri="{BB962C8B-B14F-4D97-AF65-F5344CB8AC3E}">
        <p14:creationId xmlns:p14="http://schemas.microsoft.com/office/powerpoint/2010/main" val="751471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dirty="0"/>
              <a:t>Lasso &amp; Ridge Regression </a:t>
            </a:r>
          </a:p>
        </p:txBody>
      </p:sp>
    </p:spTree>
    <p:extLst>
      <p:ext uri="{BB962C8B-B14F-4D97-AF65-F5344CB8AC3E}">
        <p14:creationId xmlns:p14="http://schemas.microsoft.com/office/powerpoint/2010/main" val="3753981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algn="l"/>
            <a:r>
              <a:rPr lang="en-US" altLang="zh-TW" sz="1200" dirty="0">
                <a:solidFill>
                  <a:srgbClr val="27292A"/>
                </a:solidFill>
                <a:latin typeface="-apple-system"/>
              </a:rPr>
              <a:t>Feature Engineering Explained</a:t>
            </a:r>
          </a:p>
          <a:p>
            <a:r>
              <a:rPr lang="en-US" altLang="zh-TW" sz="1200" dirty="0">
                <a:solidFill>
                  <a:schemeClr val="accent1"/>
                </a:solidFill>
                <a:latin typeface="-apple-system"/>
                <a:hlinkClick r:id="rId2"/>
              </a:rPr>
              <a:t>https://builtin.com/articles/feature-engineering</a:t>
            </a:r>
            <a:endParaRPr lang="en-US" altLang="zh-TW" sz="1200" dirty="0">
              <a:solidFill>
                <a:schemeClr val="accent1"/>
              </a:solidFill>
              <a:latin typeface="-apple-system"/>
            </a:endParaRPr>
          </a:p>
          <a:p>
            <a:endParaRPr lang="en-US" altLang="zh-TW" sz="1200" dirty="0">
              <a:solidFill>
                <a:schemeClr val="accent1"/>
              </a:solidFill>
              <a:latin typeface="-apple-system"/>
            </a:endParaRPr>
          </a:p>
          <a:p>
            <a:endParaRPr lang="en-US" altLang="zh-TW" sz="1200" dirty="0">
              <a:solidFill>
                <a:schemeClr val="accent1"/>
              </a:solidFill>
              <a:latin typeface="-apple-system"/>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rPr>
              <a:t>小結</a:t>
            </a:r>
          </a:p>
        </p:txBody>
      </p:sp>
    </p:spTree>
    <p:extLst>
      <p:ext uri="{BB962C8B-B14F-4D97-AF65-F5344CB8AC3E}">
        <p14:creationId xmlns:p14="http://schemas.microsoft.com/office/powerpoint/2010/main" val="2961807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zh-TW" altLang="en-US" sz="3200" dirty="0"/>
              <a:t>最佳化問題</a:t>
            </a:r>
            <a:endParaRPr lang="en-US" altLang="zh-TW" sz="3200" dirty="0"/>
          </a:p>
        </p:txBody>
      </p:sp>
    </p:spTree>
    <p:extLst>
      <p:ext uri="{BB962C8B-B14F-4D97-AF65-F5344CB8AC3E}">
        <p14:creationId xmlns:p14="http://schemas.microsoft.com/office/powerpoint/2010/main" val="3129641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algn="l"/>
            <a:r>
              <a:rPr lang="en-US" altLang="zh-TW" sz="1200" dirty="0">
                <a:solidFill>
                  <a:srgbClr val="27292A"/>
                </a:solidFill>
                <a:latin typeface="-apple-system"/>
              </a:rPr>
              <a:t>Feature Engineering Explained</a:t>
            </a:r>
          </a:p>
          <a:p>
            <a:r>
              <a:rPr lang="en-US" altLang="zh-TW" sz="1200" dirty="0">
                <a:solidFill>
                  <a:schemeClr val="accent1"/>
                </a:solidFill>
                <a:latin typeface="-apple-system"/>
                <a:hlinkClick r:id="rId2"/>
              </a:rPr>
              <a:t>https://builtin.com/articles/feature-engineering</a:t>
            </a:r>
            <a:endParaRPr lang="en-US" altLang="zh-TW" sz="1200" dirty="0">
              <a:solidFill>
                <a:schemeClr val="accent1"/>
              </a:solidFill>
              <a:latin typeface="-apple-system"/>
            </a:endParaRPr>
          </a:p>
          <a:p>
            <a:endParaRPr lang="en-US" altLang="zh-TW" sz="1200" dirty="0">
              <a:solidFill>
                <a:schemeClr val="accent1"/>
              </a:solidFill>
              <a:latin typeface="-apple-system"/>
            </a:endParaRPr>
          </a:p>
          <a:p>
            <a:endParaRPr lang="en-US" altLang="zh-TW" sz="1200" dirty="0">
              <a:solidFill>
                <a:schemeClr val="accent1"/>
              </a:solidFill>
              <a:latin typeface="-apple-system"/>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rPr>
              <a:t>小結</a:t>
            </a:r>
          </a:p>
        </p:txBody>
      </p:sp>
    </p:spTree>
    <p:extLst>
      <p:ext uri="{BB962C8B-B14F-4D97-AF65-F5344CB8AC3E}">
        <p14:creationId xmlns:p14="http://schemas.microsoft.com/office/powerpoint/2010/main" val="274916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如何建模</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r>
              <a:rPr lang="en-US" altLang="zh-TW" sz="1200" dirty="0">
                <a:solidFill>
                  <a:srgbClr val="27292A"/>
                </a:solidFill>
                <a:latin typeface="-apple-system"/>
              </a:rPr>
              <a:t>##</a:t>
            </a:r>
            <a:r>
              <a:rPr lang="zh-TW" altLang="en-US" sz="1200" dirty="0">
                <a:solidFill>
                  <a:srgbClr val="27292A"/>
                </a:solidFill>
                <a:latin typeface="-apple-system"/>
              </a:rPr>
              <a:t> </a:t>
            </a:r>
            <a:r>
              <a:rPr lang="en-US" altLang="zh-TW" sz="1200" dirty="0">
                <a:solidFill>
                  <a:srgbClr val="27292A"/>
                </a:solidFill>
                <a:latin typeface="-apple-system"/>
              </a:rPr>
              <a:t>F</a:t>
            </a:r>
            <a:r>
              <a:rPr lang="en-US" altLang="zh-TW" sz="1200" b="0" i="0" dirty="0">
                <a:solidFill>
                  <a:srgbClr val="27292A"/>
                </a:solidFill>
                <a:effectLst/>
                <a:latin typeface="-apple-system"/>
              </a:rPr>
              <a:t>eature engineering is the process of using domain knowledge of the data to create features that make machine learning algorithms work. </a:t>
            </a:r>
            <a:br>
              <a:rPr lang="en-US" altLang="zh-TW" sz="1200" dirty="0"/>
            </a:br>
            <a:br>
              <a:rPr lang="en-US" altLang="zh-TW" sz="1200" dirty="0"/>
            </a:br>
            <a:r>
              <a:rPr lang="en-US" altLang="zh-TW" sz="1200" dirty="0">
                <a:solidFill>
                  <a:srgbClr val="27292A"/>
                </a:solidFill>
                <a:latin typeface="-apple-system"/>
              </a:rPr>
              <a:t>##</a:t>
            </a:r>
            <a:r>
              <a:rPr lang="zh-TW" altLang="en-US" sz="1200" dirty="0">
                <a:solidFill>
                  <a:srgbClr val="27292A"/>
                </a:solidFill>
                <a:latin typeface="-apple-system"/>
              </a:rPr>
              <a:t> </a:t>
            </a:r>
            <a:r>
              <a:rPr lang="en-US" altLang="zh-TW" sz="1200" dirty="0">
                <a:solidFill>
                  <a:srgbClr val="27292A"/>
                </a:solidFill>
                <a:latin typeface="-apple-system"/>
              </a:rPr>
              <a:t>Feature engineering is the process of selecting, manipulating and transforming raw data into features that can be used in supervised learning.</a:t>
            </a:r>
            <a:br>
              <a:rPr lang="en-US" altLang="zh-TW" sz="1200" dirty="0">
                <a:solidFill>
                  <a:srgbClr val="27292A"/>
                </a:solidFill>
                <a:latin typeface="-apple-system"/>
              </a:rPr>
            </a:br>
            <a:endParaRPr lang="zh-TW" altLang="en-US" sz="1200" dirty="0"/>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spc="0" dirty="0">
                <a:solidFill>
                  <a:schemeClr val="accent6">
                    <a:lumMod val="10000"/>
                  </a:schemeClr>
                </a:solidFill>
                <a:latin typeface="微軟正黑體" panose="020B0604030504040204" pitchFamily="34" charset="-120"/>
                <a:ea typeface="微軟正黑體" panose="020B0604030504040204" pitchFamily="34" charset="-120"/>
              </a:rPr>
              <a:t>變數選擇牽扯大量的數據挖掘和特徵工程的技巧，建模對擁有領域知識和經驗的人很吃香</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lvl="1" algn="ctr">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lvl="1" algn="ctr">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lang="en-US" altLang="zh-TW" kern="0" dirty="0">
              <a:solidFill>
                <a:prstClr val="white"/>
              </a:solidFill>
              <a:latin typeface="微軟正黑體" panose="020B0604030504040204" pitchFamily="34" charset="-120"/>
              <a:ea typeface="微軟正黑體" panose="020B0604030504040204" pitchFamily="34" charset="-12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200" kern="0" dirty="0">
                <a:solidFill>
                  <a:prstClr val="white"/>
                </a:solidFill>
                <a:latin typeface="微軟正黑體" panose="020B0604030504040204" pitchFamily="34" charset="-120"/>
                <a:ea typeface="微軟正黑體" panose="020B0604030504040204" pitchFamily="34" charset="-120"/>
              </a:rPr>
              <a:t>Transformations</a:t>
            </a:r>
            <a:endParaRPr lang="zh-TW" altLang="en-US" kern="0" dirty="0">
              <a:solidFill>
                <a:prstClr val="white"/>
              </a:solidFill>
              <a:latin typeface="微軟正黑體" panose="020B0604030504040204" pitchFamily="34" charset="-120"/>
              <a:ea typeface="微軟正黑體" panose="020B0604030504040204" pitchFamily="34" charset="-120"/>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200" kern="0" dirty="0">
                <a:solidFill>
                  <a:prstClr val="white"/>
                </a:solidFill>
                <a:latin typeface="微軟正黑體" panose="020B0604030504040204" pitchFamily="34" charset="-120"/>
                <a:ea typeface="微軟正黑體" panose="020B0604030504040204" pitchFamily="34" charset="-120"/>
              </a:rPr>
              <a:t>Feature extraction</a:t>
            </a:r>
            <a:endParaRPr lang="zh-TW" altLang="en-US" sz="1200" kern="0" dirty="0">
              <a:solidFill>
                <a:prstClr val="white"/>
              </a:solidFill>
              <a:latin typeface="微軟正黑體" panose="020B0604030504040204" pitchFamily="34" charset="-120"/>
              <a:ea typeface="微軟正黑體" panose="020B0604030504040204" pitchFamily="34" charset="-120"/>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200" kern="0" dirty="0">
                <a:solidFill>
                  <a:prstClr val="white"/>
                </a:solidFill>
                <a:latin typeface="微軟正黑體" panose="020B0604030504040204" pitchFamily="34" charset="-120"/>
                <a:ea typeface="微軟正黑體" panose="020B0604030504040204" pitchFamily="34" charset="-120"/>
              </a:rPr>
              <a:t>Feature creation</a:t>
            </a:r>
            <a:endParaRPr lang="zh-TW" altLang="en-US" sz="1200" kern="0" dirty="0">
              <a:solidFill>
                <a:prstClr val="white"/>
              </a:solidFill>
              <a:latin typeface="微軟正黑體" panose="020B0604030504040204" pitchFamily="34" charset="-120"/>
              <a:ea typeface="微軟正黑體" panose="020B0604030504040204" pitchFamily="34" charset="-120"/>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200" kern="0" dirty="0">
                <a:solidFill>
                  <a:prstClr val="white"/>
                </a:solidFill>
                <a:latin typeface="微軟正黑體" panose="020B0604030504040204" pitchFamily="34" charset="-120"/>
                <a:ea typeface="微軟正黑體" panose="020B0604030504040204" pitchFamily="34" charset="-120"/>
              </a:rPr>
              <a:t>Exploratory data</a:t>
            </a:r>
            <a:r>
              <a:rPr lang="zh-TW" altLang="en-US" sz="1200" kern="0" dirty="0">
                <a:solidFill>
                  <a:prstClr val="white"/>
                </a:solidFill>
                <a:latin typeface="微軟正黑體" panose="020B0604030504040204" pitchFamily="34" charset="-120"/>
                <a:ea typeface="微軟正黑體" panose="020B0604030504040204" pitchFamily="34" charset="-120"/>
              </a:rPr>
              <a:t> </a:t>
            </a:r>
            <a:r>
              <a:rPr lang="en-US" altLang="zh-TW" sz="1200" kern="0" dirty="0">
                <a:solidFill>
                  <a:prstClr val="white"/>
                </a:solidFill>
                <a:latin typeface="微軟正黑體" panose="020B0604030504040204" pitchFamily="34" charset="-120"/>
                <a:ea typeface="微軟正黑體" panose="020B0604030504040204" pitchFamily="34" charset="-120"/>
              </a:rPr>
              <a:t>analysis</a:t>
            </a:r>
            <a:endParaRPr lang="zh-TW" altLang="en-US" sz="1200" kern="0" dirty="0">
              <a:solidFill>
                <a:prstClr val="white"/>
              </a:solidFill>
              <a:latin typeface="微軟正黑體" panose="020B0604030504040204" pitchFamily="34" charset="-120"/>
              <a:ea typeface="微軟正黑體" panose="020B0604030504040204" pitchFamily="34" charset="-120"/>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200" kern="0" dirty="0">
                <a:solidFill>
                  <a:prstClr val="white"/>
                </a:solidFill>
                <a:latin typeface="微軟正黑體" panose="020B0604030504040204" pitchFamily="34" charset="-120"/>
                <a:ea typeface="微軟正黑體" panose="020B0604030504040204" pitchFamily="34" charset="-120"/>
              </a:rPr>
              <a:t>Benchmark</a:t>
            </a:r>
            <a:endParaRPr lang="zh-TW" altLang="en-US" sz="1200" kern="0" dirty="0">
              <a:solidFill>
                <a:prstClr val="white"/>
              </a:solidFill>
              <a:latin typeface="微軟正黑體" panose="020B0604030504040204" pitchFamily="34" charset="-120"/>
              <a:ea typeface="微軟正黑體" panose="020B0604030504040204" pitchFamily="34" charset="-120"/>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76573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Tabular Data </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表格資料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569660"/>
          </a:xfrm>
          <a:prstGeom prst="rect">
            <a:avLst/>
          </a:prstGeom>
          <a:noFill/>
        </p:spPr>
        <p:txBody>
          <a:bodyPr wrap="square">
            <a:spAutoFit/>
          </a:bodyPr>
          <a:lstStyle/>
          <a:p>
            <a:r>
              <a:rPr lang="en-US" altLang="zh-TW" sz="1200" dirty="0"/>
              <a:t>Tabular data are in the form of a table, feature columns of numeric / categorical / string type </a:t>
            </a:r>
          </a:p>
          <a:p>
            <a:endParaRPr lang="en-US" altLang="zh-TW" sz="1200" dirty="0"/>
          </a:p>
          <a:p>
            <a:pPr marL="228600" indent="-228600">
              <a:buAutoNum type="arabicPeriod"/>
            </a:pPr>
            <a:r>
              <a:rPr lang="en-US" altLang="zh-TW" sz="1200" dirty="0"/>
              <a:t>Int / float: directly use or bin to unique int values </a:t>
            </a:r>
          </a:p>
          <a:p>
            <a:pPr marL="228600" indent="-228600">
              <a:buAutoNum type="arabicPeriod"/>
            </a:pPr>
            <a:r>
              <a:rPr lang="en-US" altLang="zh-TW" sz="1200" dirty="0"/>
              <a:t>Categorical data: one-hot encoding • Map rare categories into “Unknown” </a:t>
            </a:r>
          </a:p>
          <a:p>
            <a:pPr marL="228600" indent="-228600">
              <a:buAutoNum type="arabicPeriod"/>
            </a:pPr>
            <a:r>
              <a:rPr lang="en-US" altLang="zh-TW" sz="1200" dirty="0"/>
              <a:t>Date-time: a feature list such as </a:t>
            </a:r>
          </a:p>
          <a:p>
            <a:r>
              <a:rPr lang="en-US" altLang="zh-TW" sz="1200" dirty="0"/>
              <a:t>• [year, month, day, </a:t>
            </a:r>
            <a:r>
              <a:rPr lang="en-US" altLang="zh-TW" sz="1200" dirty="0" err="1"/>
              <a:t>day_of_year</a:t>
            </a:r>
            <a:r>
              <a:rPr lang="en-US" altLang="zh-TW" sz="1200" dirty="0"/>
              <a:t>, </a:t>
            </a:r>
            <a:r>
              <a:rPr lang="en-US" altLang="zh-TW" sz="1200" dirty="0" err="1"/>
              <a:t>week_of_year</a:t>
            </a:r>
            <a:r>
              <a:rPr lang="en-US" altLang="zh-TW" sz="1200" dirty="0"/>
              <a:t>, </a:t>
            </a:r>
            <a:r>
              <a:rPr lang="en-US" altLang="zh-TW" sz="1200" dirty="0" err="1"/>
              <a:t>day_of_week</a:t>
            </a:r>
            <a:r>
              <a:rPr lang="en-US" altLang="zh-TW" sz="1200" dirty="0"/>
              <a:t>] </a:t>
            </a:r>
          </a:p>
          <a:p>
            <a:pPr marL="228600" indent="-228600">
              <a:buAutoNum type="arabicPeriod"/>
            </a:pPr>
            <a:r>
              <a:rPr lang="en-US" altLang="zh-TW" sz="1200" dirty="0"/>
              <a:t>Feature combination: Cartesian product of two feature groups </a:t>
            </a:r>
          </a:p>
          <a:p>
            <a:r>
              <a:rPr lang="en-US" altLang="zh-TW" sz="1200" dirty="0"/>
              <a:t>• [cat, dog] x [male, female] -&gt; [(cat, male), (cat, female), (dog, male), (dog, female)]</a:t>
            </a:r>
            <a:endParaRPr lang="zh-TW" altLang="en-US" sz="1200" dirty="0"/>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spc="0" dirty="0">
                <a:solidFill>
                  <a:schemeClr val="accent6">
                    <a:lumMod val="10000"/>
                  </a:schemeClr>
                </a:solidFill>
                <a:latin typeface="微軟正黑體" panose="020B0604030504040204" pitchFamily="34" charset="-120"/>
                <a:ea typeface="微軟正黑體" panose="020B0604030504040204" pitchFamily="34" charset="-120"/>
              </a:rPr>
              <a:t>變數選擇牽扯大量的數據挖掘和特徵工程的技巧，建模對擁有領域知識和經驗的人很吃香</a:t>
            </a:r>
          </a:p>
        </p:txBody>
      </p:sp>
    </p:spTree>
    <p:extLst>
      <p:ext uri="{BB962C8B-B14F-4D97-AF65-F5344CB8AC3E}">
        <p14:creationId xmlns:p14="http://schemas.microsoft.com/office/powerpoint/2010/main" val="1169377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algn="l"/>
            <a:r>
              <a:rPr lang="en-US" altLang="zh-TW" sz="1200" dirty="0">
                <a:solidFill>
                  <a:srgbClr val="27292A"/>
                </a:solidFill>
                <a:latin typeface="-apple-system"/>
              </a:rPr>
              <a:t>Feature Engineering Explained</a:t>
            </a:r>
          </a:p>
          <a:p>
            <a:r>
              <a:rPr lang="en-US" altLang="zh-TW" sz="1200" dirty="0">
                <a:solidFill>
                  <a:schemeClr val="accent1"/>
                </a:solidFill>
                <a:latin typeface="-apple-system"/>
                <a:hlinkClick r:id="rId2"/>
              </a:rPr>
              <a:t>https://builtin.com/articles/feature-engineering</a:t>
            </a:r>
            <a:endParaRPr lang="en-US" altLang="zh-TW" sz="1200" dirty="0">
              <a:solidFill>
                <a:schemeClr val="accent1"/>
              </a:solidFill>
              <a:latin typeface="-apple-system"/>
            </a:endParaRPr>
          </a:p>
          <a:p>
            <a:endParaRPr lang="en-US" altLang="zh-TW" sz="1200" dirty="0">
              <a:solidFill>
                <a:schemeClr val="accent1"/>
              </a:solidFill>
              <a:latin typeface="-apple-system"/>
            </a:endParaRPr>
          </a:p>
          <a:p>
            <a:endParaRPr lang="en-US" altLang="zh-TW" sz="1200" dirty="0">
              <a:solidFill>
                <a:schemeClr val="accent1"/>
              </a:solidFill>
              <a:latin typeface="-apple-system"/>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rPr>
              <a:t>小結</a:t>
            </a:r>
          </a:p>
        </p:txBody>
      </p:sp>
    </p:spTree>
    <p:extLst>
      <p:ext uri="{BB962C8B-B14F-4D97-AF65-F5344CB8AC3E}">
        <p14:creationId xmlns:p14="http://schemas.microsoft.com/office/powerpoint/2010/main" val="1575597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dirty="0" err="1"/>
              <a:t>Polynominal</a:t>
            </a:r>
            <a:r>
              <a:rPr lang="en-US" altLang="zh-TW" sz="3200" dirty="0"/>
              <a:t> Regression</a:t>
            </a:r>
          </a:p>
        </p:txBody>
      </p:sp>
    </p:spTree>
    <p:extLst>
      <p:ext uri="{BB962C8B-B14F-4D97-AF65-F5344CB8AC3E}">
        <p14:creationId xmlns:p14="http://schemas.microsoft.com/office/powerpoint/2010/main" val="160407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2000" dirty="0">
                <a:solidFill>
                  <a:schemeClr val="accent6">
                    <a:lumMod val="10000"/>
                  </a:schemeClr>
                </a:solidFill>
              </a:rPr>
              <a:t>資料性質</a:t>
            </a:r>
            <a:endParaRPr lang="en-US" altLang="zh-TW" sz="2000" dirty="0">
              <a:solidFill>
                <a:schemeClr val="accent6">
                  <a:lumMod val="10000"/>
                </a:schemeClr>
              </a:solidFill>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600" dirty="0">
                <a:solidFill>
                  <a:prstClr val="black">
                    <a:lumMod val="50000"/>
                  </a:prstClr>
                </a:solidFill>
                <a:latin typeface="微軟正黑體" panose="020B0604030504040204" pitchFamily="34" charset="-120"/>
                <a:ea typeface="微軟正黑體" panose="020B0604030504040204" pitchFamily="34" charset="-120"/>
              </a:rPr>
              <a:t>02</a:t>
            </a:r>
            <a:endParaRPr lang="zh-TW" altLang="en-US" sz="3600" dirty="0">
              <a:solidFill>
                <a:prstClr val="black">
                  <a:lumMod val="50000"/>
                </a:prstClr>
              </a:solidFill>
              <a:latin typeface="微軟正黑體" panose="020B0604030504040204" pitchFamily="34" charset="-120"/>
              <a:ea typeface="微軟正黑體" panose="020B0604030504040204" pitchFamily="34" charset="-120"/>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2000" dirty="0">
                <a:solidFill>
                  <a:schemeClr val="accent6">
                    <a:lumMod val="10000"/>
                  </a:schemeClr>
                </a:solidFill>
              </a:rPr>
              <a:t>資料分析</a:t>
            </a:r>
            <a:endParaRPr lang="en-US" altLang="zh-TW" sz="2000" dirty="0">
              <a:solidFill>
                <a:schemeClr val="accent6">
                  <a:lumMod val="10000"/>
                </a:schemeClr>
              </a:solidFill>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600" dirty="0">
                <a:solidFill>
                  <a:prstClr val="black">
                    <a:lumMod val="50000"/>
                  </a:prstClr>
                </a:solidFill>
                <a:latin typeface="微軟正黑體" panose="020B0604030504040204" pitchFamily="34" charset="-120"/>
                <a:ea typeface="微軟正黑體" panose="020B0604030504040204" pitchFamily="34" charset="-120"/>
              </a:rPr>
              <a:t>03</a:t>
            </a:r>
            <a:endParaRPr lang="zh-TW" altLang="en-US" sz="3600" dirty="0">
              <a:solidFill>
                <a:prstClr val="black">
                  <a:lumMod val="50000"/>
                </a:prstClr>
              </a:solidFill>
              <a:latin typeface="微軟正黑體" panose="020B0604030504040204" pitchFamily="34" charset="-120"/>
              <a:ea typeface="微軟正黑體" panose="020B0604030504040204" pitchFamily="34" charset="-120"/>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2000" dirty="0">
                <a:solidFill>
                  <a:schemeClr val="accent6">
                    <a:lumMod val="10000"/>
                  </a:schemeClr>
                </a:solidFill>
              </a:rPr>
              <a:t>實戰注意事項</a:t>
            </a:r>
            <a:endParaRPr lang="en-US" altLang="zh-TW" sz="2000" dirty="0">
              <a:solidFill>
                <a:schemeClr val="accent6">
                  <a:lumMod val="10000"/>
                </a:schemeClr>
              </a:solidFill>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lang="zh-TW" altLang="en-US" dirty="0"/>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資料量測</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隨機誤差</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抽樣方法論</a:t>
            </a:r>
            <a:endParaRPr lang="en-US" altLang="zh-TW" sz="1600" dirty="0">
              <a:latin typeface="微軟正黑體" panose="020B0604030504040204" pitchFamily="34" charset="-120"/>
              <a:ea typeface="微軟正黑體" panose="020B0604030504040204" pitchFamily="34" charset="-12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分析基本流程</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干擾因子 </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單變量分析</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變數關聯性</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多變量分析</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endParaRPr lang="en-US" altLang="zh-TW" sz="1600" dirty="0">
              <a:latin typeface="微軟正黑體" panose="020B0604030504040204" pitchFamily="34" charset="-120"/>
              <a:ea typeface="微軟正黑體" panose="020B0604030504040204" pitchFamily="34" charset="-12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分析資料</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解讀資料</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r>
              <a:rPr lang="zh-TW" altLang="en-US" sz="1600" dirty="0">
                <a:latin typeface="微軟正黑體" panose="020B0604030504040204" pitchFamily="34" charset="-120"/>
                <a:ea typeface="微軟正黑體" panose="020B0604030504040204" pitchFamily="34" charset="-120"/>
              </a:rPr>
              <a:t>運用資料</a:t>
            </a:r>
            <a:endParaRPr lang="en-US" altLang="zh-TW" sz="1600" dirty="0">
              <a:latin typeface="微軟正黑體" panose="020B0604030504040204" pitchFamily="34" charset="-120"/>
              <a:ea typeface="微軟正黑體" panose="020B0604030504040204" pitchFamily="34" charset="-120"/>
            </a:endParaRPr>
          </a:p>
          <a:p>
            <a:pPr marL="457200" indent="-457200" eaLnBrk="1" hangingPunct="1">
              <a:buAutoNum type="arabicPeriod"/>
            </a:pP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9318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328195" cy="369332"/>
          </a:xfrm>
          <a:prstGeom prst="rect">
            <a:avLst/>
          </a:prstGeom>
        </p:spPr>
        <p:txBody>
          <a:bodyPr wrap="none">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你是</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1977</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年後出生的嗎？跨越</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25</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年數據大調查：</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30</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多歲已是收入高峰，此生不會再賺更多</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indent="-342900">
              <a:buAutoNum type="arabicPeriod"/>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該如何預測個人月收入</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pPr marL="342900" indent="-342900">
              <a:buAutoNum type="arabicPeriod"/>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有哪些因素會影響收入的多寡？</a:t>
            </a:r>
          </a:p>
        </p:txBody>
      </p:sp>
      <p:pic>
        <p:nvPicPr>
          <p:cNvPr id="17410" name="Picture 2" descr="你是1977年後出生的嗎？跨越25年數據大調查：30多歲已是收入高峰，此生不會再賺更多- 今周刊">
            <a:extLst>
              <a:ext uri="{FF2B5EF4-FFF2-40B4-BE49-F238E27FC236}">
                <a16:creationId xmlns:a16="http://schemas.microsoft.com/office/drawing/2014/main" id="{7214061A-EA7F-448C-8BD2-A1E81453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2132856"/>
            <a:ext cx="5409773" cy="3933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0C06B52-58A3-40BD-A3F1-8FD0E0FC7647}"/>
              </a:ext>
            </a:extLst>
          </p:cNvPr>
          <p:cNvSpPr/>
          <p:nvPr/>
        </p:nvSpPr>
        <p:spPr>
          <a:xfrm>
            <a:off x="9695804" y="6021288"/>
            <a:ext cx="2496196" cy="246221"/>
          </a:xfrm>
          <a:prstGeom prst="rect">
            <a:avLst/>
          </a:prstGeom>
        </p:spPr>
        <p:txBody>
          <a:bodyPr wrap="none">
            <a:spAutoFit/>
          </a:bodyPr>
          <a:lstStyle/>
          <a:p>
            <a:r>
              <a:rPr lang="zh-TW" altLang="en-US" sz="1000" b="1" dirty="0">
                <a:solidFill>
                  <a:schemeClr val="bg1">
                    <a:lumMod val="50000"/>
                  </a:schemeClr>
                </a:solidFill>
                <a:latin typeface="微軟正黑體修正"/>
                <a:hlinkClick r:id="rId3">
                  <a:extLst>
                    <a:ext uri="{A12FA001-AC4F-418D-AE19-62706E023703}">
                      <ahyp:hlinkClr xmlns:ahyp="http://schemas.microsoft.com/office/drawing/2018/hyperlinkcolor" val="tx"/>
                    </a:ext>
                  </a:extLst>
                </a:hlinkClick>
              </a:rPr>
              <a:t>中央研究院社會學研究所研究員 </a:t>
            </a:r>
            <a:r>
              <a:rPr lang="en-US" altLang="zh-TW" sz="1000" b="1" dirty="0">
                <a:solidFill>
                  <a:schemeClr val="bg1">
                    <a:lumMod val="50000"/>
                  </a:schemeClr>
                </a:solidFill>
                <a:latin typeface="微軟正黑體修正"/>
                <a:hlinkClick r:id="rId3">
                  <a:extLst>
                    <a:ext uri="{A12FA001-AC4F-418D-AE19-62706E023703}">
                      <ahyp:hlinkClr xmlns:ahyp="http://schemas.microsoft.com/office/drawing/2018/hyperlinkcolor" val="tx"/>
                    </a:ext>
                  </a:extLst>
                </a:hlinkClick>
              </a:rPr>
              <a:t>/ </a:t>
            </a:r>
            <a:r>
              <a:rPr lang="zh-TW" altLang="en-US" sz="1000" b="1" dirty="0">
                <a:solidFill>
                  <a:schemeClr val="bg1">
                    <a:lumMod val="50000"/>
                  </a:schemeClr>
                </a:solidFill>
                <a:latin typeface="微軟正黑體修正"/>
                <a:hlinkClick r:id="rId3">
                  <a:extLst>
                    <a:ext uri="{A12FA001-AC4F-418D-AE19-62706E023703}">
                      <ahyp:hlinkClr xmlns:ahyp="http://schemas.microsoft.com/office/drawing/2018/hyperlinkcolor" val="tx"/>
                    </a:ext>
                  </a:extLst>
                </a:hlinkClick>
              </a:rPr>
              <a:t>林宗弘</a:t>
            </a:r>
            <a:endParaRPr lang="zh-TW" altLang="en-US" sz="1000" b="1" dirty="0">
              <a:solidFill>
                <a:schemeClr val="bg1">
                  <a:lumMod val="50000"/>
                </a:schemeClr>
              </a:solidFill>
            </a:endParaRPr>
          </a:p>
        </p:txBody>
      </p:sp>
      <p:pic>
        <p:nvPicPr>
          <p:cNvPr id="18" name="Picture 2" descr="Middle age - Free marketing icons">
            <a:extLst>
              <a:ext uri="{FF2B5EF4-FFF2-40B4-BE49-F238E27FC236}">
                <a16:creationId xmlns:a16="http://schemas.microsoft.com/office/drawing/2014/main" id="{B5CEFB0E-58D9-40FE-B556-B4AAC48AE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78904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ducation - Free education icons">
            <a:extLst>
              <a:ext uri="{FF2B5EF4-FFF2-40B4-BE49-F238E27FC236}">
                <a16:creationId xmlns:a16="http://schemas.microsoft.com/office/drawing/2014/main" id="{A6D08392-B15C-452A-92B8-5E2805075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3802190"/>
            <a:ext cx="801832" cy="80183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扳手icon图片-扳手icon素材-扳手icon插画-摄图新视界">
            <a:extLst>
              <a:ext uri="{FF2B5EF4-FFF2-40B4-BE49-F238E27FC236}">
                <a16:creationId xmlns:a16="http://schemas.microsoft.com/office/drawing/2014/main" id="{95C93187-6439-435E-98D3-FBCC82438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380219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예수님 일러스트 하느님 성 금요일, 예수 클립 아트, 신자, 예수 예수 PNG 일러스트 및 PSD 이미지 무료 다운로드 - Pngtree">
            <a:extLst>
              <a:ext uri="{FF2B5EF4-FFF2-40B4-BE49-F238E27FC236}">
                <a16:creationId xmlns:a16="http://schemas.microsoft.com/office/drawing/2014/main" id="{C838113A-81C0-4F94-8249-E4332B40A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784" y="3802190"/>
            <a:ext cx="743744" cy="743744"/>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0C79809A-823B-42A2-8260-1A56F0C5BDF0}"/>
              </a:ext>
            </a:extLst>
          </p:cNvPr>
          <p:cNvSpPr txBox="1"/>
          <p:nvPr/>
        </p:nvSpPr>
        <p:spPr>
          <a:xfrm>
            <a:off x="1343472" y="4653136"/>
            <a:ext cx="441146" cy="246221"/>
          </a:xfrm>
          <a:prstGeom prst="rect">
            <a:avLst/>
          </a:prstGeom>
          <a:noFill/>
        </p:spPr>
        <p:txBody>
          <a:bodyPr wrap="none" rtlCol="0">
            <a:spAutoFit/>
          </a:bodyPr>
          <a:lstStyle/>
          <a:p>
            <a:r>
              <a:rPr lang="zh-TW" altLang="en-US" sz="1000" b="1" dirty="0">
                <a:latin typeface="微軟正黑體" panose="020B0604030504040204" pitchFamily="34" charset="-120"/>
                <a:ea typeface="微軟正黑體" panose="020B0604030504040204" pitchFamily="34" charset="-120"/>
              </a:rPr>
              <a:t>年紀</a:t>
            </a:r>
          </a:p>
        </p:txBody>
      </p:sp>
      <p:sp>
        <p:nvSpPr>
          <p:cNvPr id="24" name="文字方塊 23">
            <a:extLst>
              <a:ext uri="{FF2B5EF4-FFF2-40B4-BE49-F238E27FC236}">
                <a16:creationId xmlns:a16="http://schemas.microsoft.com/office/drawing/2014/main" id="{3465D9B5-0C53-49CB-AAA5-D8756B99AC5A}"/>
              </a:ext>
            </a:extLst>
          </p:cNvPr>
          <p:cNvSpPr txBox="1"/>
          <p:nvPr/>
        </p:nvSpPr>
        <p:spPr>
          <a:xfrm>
            <a:off x="2279576" y="4653136"/>
            <a:ext cx="441146" cy="246221"/>
          </a:xfrm>
          <a:prstGeom prst="rect">
            <a:avLst/>
          </a:prstGeom>
          <a:noFill/>
        </p:spPr>
        <p:txBody>
          <a:bodyPr wrap="none" rtlCol="0">
            <a:spAutoFit/>
          </a:bodyPr>
          <a:lstStyle/>
          <a:p>
            <a:r>
              <a:rPr lang="zh-TW" altLang="en-US" sz="1000" b="1" dirty="0">
                <a:latin typeface="微軟正黑體" panose="020B0604030504040204" pitchFamily="34" charset="-120"/>
                <a:ea typeface="微軟正黑體" panose="020B0604030504040204" pitchFamily="34" charset="-120"/>
              </a:rPr>
              <a:t>學歷</a:t>
            </a:r>
          </a:p>
        </p:txBody>
      </p:sp>
      <p:sp>
        <p:nvSpPr>
          <p:cNvPr id="25" name="文字方塊 24">
            <a:extLst>
              <a:ext uri="{FF2B5EF4-FFF2-40B4-BE49-F238E27FC236}">
                <a16:creationId xmlns:a16="http://schemas.microsoft.com/office/drawing/2014/main" id="{ED6F554F-BF04-4FF4-8F7E-C2B1D1AA5A1B}"/>
              </a:ext>
            </a:extLst>
          </p:cNvPr>
          <p:cNvSpPr txBox="1"/>
          <p:nvPr/>
        </p:nvSpPr>
        <p:spPr>
          <a:xfrm>
            <a:off x="3359696" y="4653136"/>
            <a:ext cx="441146" cy="246221"/>
          </a:xfrm>
          <a:prstGeom prst="rect">
            <a:avLst/>
          </a:prstGeom>
          <a:noFill/>
        </p:spPr>
        <p:txBody>
          <a:bodyPr wrap="none" rtlCol="0">
            <a:spAutoFit/>
          </a:bodyPr>
          <a:lstStyle/>
          <a:p>
            <a:r>
              <a:rPr lang="zh-TW" altLang="en-US" sz="1000" b="1" dirty="0">
                <a:latin typeface="微軟正黑體" panose="020B0604030504040204" pitchFamily="34" charset="-120"/>
                <a:ea typeface="微軟正黑體" panose="020B0604030504040204" pitchFamily="34" charset="-120"/>
              </a:rPr>
              <a:t>技能</a:t>
            </a:r>
          </a:p>
        </p:txBody>
      </p:sp>
      <p:sp>
        <p:nvSpPr>
          <p:cNvPr id="26" name="文字方塊 25">
            <a:extLst>
              <a:ext uri="{FF2B5EF4-FFF2-40B4-BE49-F238E27FC236}">
                <a16:creationId xmlns:a16="http://schemas.microsoft.com/office/drawing/2014/main" id="{578670EF-7675-401A-ABB8-4FECC58A906B}"/>
              </a:ext>
            </a:extLst>
          </p:cNvPr>
          <p:cNvSpPr txBox="1"/>
          <p:nvPr/>
        </p:nvSpPr>
        <p:spPr>
          <a:xfrm>
            <a:off x="4295800" y="4653136"/>
            <a:ext cx="502061" cy="246221"/>
          </a:xfrm>
          <a:prstGeom prst="rect">
            <a:avLst/>
          </a:prstGeom>
          <a:noFill/>
        </p:spPr>
        <p:txBody>
          <a:bodyPr wrap="none" rtlCol="0">
            <a:spAutoFit/>
          </a:bodyPr>
          <a:lstStyle/>
          <a:p>
            <a:r>
              <a:rPr lang="zh-TW" altLang="en-US" sz="1000" b="1" dirty="0">
                <a:latin typeface="微軟正黑體" panose="020B0604030504040204" pitchFamily="34" charset="-120"/>
                <a:ea typeface="微軟正黑體" panose="020B0604030504040204" pitchFamily="34" charset="-120"/>
              </a:rPr>
              <a:t>投胎</a:t>
            </a:r>
            <a:r>
              <a:rPr lang="en-US" altLang="zh-TW" sz="1000" b="1" dirty="0">
                <a:latin typeface="微軟正黑體" panose="020B0604030504040204" pitchFamily="34" charset="-120"/>
                <a:ea typeface="微軟正黑體" panose="020B0604030504040204" pitchFamily="34" charset="-120"/>
              </a:rPr>
              <a:t>?</a:t>
            </a:r>
            <a:endParaRPr lang="zh-TW" altLang="en-US" sz="1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40663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862322"/>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多項式回歸是一種回歸分析的形式，用於建立自變數 𝑥 和因變數 𝑦 之間關係的模型，這種關係被模型化為 𝑛 次多項式。相對於線性回歸只考慮自變數的一次方，多項式回歸還將自變數的高次方納入考慮，使模型能更好地捕捉數據中的非線性趨勢。</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常用評估指標</a:t>
            </a:r>
          </a:p>
          <a:p>
            <a:pPr marL="171450" indent="-171450">
              <a:buFont typeface="Arial" panose="020B0604020202020204" pitchFamily="34" charset="0"/>
              <a:buChar char="•"/>
            </a:pPr>
            <a:r>
              <a:rPr lang="en-US" altLang="zh-TW" sz="1200" b="1" i="0" dirty="0">
                <a:solidFill>
                  <a:srgbClr val="0D0D0D"/>
                </a:solidFill>
                <a:effectLst/>
                <a:highlight>
                  <a:srgbClr val="FFFFFF"/>
                </a:highlight>
                <a:latin typeface="Söhne"/>
              </a:rPr>
              <a:t>MSE, Mean Squared Error</a:t>
            </a:r>
          </a:p>
          <a:p>
            <a:pPr marL="171450" indent="-171450">
              <a:buFont typeface="Arial" panose="020B0604020202020204" pitchFamily="34" charset="0"/>
              <a:buChar char="•"/>
            </a:pPr>
            <a:r>
              <a:rPr lang="en-US" altLang="zh-TW" sz="1200" b="1" i="0" dirty="0">
                <a:solidFill>
                  <a:srgbClr val="0D0D0D"/>
                </a:solidFill>
                <a:effectLst/>
                <a:highlight>
                  <a:srgbClr val="FFFFFF"/>
                </a:highlight>
                <a:latin typeface="Söhne"/>
              </a:rPr>
              <a:t>RMSE, Root Mean Squared Error</a:t>
            </a:r>
          </a:p>
          <a:p>
            <a:pPr marL="171450" indent="-171450">
              <a:buFont typeface="Arial" panose="020B0604020202020204" pitchFamily="34" charset="0"/>
              <a:buChar char="•"/>
            </a:pPr>
            <a:r>
              <a:rPr lang="en-US" altLang="zh-TW" sz="1200" b="1" dirty="0">
                <a:solidFill>
                  <a:srgbClr val="0D0D0D"/>
                </a:solidFill>
                <a:highlight>
                  <a:srgbClr val="FFFFFF"/>
                </a:highlight>
                <a:latin typeface="Söhne"/>
              </a:rPr>
              <a:t>MAPE, Mean Absolute Percentage Error,</a:t>
            </a:r>
          </a:p>
          <a:p>
            <a:pPr marL="171450" indent="-171450">
              <a:buFont typeface="Arial" panose="020B0604020202020204" pitchFamily="34" charset="0"/>
              <a:buChar char="•"/>
            </a:pPr>
            <a:r>
              <a:rPr lang="en-US" altLang="zh-TW" sz="1200" b="1" i="0" dirty="0">
                <a:solidFill>
                  <a:srgbClr val="0D0D0D"/>
                </a:solidFill>
                <a:effectLst/>
                <a:highlight>
                  <a:srgbClr val="FFFFFF"/>
                </a:highlight>
                <a:latin typeface="Söhne"/>
              </a:rPr>
              <a:t>R², Coefficient of Determination</a:t>
            </a:r>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dirty="0" err="1"/>
              <a:t>Polynominal</a:t>
            </a:r>
            <a:r>
              <a:rPr lang="en-US" altLang="zh-TW" sz="3200" dirty="0"/>
              <a:t>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多項式方程最有名的就是二次曲線 </a:t>
            </a:r>
            <a:r>
              <a:rPr lang="en-US" altLang="zh-TW" sz="1400" dirty="0">
                <a:solidFill>
                  <a:srgbClr val="555555"/>
                </a:solidFill>
                <a:latin typeface="微軟正黑體" panose="020B0604030504040204" pitchFamily="34" charset="-120"/>
                <a:ea typeface="微軟正黑體" panose="020B0604030504040204" pitchFamily="34" charset="-120"/>
              </a:rPr>
              <a:t>(</a:t>
            </a:r>
            <a:r>
              <a:rPr lang="zh-TW" altLang="en-US" sz="1400" dirty="0">
                <a:solidFill>
                  <a:srgbClr val="555555"/>
                </a:solidFill>
                <a:latin typeface="微軟正黑體" panose="020B0604030504040204" pitchFamily="34" charset="-120"/>
                <a:ea typeface="微軟正黑體" panose="020B0604030504040204" pitchFamily="34" charset="-120"/>
              </a:rPr>
              <a:t> 就是拋物線方程式啦</a:t>
            </a:r>
            <a:r>
              <a:rPr lang="en-US" altLang="zh-TW" sz="1400" dirty="0">
                <a:solidFill>
                  <a:srgbClr val="555555"/>
                </a:solidFill>
                <a:latin typeface="微軟正黑體" panose="020B0604030504040204" pitchFamily="34" charset="-120"/>
                <a:ea typeface="微軟正黑體" panose="020B0604030504040204" pitchFamily="34" charset="-120"/>
              </a:rPr>
              <a:t>~</a:t>
            </a:r>
            <a:r>
              <a:rPr lang="zh-TW" altLang="en-US" sz="1400" dirty="0">
                <a:solidFill>
                  <a:srgbClr val="555555"/>
                </a:solidFill>
                <a:latin typeface="微軟正黑體" panose="020B0604030504040204" pitchFamily="34" charset="-120"/>
                <a:ea typeface="微軟正黑體" panose="020B0604030504040204" pitchFamily="34" charset="-120"/>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Regression</a:t>
            </a:r>
          </a:p>
        </p:txBody>
      </p:sp>
      <p:pic>
        <p:nvPicPr>
          <p:cNvPr id="18434" name="Picture 2" descr="Understanding Polynomial Regression Model - Analytics Vidhya">
            <a:extLst>
              <a:ext uri="{FF2B5EF4-FFF2-40B4-BE49-F238E27FC236}">
                <a16:creationId xmlns:a16="http://schemas.microsoft.com/office/drawing/2014/main" id="{2EEA712C-3F38-4E42-BB1E-10B589A32A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7408" y="3933056"/>
            <a:ext cx="4610661"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Understanding Polynomial Regression | by Tahera Firdose | Medium">
            <a:extLst>
              <a:ext uri="{FF2B5EF4-FFF2-40B4-BE49-F238E27FC236}">
                <a16:creationId xmlns:a16="http://schemas.microsoft.com/office/drawing/2014/main" id="{2BA51398-1F82-4BB3-9994-788DE466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988840"/>
            <a:ext cx="4958376" cy="37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41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dirty="0"/>
              <a:t>各種多項式函數</a:t>
            </a:r>
            <a:endParaRPr lang="en-US" altLang="zh-TW" sz="3200" dirty="0"/>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高中有教過還記得嗎</a:t>
            </a:r>
            <a:r>
              <a:rPr lang="en-US" altLang="zh-TW" sz="1400" dirty="0">
                <a:solidFill>
                  <a:srgbClr val="555555"/>
                </a:solidFill>
                <a:latin typeface="微軟正黑體" panose="020B0604030504040204" pitchFamily="34" charset="-120"/>
                <a:ea typeface="微軟正黑體" panose="020B0604030504040204" pitchFamily="34" charset="-120"/>
              </a:rPr>
              <a:t>?</a:t>
            </a:r>
            <a:r>
              <a:rPr lang="zh-TW" altLang="en-US" sz="1400" dirty="0">
                <a:solidFill>
                  <a:srgbClr val="555555"/>
                </a:solidFill>
                <a:latin typeface="微軟正黑體" panose="020B0604030504040204" pitchFamily="34" charset="-120"/>
                <a:ea typeface="微軟正黑體" panose="020B0604030504040204" pitchFamily="34" charset="-120"/>
              </a:rPr>
              <a:t> 牛頓老師在哭泣</a:t>
            </a:r>
            <a:r>
              <a:rPr lang="en-US" altLang="zh-TW" sz="1400" dirty="0">
                <a:solidFill>
                  <a:srgbClr val="555555"/>
                </a:solidFill>
                <a:latin typeface="微軟正黑體" panose="020B0604030504040204" pitchFamily="34" charset="-120"/>
                <a:ea typeface="微軟正黑體" panose="020B0604030504040204" pitchFamily="34" charset="-120"/>
              </a:rPr>
              <a:t>QQ</a:t>
            </a:r>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Regression</a:t>
            </a:r>
          </a:p>
        </p:txBody>
      </p:sp>
      <p:pic>
        <p:nvPicPr>
          <p:cNvPr id="9" name="Picture 2" descr="以一元及二元函数为例，通过多项式的函数图像观察其拟合性能；以及对用多项式作目标函数进行机器学习时的一些理解。_二元多项式拟合-CSDN博客">
            <a:extLst>
              <a:ext uri="{FF2B5EF4-FFF2-40B4-BE49-F238E27FC236}">
                <a16:creationId xmlns:a16="http://schemas.microsoft.com/office/drawing/2014/main" id="{F8AF3F5F-C5FC-480C-A36E-AB5ADE1A7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41277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6583D5E-476A-4E4E-9C24-4F5A246CB61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14025"/>
          <a:stretch/>
        </p:blipFill>
        <p:spPr>
          <a:xfrm>
            <a:off x="7176120" y="2420888"/>
            <a:ext cx="4239846" cy="1181230"/>
          </a:xfrm>
          <a:prstGeom prst="rect">
            <a:avLst/>
          </a:prstGeom>
        </p:spPr>
      </p:pic>
      <p:sp>
        <p:nvSpPr>
          <p:cNvPr id="12" name="文字方塊 11">
            <a:extLst>
              <a:ext uri="{FF2B5EF4-FFF2-40B4-BE49-F238E27FC236}">
                <a16:creationId xmlns:a16="http://schemas.microsoft.com/office/drawing/2014/main" id="{B9FD6ACD-A3A8-4E79-A2BA-4BCDF9D69012}"/>
              </a:ext>
            </a:extLst>
          </p:cNvPr>
          <p:cNvSpPr txBox="1"/>
          <p:nvPr/>
        </p:nvSpPr>
        <p:spPr>
          <a:xfrm>
            <a:off x="8256240" y="1844824"/>
            <a:ext cx="2031325" cy="369332"/>
          </a:xfrm>
          <a:prstGeom prst="rect">
            <a:avLst/>
          </a:prstGeom>
          <a:noFill/>
        </p:spPr>
        <p:txBody>
          <a:bodyPr wrap="none" rtlCol="0">
            <a:spAutoFit/>
          </a:bodyPr>
          <a:lstStyle/>
          <a:p>
            <a:pPr algn="ct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牛頓力學運動方程</a:t>
            </a:r>
          </a:p>
        </p:txBody>
      </p:sp>
      <p:pic>
        <p:nvPicPr>
          <p:cNvPr id="25602" name="Picture 2" descr="等加速度直線運動の３公式の使い方がわかりません！｜理科｜苦手解決Q&amp;A｜進研ゼミ高校講座">
            <a:extLst>
              <a:ext uri="{FF2B5EF4-FFF2-40B4-BE49-F238E27FC236}">
                <a16:creationId xmlns:a16="http://schemas.microsoft.com/office/drawing/2014/main" id="{96B0E1E2-C5A9-4F25-9AAF-7AE4B655B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3933056"/>
            <a:ext cx="3312368" cy="182655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1B77F208-02ED-4E3D-8B61-778BCE9260B5}"/>
              </a:ext>
            </a:extLst>
          </p:cNvPr>
          <p:cNvSpPr/>
          <p:nvPr/>
        </p:nvSpPr>
        <p:spPr>
          <a:xfrm>
            <a:off x="10416480" y="407707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1</a:t>
            </a:r>
            <a:endParaRPr lang="zh-TW" altLang="en-US" dirty="0">
              <a:solidFill>
                <a:schemeClr val="accent6">
                  <a:lumMod val="10000"/>
                </a:schemeClr>
              </a:solidFill>
            </a:endParaRPr>
          </a:p>
        </p:txBody>
      </p:sp>
      <p:sp>
        <p:nvSpPr>
          <p:cNvPr id="14" name="橢圓 13">
            <a:extLst>
              <a:ext uri="{FF2B5EF4-FFF2-40B4-BE49-F238E27FC236}">
                <a16:creationId xmlns:a16="http://schemas.microsoft.com/office/drawing/2014/main" id="{0F01283F-5680-4FE8-B4D7-852F01B1FD7C}"/>
              </a:ext>
            </a:extLst>
          </p:cNvPr>
          <p:cNvSpPr/>
          <p:nvPr/>
        </p:nvSpPr>
        <p:spPr>
          <a:xfrm>
            <a:off x="10416480" y="472514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2</a:t>
            </a:r>
            <a:endParaRPr lang="zh-TW" altLang="en-US" dirty="0">
              <a:solidFill>
                <a:schemeClr val="accent6">
                  <a:lumMod val="10000"/>
                </a:schemeClr>
              </a:solidFill>
            </a:endParaRPr>
          </a:p>
        </p:txBody>
      </p:sp>
      <p:sp>
        <p:nvSpPr>
          <p:cNvPr id="16" name="橢圓 15">
            <a:extLst>
              <a:ext uri="{FF2B5EF4-FFF2-40B4-BE49-F238E27FC236}">
                <a16:creationId xmlns:a16="http://schemas.microsoft.com/office/drawing/2014/main" id="{6678B563-9DB0-4482-8AA4-75879DA186BB}"/>
              </a:ext>
            </a:extLst>
          </p:cNvPr>
          <p:cNvSpPr/>
          <p:nvPr/>
        </p:nvSpPr>
        <p:spPr>
          <a:xfrm>
            <a:off x="7248128"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2</a:t>
            </a:r>
            <a:endParaRPr lang="zh-TW" altLang="en-US" dirty="0">
              <a:solidFill>
                <a:schemeClr val="accent6">
                  <a:lumMod val="10000"/>
                </a:schemeClr>
              </a:solidFill>
            </a:endParaRPr>
          </a:p>
        </p:txBody>
      </p:sp>
      <p:sp>
        <p:nvSpPr>
          <p:cNvPr id="17" name="橢圓 16">
            <a:extLst>
              <a:ext uri="{FF2B5EF4-FFF2-40B4-BE49-F238E27FC236}">
                <a16:creationId xmlns:a16="http://schemas.microsoft.com/office/drawing/2014/main" id="{954B9667-975D-48E9-9E47-60D08F84F062}"/>
              </a:ext>
            </a:extLst>
          </p:cNvPr>
          <p:cNvSpPr/>
          <p:nvPr/>
        </p:nvSpPr>
        <p:spPr>
          <a:xfrm>
            <a:off x="8616280"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1</a:t>
            </a:r>
            <a:endParaRPr lang="zh-TW" altLang="en-US" dirty="0">
              <a:solidFill>
                <a:schemeClr val="accent6">
                  <a:lumMod val="10000"/>
                </a:schemeClr>
              </a:solidFill>
            </a:endParaRPr>
          </a:p>
        </p:txBody>
      </p:sp>
    </p:spTree>
    <p:extLst>
      <p:ext uri="{BB962C8B-B14F-4D97-AF65-F5344CB8AC3E}">
        <p14:creationId xmlns:p14="http://schemas.microsoft.com/office/powerpoint/2010/main" val="1444107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Overfitting</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參數越多越複雜，越容易過擬合，白話文就是模型學到走火入魔啦</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3" name="Picture 2" descr="Polynomial Regression. This is my third blog in the Machine… | by Animesh  Agarwal | Towards Data Science">
            <a:extLst>
              <a:ext uri="{FF2B5EF4-FFF2-40B4-BE49-F238E27FC236}">
                <a16:creationId xmlns:a16="http://schemas.microsoft.com/office/drawing/2014/main" id="{B7DAC2C1-E52E-48F5-940F-10B7F7BA1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988840"/>
            <a:ext cx="7730256" cy="3781708"/>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517B7240-3DEA-425A-98E3-CAF9B7B5FBDE}"/>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2783632" y="5445224"/>
            <a:ext cx="1171739" cy="304843"/>
          </a:xfrm>
          <a:prstGeom prst="rect">
            <a:avLst/>
          </a:prstGeom>
        </p:spPr>
      </p:pic>
      <p:pic>
        <p:nvPicPr>
          <p:cNvPr id="6" name="圖片 5">
            <a:extLst>
              <a:ext uri="{FF2B5EF4-FFF2-40B4-BE49-F238E27FC236}">
                <a16:creationId xmlns:a16="http://schemas.microsoft.com/office/drawing/2014/main" id="{06B9899E-1436-4B65-9518-DD7187C6215F}"/>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43872" y="5373216"/>
            <a:ext cx="1876687" cy="362001"/>
          </a:xfrm>
          <a:prstGeom prst="rect">
            <a:avLst/>
          </a:prstGeom>
        </p:spPr>
      </p:pic>
      <p:pic>
        <p:nvPicPr>
          <p:cNvPr id="14" name="圖片 13">
            <a:extLst>
              <a:ext uri="{FF2B5EF4-FFF2-40B4-BE49-F238E27FC236}">
                <a16:creationId xmlns:a16="http://schemas.microsoft.com/office/drawing/2014/main" id="{E3F3B520-462C-4B1D-9D0C-5B8599AF205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sharpenSoften amount="50000"/>
                    </a14:imgEffect>
                  </a14:imgLayer>
                </a14:imgProps>
              </a:ext>
            </a:extLst>
          </a:blip>
          <a:srcRect t="-1756" r="23144"/>
          <a:stretch/>
        </p:blipFill>
        <p:spPr>
          <a:xfrm>
            <a:off x="7248128" y="5373216"/>
            <a:ext cx="2547888" cy="300500"/>
          </a:xfrm>
          <a:prstGeom prst="rect">
            <a:avLst/>
          </a:prstGeom>
        </p:spPr>
      </p:pic>
      <p:sp>
        <p:nvSpPr>
          <p:cNvPr id="16" name="Shape 1499">
            <a:extLst>
              <a:ext uri="{FF2B5EF4-FFF2-40B4-BE49-F238E27FC236}">
                <a16:creationId xmlns:a16="http://schemas.microsoft.com/office/drawing/2014/main" id="{0424B3A3-C85F-46D2-AB52-66C879E405A3}"/>
              </a:ext>
            </a:extLst>
          </p:cNvPr>
          <p:cNvSpPr/>
          <p:nvPr/>
        </p:nvSpPr>
        <p:spPr>
          <a:xfrm>
            <a:off x="2207568"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eaLnBrk="1" fontAlgn="auto" latinLnBrk="0" hangingPunct="1">
              <a:lnSpc>
                <a:spcPct val="80000"/>
              </a:lnSpc>
              <a:spcBef>
                <a:spcPts val="0"/>
              </a:spcBef>
              <a:spcAft>
                <a:spcPts val="0"/>
              </a:spcAft>
              <a:buClrTx/>
              <a:buSzTx/>
              <a:buFontTx/>
              <a:buNone/>
              <a:tabLst/>
              <a:defRPr/>
            </a:pPr>
            <a:r>
              <a:rPr lang="en-US" altLang="zh-TW" kern="0" dirty="0">
                <a:solidFill>
                  <a:srgbClr val="0070C0"/>
                </a:solidFill>
                <a:latin typeface="Arial"/>
                <a:ea typeface="微軟正黑體"/>
              </a:rPr>
              <a:t>Under Fitting</a:t>
            </a:r>
            <a:endParaRPr lang="zh-TW" altLang="en-US" kern="0" dirty="0">
              <a:solidFill>
                <a:srgbClr val="0070C0"/>
              </a:solidFill>
              <a:latin typeface="Arial"/>
              <a:ea typeface="微軟正黑體"/>
            </a:endParaRPr>
          </a:p>
        </p:txBody>
      </p:sp>
      <p:sp>
        <p:nvSpPr>
          <p:cNvPr id="17" name="Shape 1499">
            <a:extLst>
              <a:ext uri="{FF2B5EF4-FFF2-40B4-BE49-F238E27FC236}">
                <a16:creationId xmlns:a16="http://schemas.microsoft.com/office/drawing/2014/main" id="{A5656643-0023-48BA-9C0E-870D8BBAEF91}"/>
              </a:ext>
            </a:extLst>
          </p:cNvPr>
          <p:cNvSpPr/>
          <p:nvPr/>
        </p:nvSpPr>
        <p:spPr>
          <a:xfrm>
            <a:off x="4727848"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eaLnBrk="1" fontAlgn="auto" latinLnBrk="0" hangingPunct="1">
              <a:lnSpc>
                <a:spcPct val="80000"/>
              </a:lnSpc>
              <a:spcBef>
                <a:spcPts val="0"/>
              </a:spcBef>
              <a:spcAft>
                <a:spcPts val="0"/>
              </a:spcAft>
              <a:buClrTx/>
              <a:buSzTx/>
              <a:buFontTx/>
              <a:buNone/>
              <a:tabLst/>
              <a:defRPr/>
            </a:pPr>
            <a:r>
              <a:rPr lang="en-US" altLang="zh-TW" kern="0" dirty="0">
                <a:solidFill>
                  <a:srgbClr val="0070C0"/>
                </a:solidFill>
                <a:latin typeface="Arial"/>
                <a:ea typeface="微軟正黑體"/>
              </a:rPr>
              <a:t>Just Right</a:t>
            </a:r>
            <a:endParaRPr lang="zh-TW" altLang="en-US" kern="0" dirty="0">
              <a:solidFill>
                <a:srgbClr val="0070C0"/>
              </a:solidFill>
              <a:latin typeface="Arial"/>
              <a:ea typeface="微軟正黑體"/>
            </a:endParaRPr>
          </a:p>
        </p:txBody>
      </p:sp>
      <p:sp>
        <p:nvSpPr>
          <p:cNvPr id="18" name="Shape 1499">
            <a:extLst>
              <a:ext uri="{FF2B5EF4-FFF2-40B4-BE49-F238E27FC236}">
                <a16:creationId xmlns:a16="http://schemas.microsoft.com/office/drawing/2014/main" id="{549AD783-B8B1-40EB-A292-A403A17F3B2F}"/>
              </a:ext>
            </a:extLst>
          </p:cNvPr>
          <p:cNvSpPr/>
          <p:nvPr/>
        </p:nvSpPr>
        <p:spPr>
          <a:xfrm>
            <a:off x="7320136" y="1844824"/>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eaLnBrk="1" fontAlgn="auto" latinLnBrk="0" hangingPunct="1">
              <a:lnSpc>
                <a:spcPct val="80000"/>
              </a:lnSpc>
              <a:spcBef>
                <a:spcPts val="0"/>
              </a:spcBef>
              <a:spcAft>
                <a:spcPts val="0"/>
              </a:spcAft>
              <a:buClrTx/>
              <a:buSzTx/>
              <a:buFontTx/>
              <a:buNone/>
              <a:tabLst/>
              <a:defRPr/>
            </a:pPr>
            <a:r>
              <a:rPr lang="en-US" altLang="zh-TW" kern="0" dirty="0">
                <a:solidFill>
                  <a:srgbClr val="0070C0"/>
                </a:solidFill>
                <a:latin typeface="Arial"/>
                <a:ea typeface="微軟正黑體"/>
              </a:rPr>
              <a:t>Over Fitting</a:t>
            </a:r>
            <a:endParaRPr lang="zh-TW" altLang="en-US" kern="0" dirty="0">
              <a:solidFill>
                <a:srgbClr val="0070C0"/>
              </a:solidFill>
              <a:latin typeface="Arial"/>
              <a:ea typeface="微軟正黑體"/>
            </a:endParaRPr>
          </a:p>
        </p:txBody>
      </p:sp>
    </p:spTree>
    <p:extLst>
      <p:ext uri="{BB962C8B-B14F-4D97-AF65-F5344CB8AC3E}">
        <p14:creationId xmlns:p14="http://schemas.microsoft.com/office/powerpoint/2010/main" val="337757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dirty="0"/>
              <a:t>Bias-Variance Tradeoff</a:t>
            </a:r>
          </a:p>
        </p:txBody>
      </p:sp>
    </p:spTree>
    <p:extLst>
      <p:ext uri="{BB962C8B-B14F-4D97-AF65-F5344CB8AC3E}">
        <p14:creationId xmlns:p14="http://schemas.microsoft.com/office/powerpoint/2010/main" val="1021628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長槍之王」AK-47突擊步槍連美軍都丟下自己的武器跑去撿| ETtoday軍武新聞| ETtoday新聞雲">
            <a:extLst>
              <a:ext uri="{FF2B5EF4-FFF2-40B4-BE49-F238E27FC236}">
                <a16:creationId xmlns:a16="http://schemas.microsoft.com/office/drawing/2014/main" id="{B095EDB2-9B78-4379-83DF-F4985B975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10"/>
          <a:stretch/>
        </p:blipFill>
        <p:spPr bwMode="auto">
          <a:xfrm>
            <a:off x="9120336" y="4509120"/>
            <a:ext cx="1584176" cy="96846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Understanding the Bias-Variance Tradeoff</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Error = Bias + Variance</a:t>
            </a:r>
            <a:endPar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3046988"/>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準：</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Bias</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是根據樣本擬合出的模型的輸出預測結果與樣本真實 結果的差距，即模型準不準？ </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Bias</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造成的</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error -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欠擬合</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穩：</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Variance</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則是“不同的訓練數據集訓練出的模型”的輸出值之 間的差異，即模型的穩不穩？ </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Variance</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造成的</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error -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過擬合</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差異</a:t>
            </a:r>
          </a:p>
          <a:p>
            <a:pPr marL="171450" indent="-171450">
              <a:buFont typeface="Arial" panose="020B0604020202020204" pitchFamily="34" charset="0"/>
              <a:buChar char="•"/>
            </a:pPr>
            <a:r>
              <a:rPr lang="en-US" altLang="zh-TW" sz="1200" dirty="0">
                <a:solidFill>
                  <a:schemeClr val="accent6">
                    <a:lumMod val="10000"/>
                  </a:schemeClr>
                </a:solidFill>
                <a:highlight>
                  <a:srgbClr val="FFFFFF"/>
                </a:highlight>
              </a:rPr>
              <a:t>Bias</a:t>
            </a:r>
            <a:r>
              <a:rPr lang="zh-TW" altLang="en-US" sz="1200" dirty="0">
                <a:solidFill>
                  <a:schemeClr val="accent6">
                    <a:lumMod val="10000"/>
                  </a:schemeClr>
                </a:solidFill>
                <a:highlight>
                  <a:srgbClr val="FFFFFF"/>
                </a:highlight>
              </a:rPr>
              <a:t>：誤差，對像是單個模型</a:t>
            </a:r>
            <a:endParaRPr lang="en-US" altLang="zh-TW" sz="1200" dirty="0">
              <a:solidFill>
                <a:schemeClr val="accent6">
                  <a:lumMod val="10000"/>
                </a:schemeClr>
              </a:solidFill>
              <a:highlight>
                <a:srgbClr val="FFFFFF"/>
              </a:highlight>
            </a:endParaRPr>
          </a:p>
          <a:p>
            <a:pPr marL="171450" indent="-171450">
              <a:buFont typeface="Arial" panose="020B0604020202020204" pitchFamily="34" charset="0"/>
              <a:buChar char="•"/>
            </a:pPr>
            <a:r>
              <a:rPr lang="en-US" altLang="zh-TW" sz="1200" dirty="0">
                <a:solidFill>
                  <a:schemeClr val="accent6">
                    <a:lumMod val="10000"/>
                  </a:schemeClr>
                </a:solidFill>
                <a:highlight>
                  <a:srgbClr val="FFFFFF"/>
                </a:highlight>
              </a:rPr>
              <a:t>Variance</a:t>
            </a:r>
            <a:r>
              <a:rPr lang="zh-TW" altLang="en-US" sz="1200" dirty="0">
                <a:solidFill>
                  <a:schemeClr val="accent6">
                    <a:lumMod val="10000"/>
                  </a:schemeClr>
                </a:solidFill>
                <a:highlight>
                  <a:srgbClr val="FFFFFF"/>
                </a:highlight>
              </a:rPr>
              <a:t>：變異數，對像是多個模型</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pic>
        <p:nvPicPr>
          <p:cNvPr id="19458" name="Picture 2" descr="Machine Learning Strategies Part 07: Addressing Bias and Variance | by  Mohammad Faizan | Medium">
            <a:extLst>
              <a:ext uri="{FF2B5EF4-FFF2-40B4-BE49-F238E27FC236}">
                <a16:creationId xmlns:a16="http://schemas.microsoft.com/office/drawing/2014/main" id="{AFEA0373-B01C-4180-BB71-B00C269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700808"/>
            <a:ext cx="3323447"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233A8E1-A05E-4DFC-ABED-D20CBE479AE8}"/>
              </a:ext>
            </a:extLst>
          </p:cNvPr>
          <p:cNvSpPr txBox="1"/>
          <p:nvPr/>
        </p:nvSpPr>
        <p:spPr>
          <a:xfrm>
            <a:off x="7032104" y="5589240"/>
            <a:ext cx="3767378" cy="646331"/>
          </a:xfrm>
          <a:prstGeom prst="rect">
            <a:avLst/>
          </a:prstGeom>
          <a:solidFill>
            <a:srgbClr val="FFC000"/>
          </a:solidFill>
        </p:spPr>
        <p:txBody>
          <a:bodyPr wrap="none" rtlCol="0">
            <a:spAutoFit/>
          </a:bodyPr>
          <a:lstStyle/>
          <a:p>
            <a:r>
              <a:rPr lang="zh-TW" altLang="en-US" sz="1200" dirty="0">
                <a:solidFill>
                  <a:schemeClr val="accent6">
                    <a:lumMod val="10000"/>
                  </a:schemeClr>
                </a:solidFill>
              </a:rPr>
              <a:t>一般來說 </a:t>
            </a:r>
            <a:r>
              <a:rPr lang="en-US" altLang="zh-TW" sz="1200" dirty="0">
                <a:solidFill>
                  <a:schemeClr val="accent6">
                    <a:lumMod val="10000"/>
                  </a:schemeClr>
                </a:solidFill>
              </a:rPr>
              <a:t>bias </a:t>
            </a:r>
            <a:r>
              <a:rPr lang="zh-TW" altLang="en-US" sz="1200" dirty="0">
                <a:solidFill>
                  <a:schemeClr val="accent6">
                    <a:lumMod val="10000"/>
                  </a:schemeClr>
                </a:solidFill>
              </a:rPr>
              <a:t>差，實務上好處理，靠調整參數就行。</a:t>
            </a:r>
            <a:endParaRPr lang="en-US" altLang="zh-TW" sz="1200" dirty="0">
              <a:solidFill>
                <a:schemeClr val="accent6">
                  <a:lumMod val="10000"/>
                </a:schemeClr>
              </a:solidFill>
            </a:endParaRPr>
          </a:p>
          <a:p>
            <a:r>
              <a:rPr lang="zh-TW" altLang="en-US" sz="1200" dirty="0">
                <a:solidFill>
                  <a:schemeClr val="accent6">
                    <a:lumMod val="10000"/>
                  </a:schemeClr>
                </a:solidFill>
              </a:rPr>
              <a:t>但是遇到 </a:t>
            </a:r>
            <a:r>
              <a:rPr lang="en-US" altLang="zh-TW" sz="1200" dirty="0">
                <a:solidFill>
                  <a:schemeClr val="accent6">
                    <a:lumMod val="10000"/>
                  </a:schemeClr>
                </a:solidFill>
              </a:rPr>
              <a:t>Variance</a:t>
            </a:r>
            <a:r>
              <a:rPr lang="zh-TW" altLang="en-US" sz="1200" dirty="0">
                <a:solidFill>
                  <a:schemeClr val="accent6">
                    <a:lumMod val="10000"/>
                  </a:schemeClr>
                </a:solidFill>
              </a:rPr>
              <a:t> 差，通常和系統穩定性有關，</a:t>
            </a:r>
            <a:endParaRPr lang="en-US" altLang="zh-TW" sz="1200" dirty="0">
              <a:solidFill>
                <a:schemeClr val="accent6">
                  <a:lumMod val="10000"/>
                </a:schemeClr>
              </a:solidFill>
            </a:endParaRPr>
          </a:p>
          <a:p>
            <a:r>
              <a:rPr lang="zh-TW" altLang="en-US" sz="1200" dirty="0">
                <a:solidFill>
                  <a:schemeClr val="accent6">
                    <a:lumMod val="10000"/>
                  </a:schemeClr>
                </a:solidFill>
              </a:rPr>
              <a:t>這時候通常要更換系統零件，或是模型才有辦法解決</a:t>
            </a:r>
            <a:r>
              <a:rPr lang="en-US" altLang="zh-TW" sz="1200" dirty="0">
                <a:solidFill>
                  <a:schemeClr val="accent6">
                    <a:lumMod val="10000"/>
                  </a:schemeClr>
                </a:solidFill>
              </a:rPr>
              <a:t> </a:t>
            </a:r>
            <a:endParaRPr lang="zh-TW" altLang="en-US" sz="1200" dirty="0">
              <a:solidFill>
                <a:schemeClr val="accent6">
                  <a:lumMod val="10000"/>
                </a:schemeClr>
              </a:solidFill>
            </a:endParaRPr>
          </a:p>
        </p:txBody>
      </p:sp>
      <p:pic>
        <p:nvPicPr>
          <p:cNvPr id="19464" name="Picture 8" descr="SAO靈魂工作室】MARUI M4A1 Carbine 電動槍| 露天市集| 全台最大的網路購物市集">
            <a:extLst>
              <a:ext uri="{FF2B5EF4-FFF2-40B4-BE49-F238E27FC236}">
                <a16:creationId xmlns:a16="http://schemas.microsoft.com/office/drawing/2014/main" id="{6306A587-652B-4C9D-8C56-8D78B6B7DB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60096" y="4653136"/>
            <a:ext cx="1586369" cy="78128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2911776-3CCC-46F5-B678-4BF39E97094B}"/>
              </a:ext>
            </a:extLst>
          </p:cNvPr>
          <p:cNvCxnSpPr>
            <a:cxnSpLocks/>
          </p:cNvCxnSpPr>
          <p:nvPr/>
        </p:nvCxnSpPr>
        <p:spPr>
          <a:xfrm>
            <a:off x="8832304" y="1916832"/>
            <a:ext cx="0" cy="27363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466" name="Picture 10" descr="Statistical Process Control - PRETESH BISWAS">
            <a:extLst>
              <a:ext uri="{FF2B5EF4-FFF2-40B4-BE49-F238E27FC236}">
                <a16:creationId xmlns:a16="http://schemas.microsoft.com/office/drawing/2014/main" id="{F8838B14-D732-401C-AA18-59603F0E7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7" t="8127"/>
          <a:stretch/>
        </p:blipFill>
        <p:spPr bwMode="auto">
          <a:xfrm>
            <a:off x="2063552" y="4149080"/>
            <a:ext cx="3240360" cy="20655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A6656D4-DFF8-4962-A0FB-C40AAC0D63D6}"/>
              </a:ext>
            </a:extLst>
          </p:cNvPr>
          <p:cNvSpPr txBox="1"/>
          <p:nvPr/>
        </p:nvSpPr>
        <p:spPr>
          <a:xfrm>
            <a:off x="767408" y="5517232"/>
            <a:ext cx="1584176" cy="276999"/>
          </a:xfrm>
          <a:prstGeom prst="rect">
            <a:avLst/>
          </a:prstGeom>
          <a:noFill/>
        </p:spPr>
        <p:txBody>
          <a:bodyPr wrap="square" rtlCol="0">
            <a:spAutoFit/>
          </a:bodyPr>
          <a:lstStyle/>
          <a:p>
            <a:r>
              <a:rPr lang="en-US" altLang="zh-TW" sz="1200" dirty="0">
                <a:solidFill>
                  <a:schemeClr val="accent6">
                    <a:lumMod val="10000"/>
                  </a:schemeClr>
                </a:solidFill>
              </a:rPr>
              <a:t>High variance</a:t>
            </a:r>
            <a:endParaRPr lang="zh-TW" altLang="en-US" sz="1200" dirty="0">
              <a:solidFill>
                <a:schemeClr val="accent6">
                  <a:lumMod val="10000"/>
                </a:schemeClr>
              </a:solidFill>
            </a:endParaRPr>
          </a:p>
        </p:txBody>
      </p:sp>
      <p:sp>
        <p:nvSpPr>
          <p:cNvPr id="22" name="文字方塊 21">
            <a:extLst>
              <a:ext uri="{FF2B5EF4-FFF2-40B4-BE49-F238E27FC236}">
                <a16:creationId xmlns:a16="http://schemas.microsoft.com/office/drawing/2014/main" id="{E7E8B92C-6921-4E76-9657-6C3DF3FE126D}"/>
              </a:ext>
            </a:extLst>
          </p:cNvPr>
          <p:cNvSpPr txBox="1"/>
          <p:nvPr/>
        </p:nvSpPr>
        <p:spPr>
          <a:xfrm>
            <a:off x="767408" y="4581128"/>
            <a:ext cx="1584176" cy="276999"/>
          </a:xfrm>
          <a:prstGeom prst="rect">
            <a:avLst/>
          </a:prstGeom>
          <a:noFill/>
        </p:spPr>
        <p:txBody>
          <a:bodyPr wrap="square" rtlCol="0">
            <a:spAutoFit/>
          </a:bodyPr>
          <a:lstStyle/>
          <a:p>
            <a:r>
              <a:rPr lang="en-US" altLang="zh-TW" sz="1200" dirty="0">
                <a:solidFill>
                  <a:schemeClr val="accent6">
                    <a:lumMod val="10000"/>
                  </a:schemeClr>
                </a:solidFill>
              </a:rPr>
              <a:t>Low variance</a:t>
            </a:r>
            <a:endParaRPr lang="zh-TW" altLang="en-US" sz="1200" dirty="0">
              <a:solidFill>
                <a:schemeClr val="accent6">
                  <a:lumMod val="10000"/>
                </a:schemeClr>
              </a:solidFill>
            </a:endParaRPr>
          </a:p>
        </p:txBody>
      </p:sp>
      <p:cxnSp>
        <p:nvCxnSpPr>
          <p:cNvPr id="12" name="直線單箭頭接點 11">
            <a:extLst>
              <a:ext uri="{FF2B5EF4-FFF2-40B4-BE49-F238E27FC236}">
                <a16:creationId xmlns:a16="http://schemas.microsoft.com/office/drawing/2014/main" id="{06697419-645B-4CD0-ACC0-D679A510F4B4}"/>
              </a:ext>
            </a:extLst>
          </p:cNvPr>
          <p:cNvCxnSpPr/>
          <p:nvPr/>
        </p:nvCxnSpPr>
        <p:spPr>
          <a:xfrm>
            <a:off x="1847528" y="6237312"/>
            <a:ext cx="3816424" cy="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059398-6E47-4513-8BA5-539B6529DE17}"/>
              </a:ext>
            </a:extLst>
          </p:cNvPr>
          <p:cNvSpPr txBox="1"/>
          <p:nvPr/>
        </p:nvSpPr>
        <p:spPr>
          <a:xfrm>
            <a:off x="5303912" y="5877272"/>
            <a:ext cx="676788" cy="369332"/>
          </a:xfrm>
          <a:prstGeom prst="rect">
            <a:avLst/>
          </a:prstGeom>
          <a:noFill/>
        </p:spPr>
        <p:txBody>
          <a:bodyPr wrap="none" rtlCol="0">
            <a:spAutoFit/>
          </a:bodyPr>
          <a:lstStyle/>
          <a:p>
            <a:r>
              <a:rPr lang="en-US" altLang="zh-TW" dirty="0">
                <a:solidFill>
                  <a:schemeClr val="accent6">
                    <a:lumMod val="10000"/>
                  </a:schemeClr>
                </a:solidFill>
              </a:rPr>
              <a:t>time</a:t>
            </a:r>
            <a:endParaRPr lang="zh-TW" altLang="en-US" dirty="0">
              <a:solidFill>
                <a:schemeClr val="accent6">
                  <a:lumMod val="10000"/>
                </a:schemeClr>
              </a:solidFill>
            </a:endParaRPr>
          </a:p>
        </p:txBody>
      </p:sp>
      <p:cxnSp>
        <p:nvCxnSpPr>
          <p:cNvPr id="26" name="直線單箭頭接點 25">
            <a:extLst>
              <a:ext uri="{FF2B5EF4-FFF2-40B4-BE49-F238E27FC236}">
                <a16:creationId xmlns:a16="http://schemas.microsoft.com/office/drawing/2014/main" id="{A150BC33-AAB9-4DD4-8645-439FE4FC041C}"/>
              </a:ext>
            </a:extLst>
          </p:cNvPr>
          <p:cNvCxnSpPr>
            <a:cxnSpLocks/>
          </p:cNvCxnSpPr>
          <p:nvPr/>
        </p:nvCxnSpPr>
        <p:spPr>
          <a:xfrm flipV="1">
            <a:off x="1991544" y="4077072"/>
            <a:ext cx="0" cy="216024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5F5AC03-8056-4691-9B6C-30ADF0EDC44A}"/>
              </a:ext>
            </a:extLst>
          </p:cNvPr>
          <p:cNvSpPr txBox="1"/>
          <p:nvPr/>
        </p:nvSpPr>
        <p:spPr>
          <a:xfrm>
            <a:off x="1415480" y="4149080"/>
            <a:ext cx="543739" cy="307777"/>
          </a:xfrm>
          <a:prstGeom prst="rect">
            <a:avLst/>
          </a:prstGeom>
          <a:noFill/>
        </p:spPr>
        <p:txBody>
          <a:bodyPr wrap="none" rtlCol="0">
            <a:spAutoFit/>
          </a:bodyPr>
          <a:lstStyle/>
          <a:p>
            <a:r>
              <a:rPr lang="zh-TW" altLang="en-US" sz="1400" b="1" dirty="0">
                <a:solidFill>
                  <a:schemeClr val="accent6">
                    <a:lumMod val="10000"/>
                  </a:schemeClr>
                </a:solidFill>
              </a:rPr>
              <a:t>指標</a:t>
            </a:r>
          </a:p>
        </p:txBody>
      </p:sp>
    </p:spTree>
    <p:extLst>
      <p:ext uri="{BB962C8B-B14F-4D97-AF65-F5344CB8AC3E}">
        <p14:creationId xmlns:p14="http://schemas.microsoft.com/office/powerpoint/2010/main" val="3205236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Bias-Variance Tradeoff Summary</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Error = Bias + Variance</a:t>
            </a:r>
            <a:endPar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graphicFrame>
        <p:nvGraphicFramePr>
          <p:cNvPr id="2" name="表格 4">
            <a:extLst>
              <a:ext uri="{FF2B5EF4-FFF2-40B4-BE49-F238E27FC236}">
                <a16:creationId xmlns:a16="http://schemas.microsoft.com/office/drawing/2014/main" id="{CF36A437-1DE9-4C64-8099-13358A8F320E}"/>
              </a:ext>
            </a:extLst>
          </p:cNvPr>
          <p:cNvGraphicFramePr>
            <a:graphicFrameLocks noGrp="1"/>
          </p:cNvGraphicFramePr>
          <p:nvPr>
            <p:extLst>
              <p:ext uri="{D42A27DB-BD31-4B8C-83A1-F6EECF244321}">
                <p14:modId xmlns:p14="http://schemas.microsoft.com/office/powerpoint/2010/main" val="644707394"/>
              </p:ext>
            </p:extLst>
          </p:nvPr>
        </p:nvGraphicFramePr>
        <p:xfrm>
          <a:off x="335360" y="1268760"/>
          <a:ext cx="7488832" cy="5115879"/>
        </p:xfrm>
        <a:graphic>
          <a:graphicData uri="http://schemas.openxmlformats.org/drawingml/2006/table">
            <a:tbl>
              <a:tblPr firstRow="1" bandRow="1">
                <a:tableStyleId>{2D5ABB26-0587-4C30-8999-92F81FD0307C}</a:tableStyleId>
              </a:tblPr>
              <a:tblGrid>
                <a:gridCol w="1872208">
                  <a:extLst>
                    <a:ext uri="{9D8B030D-6E8A-4147-A177-3AD203B41FA5}">
                      <a16:colId xmlns:a16="http://schemas.microsoft.com/office/drawing/2014/main" val="1842415443"/>
                    </a:ext>
                  </a:extLst>
                </a:gridCol>
                <a:gridCol w="1872208">
                  <a:extLst>
                    <a:ext uri="{9D8B030D-6E8A-4147-A177-3AD203B41FA5}">
                      <a16:colId xmlns:a16="http://schemas.microsoft.com/office/drawing/2014/main" val="2532170115"/>
                    </a:ext>
                  </a:extLst>
                </a:gridCol>
                <a:gridCol w="1872208">
                  <a:extLst>
                    <a:ext uri="{9D8B030D-6E8A-4147-A177-3AD203B41FA5}">
                      <a16:colId xmlns:a16="http://schemas.microsoft.com/office/drawing/2014/main" val="2042037420"/>
                    </a:ext>
                  </a:extLst>
                </a:gridCol>
                <a:gridCol w="1872208">
                  <a:extLst>
                    <a:ext uri="{9D8B030D-6E8A-4147-A177-3AD203B41FA5}">
                      <a16:colId xmlns:a16="http://schemas.microsoft.com/office/drawing/2014/main" val="2330702401"/>
                    </a:ext>
                  </a:extLst>
                </a:gridCol>
              </a:tblGrid>
              <a:tr h="432556">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Underfitting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模型太簡單</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很穩不夠準</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Just right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Overfitting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模型太複雜</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很準不夠穩</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5022"/>
                  </a:ext>
                </a:extLst>
              </a:tr>
              <a:tr h="663252">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Symptoms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altLang="zh-TW" sz="1000" b="0" i="0" kern="1200" dirty="0">
                          <a:solidFill>
                            <a:schemeClr val="accent6">
                              <a:lumMod val="10000"/>
                            </a:schemeClr>
                          </a:solidFill>
                          <a:effectLst/>
                          <a:latin typeface="+mn-lt"/>
                          <a:ea typeface="+mn-ea"/>
                          <a:cs typeface="+mn-cs"/>
                        </a:rPr>
                        <a:t>- Training error is </a:t>
                      </a:r>
                      <a:r>
                        <a:rPr lang="en-US" altLang="zh-TW" sz="1000" b="1" i="0" kern="1200" dirty="0">
                          <a:solidFill>
                            <a:schemeClr val="accent6">
                              <a:lumMod val="10000"/>
                            </a:schemeClr>
                          </a:solidFill>
                          <a:effectLst/>
                          <a:latin typeface="+mn-lt"/>
                          <a:ea typeface="+mn-ea"/>
                          <a:cs typeface="+mn-cs"/>
                        </a:rPr>
                        <a:t>higher</a:t>
                      </a:r>
                      <a:r>
                        <a:rPr lang="en-US" altLang="zh-TW" sz="1000" b="0" i="0" kern="1200" dirty="0">
                          <a:solidFill>
                            <a:schemeClr val="accent6">
                              <a:lumMod val="10000"/>
                            </a:schemeClr>
                          </a:solidFill>
                          <a:effectLst/>
                          <a:latin typeface="+mn-lt"/>
                          <a:ea typeface="+mn-ea"/>
                          <a:cs typeface="+mn-cs"/>
                        </a:rPr>
                        <a:t> than expected( often testing error too)</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much </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lower</a:t>
                      </a: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 than test error</a:t>
                      </a:r>
                    </a:p>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lower than the expected error</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435035"/>
                  </a:ext>
                </a:extLst>
              </a:tr>
              <a:tr h="94798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Regression 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759909"/>
                  </a:ext>
                </a:extLst>
              </a:tr>
              <a:tr h="100171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Classification</a:t>
                      </a: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750364"/>
                  </a:ext>
                </a:extLst>
              </a:tr>
              <a:tr h="1154491">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Deep Learning</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42227"/>
                  </a:ext>
                </a:extLst>
              </a:tr>
              <a:tr h="840553">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Possible</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remedies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complex model (</a:t>
                      </a:r>
                      <a:r>
                        <a:rPr lang="en-US" altLang="zh-TW" sz="1000" dirty="0" err="1">
                          <a:solidFill>
                            <a:schemeClr val="accent6">
                              <a:lumMod val="10000"/>
                            </a:schemeClr>
                          </a:solidFill>
                          <a:latin typeface="微軟正黑體" panose="020B0604030504040204" pitchFamily="34" charset="-120"/>
                          <a:ea typeface="微軟正黑體" panose="020B0604030504040204" pitchFamily="34" charset="-120"/>
                        </a:rPr>
                        <a:t>e.g</a:t>
                      </a: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 linear to non linear)</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feature</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Boosting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Training and Testing errors are similar and closer to the expected error</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Add more training data</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simpler model</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Bagging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64374"/>
                  </a:ext>
                </a:extLst>
              </a:tr>
            </a:tbl>
          </a:graphicData>
        </a:graphic>
      </p:graphicFrame>
      <p:pic>
        <p:nvPicPr>
          <p:cNvPr id="6" name="圖片 5">
            <a:extLst>
              <a:ext uri="{FF2B5EF4-FFF2-40B4-BE49-F238E27FC236}">
                <a16:creationId xmlns:a16="http://schemas.microsoft.com/office/drawing/2014/main" id="{17BAC25E-3398-4906-B4E5-515A2453F891}"/>
              </a:ext>
            </a:extLst>
          </p:cNvPr>
          <p:cNvPicPr>
            <a:picLocks noChangeAspect="1"/>
          </p:cNvPicPr>
          <p:nvPr/>
        </p:nvPicPr>
        <p:blipFill rotWithShape="1">
          <a:blip r:embed="rId2"/>
          <a:srcRect r="67057"/>
          <a:stretch/>
        </p:blipFill>
        <p:spPr>
          <a:xfrm>
            <a:off x="2639616" y="2492896"/>
            <a:ext cx="936104" cy="803357"/>
          </a:xfrm>
          <a:prstGeom prst="rect">
            <a:avLst/>
          </a:prstGeom>
        </p:spPr>
      </p:pic>
      <p:pic>
        <p:nvPicPr>
          <p:cNvPr id="17" name="圖片 16">
            <a:extLst>
              <a:ext uri="{FF2B5EF4-FFF2-40B4-BE49-F238E27FC236}">
                <a16:creationId xmlns:a16="http://schemas.microsoft.com/office/drawing/2014/main" id="{7E167AB9-2213-496A-A972-D6661B52D662}"/>
              </a:ext>
            </a:extLst>
          </p:cNvPr>
          <p:cNvPicPr>
            <a:picLocks noChangeAspect="1"/>
          </p:cNvPicPr>
          <p:nvPr/>
        </p:nvPicPr>
        <p:blipFill rotWithShape="1">
          <a:blip r:embed="rId2"/>
          <a:srcRect l="34811" r="33876"/>
          <a:stretch/>
        </p:blipFill>
        <p:spPr>
          <a:xfrm>
            <a:off x="4583832" y="2492896"/>
            <a:ext cx="864096" cy="780155"/>
          </a:xfrm>
          <a:prstGeom prst="rect">
            <a:avLst/>
          </a:prstGeom>
        </p:spPr>
      </p:pic>
      <p:pic>
        <p:nvPicPr>
          <p:cNvPr id="18" name="圖片 17">
            <a:extLst>
              <a:ext uri="{FF2B5EF4-FFF2-40B4-BE49-F238E27FC236}">
                <a16:creationId xmlns:a16="http://schemas.microsoft.com/office/drawing/2014/main" id="{FB1049FE-DBA8-41F6-8692-71C50E4E019A}"/>
              </a:ext>
            </a:extLst>
          </p:cNvPr>
          <p:cNvPicPr>
            <a:picLocks noChangeAspect="1"/>
          </p:cNvPicPr>
          <p:nvPr/>
        </p:nvPicPr>
        <p:blipFill rotWithShape="1">
          <a:blip r:embed="rId2"/>
          <a:srcRect l="69348"/>
          <a:stretch/>
        </p:blipFill>
        <p:spPr>
          <a:xfrm>
            <a:off x="6456040" y="2492896"/>
            <a:ext cx="864096" cy="796988"/>
          </a:xfrm>
          <a:prstGeom prst="rect">
            <a:avLst/>
          </a:prstGeom>
        </p:spPr>
      </p:pic>
      <p:pic>
        <p:nvPicPr>
          <p:cNvPr id="8" name="圖片 7">
            <a:extLst>
              <a:ext uri="{FF2B5EF4-FFF2-40B4-BE49-F238E27FC236}">
                <a16:creationId xmlns:a16="http://schemas.microsoft.com/office/drawing/2014/main" id="{43735CD4-95D5-4620-990F-D8DB788E647A}"/>
              </a:ext>
            </a:extLst>
          </p:cNvPr>
          <p:cNvPicPr>
            <a:picLocks noChangeAspect="1"/>
          </p:cNvPicPr>
          <p:nvPr/>
        </p:nvPicPr>
        <p:blipFill rotWithShape="1">
          <a:blip r:embed="rId3">
            <a:duotone>
              <a:schemeClr val="accent5">
                <a:shade val="45000"/>
                <a:satMod val="135000"/>
              </a:schemeClr>
              <a:prstClr val="white"/>
            </a:duotone>
          </a:blip>
          <a:srcRect r="68423"/>
          <a:stretch/>
        </p:blipFill>
        <p:spPr>
          <a:xfrm>
            <a:off x="2639616" y="3429000"/>
            <a:ext cx="864096" cy="845355"/>
          </a:xfrm>
          <a:prstGeom prst="rect">
            <a:avLst/>
          </a:prstGeom>
        </p:spPr>
      </p:pic>
      <p:pic>
        <p:nvPicPr>
          <p:cNvPr id="20" name="圖片 19">
            <a:extLst>
              <a:ext uri="{FF2B5EF4-FFF2-40B4-BE49-F238E27FC236}">
                <a16:creationId xmlns:a16="http://schemas.microsoft.com/office/drawing/2014/main" id="{B63533A4-33AB-4A9D-976A-654C88B15450}"/>
              </a:ext>
            </a:extLst>
          </p:cNvPr>
          <p:cNvPicPr>
            <a:picLocks noChangeAspect="1"/>
          </p:cNvPicPr>
          <p:nvPr/>
        </p:nvPicPr>
        <p:blipFill rotWithShape="1">
          <a:blip r:embed="rId3">
            <a:duotone>
              <a:schemeClr val="accent5">
                <a:shade val="45000"/>
                <a:satMod val="135000"/>
              </a:schemeClr>
              <a:prstClr val="white"/>
            </a:duotone>
          </a:blip>
          <a:srcRect l="69234"/>
          <a:stretch/>
        </p:blipFill>
        <p:spPr>
          <a:xfrm>
            <a:off x="6456040" y="3429000"/>
            <a:ext cx="864096" cy="867635"/>
          </a:xfrm>
          <a:prstGeom prst="rect">
            <a:avLst/>
          </a:prstGeom>
        </p:spPr>
      </p:pic>
      <p:pic>
        <p:nvPicPr>
          <p:cNvPr id="21" name="圖片 20">
            <a:extLst>
              <a:ext uri="{FF2B5EF4-FFF2-40B4-BE49-F238E27FC236}">
                <a16:creationId xmlns:a16="http://schemas.microsoft.com/office/drawing/2014/main" id="{6A58CBFC-FE3D-45D4-8377-507751EC27F5}"/>
              </a:ext>
            </a:extLst>
          </p:cNvPr>
          <p:cNvPicPr>
            <a:picLocks noChangeAspect="1"/>
          </p:cNvPicPr>
          <p:nvPr/>
        </p:nvPicPr>
        <p:blipFill rotWithShape="1">
          <a:blip r:embed="rId3">
            <a:duotone>
              <a:schemeClr val="accent5">
                <a:shade val="45000"/>
                <a:satMod val="135000"/>
              </a:schemeClr>
              <a:prstClr val="white"/>
            </a:duotone>
          </a:blip>
          <a:srcRect l="34391" r="34085"/>
          <a:stretch/>
        </p:blipFill>
        <p:spPr>
          <a:xfrm>
            <a:off x="4583832" y="3429000"/>
            <a:ext cx="864096" cy="846791"/>
          </a:xfrm>
          <a:prstGeom prst="rect">
            <a:avLst/>
          </a:prstGeom>
        </p:spPr>
      </p:pic>
      <p:pic>
        <p:nvPicPr>
          <p:cNvPr id="10" name="圖片 9">
            <a:extLst>
              <a:ext uri="{FF2B5EF4-FFF2-40B4-BE49-F238E27FC236}">
                <a16:creationId xmlns:a16="http://schemas.microsoft.com/office/drawing/2014/main" id="{DA6FD1E9-D87B-49FE-A4DD-9F61BC81DE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67903"/>
          <a:stretch/>
        </p:blipFill>
        <p:spPr>
          <a:xfrm>
            <a:off x="2567608" y="4437112"/>
            <a:ext cx="1084867" cy="1017775"/>
          </a:xfrm>
          <a:prstGeom prst="rect">
            <a:avLst/>
          </a:prstGeom>
        </p:spPr>
      </p:pic>
      <p:pic>
        <p:nvPicPr>
          <p:cNvPr id="23" name="圖片 22">
            <a:extLst>
              <a:ext uri="{FF2B5EF4-FFF2-40B4-BE49-F238E27FC236}">
                <a16:creationId xmlns:a16="http://schemas.microsoft.com/office/drawing/2014/main" id="{DCC4A719-C7CF-429F-9FF3-36755A071579}"/>
              </a:ext>
            </a:extLst>
          </p:cNvPr>
          <p:cNvPicPr>
            <a:picLocks noChangeAspect="1"/>
          </p:cNvPicPr>
          <p:nvPr/>
        </p:nvPicPr>
        <p:blipFill rotWithShape="1">
          <a:blip r:embed="rId6"/>
          <a:srcRect l="34534" r="34109"/>
          <a:stretch/>
        </p:blipFill>
        <p:spPr>
          <a:xfrm>
            <a:off x="4367808" y="4437112"/>
            <a:ext cx="1080120" cy="1037266"/>
          </a:xfrm>
          <a:prstGeom prst="rect">
            <a:avLst/>
          </a:prstGeom>
        </p:spPr>
      </p:pic>
      <p:pic>
        <p:nvPicPr>
          <p:cNvPr id="24" name="圖片 23">
            <a:extLst>
              <a:ext uri="{FF2B5EF4-FFF2-40B4-BE49-F238E27FC236}">
                <a16:creationId xmlns:a16="http://schemas.microsoft.com/office/drawing/2014/main" id="{6F144495-8D0F-4554-BCC7-6461533D25ED}"/>
              </a:ext>
            </a:extLst>
          </p:cNvPr>
          <p:cNvPicPr>
            <a:picLocks noChangeAspect="1"/>
          </p:cNvPicPr>
          <p:nvPr/>
        </p:nvPicPr>
        <p:blipFill rotWithShape="1">
          <a:blip r:embed="rId6"/>
          <a:srcRect l="68499"/>
          <a:stretch/>
        </p:blipFill>
        <p:spPr>
          <a:xfrm>
            <a:off x="6312024" y="4437113"/>
            <a:ext cx="1080120" cy="1032504"/>
          </a:xfrm>
          <a:prstGeom prst="rect">
            <a:avLst/>
          </a:prstGeom>
        </p:spPr>
      </p:pic>
      <p:pic>
        <p:nvPicPr>
          <p:cNvPr id="12" name="圖片 11">
            <a:extLst>
              <a:ext uri="{FF2B5EF4-FFF2-40B4-BE49-F238E27FC236}">
                <a16:creationId xmlns:a16="http://schemas.microsoft.com/office/drawing/2014/main" id="{A1F69F5F-608A-4EFC-939F-6A162D6F099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184232" y="1412776"/>
            <a:ext cx="3524742" cy="4648849"/>
          </a:xfrm>
          <a:prstGeom prst="rect">
            <a:avLst/>
          </a:prstGeom>
        </p:spPr>
      </p:pic>
    </p:spTree>
    <p:extLst>
      <p:ext uri="{BB962C8B-B14F-4D97-AF65-F5344CB8AC3E}">
        <p14:creationId xmlns:p14="http://schemas.microsoft.com/office/powerpoint/2010/main" val="891243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algn="l"/>
            <a:r>
              <a:rPr lang="en-US" altLang="zh-TW" sz="1200" dirty="0">
                <a:solidFill>
                  <a:srgbClr val="27292A"/>
                </a:solidFill>
                <a:latin typeface="-apple-system"/>
              </a:rPr>
              <a:t>Feature Engineering Explained</a:t>
            </a:r>
          </a:p>
          <a:p>
            <a:r>
              <a:rPr lang="en-US" altLang="zh-TW" sz="1200" dirty="0">
                <a:solidFill>
                  <a:schemeClr val="accent1"/>
                </a:solidFill>
                <a:latin typeface="-apple-system"/>
                <a:hlinkClick r:id="rId2"/>
              </a:rPr>
              <a:t>https://builtin.com/articles/feature-engineering</a:t>
            </a:r>
            <a:endParaRPr lang="en-US" altLang="zh-TW" sz="1200" dirty="0">
              <a:solidFill>
                <a:schemeClr val="accent1"/>
              </a:solidFill>
              <a:latin typeface="-apple-system"/>
            </a:endParaRPr>
          </a:p>
          <a:p>
            <a:endParaRPr lang="en-US" altLang="zh-TW" sz="1200" dirty="0">
              <a:solidFill>
                <a:schemeClr val="accent1"/>
              </a:solidFill>
              <a:latin typeface="-apple-system"/>
            </a:endParaRPr>
          </a:p>
          <a:p>
            <a:endParaRPr lang="en-US" altLang="zh-TW" sz="1200" dirty="0">
              <a:solidFill>
                <a:schemeClr val="accent1"/>
              </a:solidFill>
              <a:latin typeface="-apple-system"/>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rPr>
              <a:t>小結</a:t>
            </a:r>
          </a:p>
        </p:txBody>
      </p:sp>
    </p:spTree>
    <p:extLst>
      <p:ext uri="{BB962C8B-B14F-4D97-AF65-F5344CB8AC3E}">
        <p14:creationId xmlns:p14="http://schemas.microsoft.com/office/powerpoint/2010/main" val="2923678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SVM/SVR</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introduction</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6410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524315"/>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1.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核函數</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SVR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通過使用核函數將數據映射到更高維度的特徵空間，來解決非線性問題。常用的核函數包括線性核、多項式核、徑向基函數（</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RBF</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）核等。</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2.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超平面和邊界</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(Hyperplane &amp; Decision Boundary)</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SVR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旨在找到最適合連續空間中數據點的超平面。這是通過將輸入變量映射到高維特徵空間並找到最大化超平面與最近數據點之間距離（邊緣）的超平面，同時最小化預測誤差來實現的。</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3.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損失函數</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SVR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使用 </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ε-insensitive loss function</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，這意味著預測值與實際值之間的差異在 </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ε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範圍內時，誤差會被忽略。這有助於模型不受訓練數據中的小波動影響。</a:t>
            </a: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常用評估指標</a:t>
            </a:r>
          </a:p>
          <a:p>
            <a:pPr marL="171450" indent="-171450">
              <a:buFont typeface="Arial" panose="020B0604020202020204" pitchFamily="34" charset="0"/>
              <a:buChar char="•"/>
            </a:pPr>
            <a:r>
              <a:rPr lang="en-US" altLang="zh-TW" sz="1200" b="1" dirty="0">
                <a:solidFill>
                  <a:srgbClr val="0D0D0D"/>
                </a:solidFill>
                <a:highlight>
                  <a:srgbClr val="FFFFFF"/>
                </a:highlight>
                <a:latin typeface="Söhne"/>
              </a:rPr>
              <a:t>MSE, Mean Squared Error</a:t>
            </a:r>
          </a:p>
          <a:p>
            <a:pPr marL="171450" indent="-171450">
              <a:buFont typeface="Arial" panose="020B0604020202020204" pitchFamily="34" charset="0"/>
              <a:buChar char="•"/>
            </a:pPr>
            <a:r>
              <a:rPr lang="en-US" altLang="zh-TW" sz="1200" b="1" dirty="0">
                <a:solidFill>
                  <a:srgbClr val="0D0D0D"/>
                </a:solidFill>
                <a:highlight>
                  <a:srgbClr val="FFFFFF"/>
                </a:highlight>
                <a:latin typeface="Söhne"/>
              </a:rPr>
              <a:t>RMSE, Root Mean Squared Error</a:t>
            </a:r>
          </a:p>
          <a:p>
            <a:pPr marL="171450" indent="-171450">
              <a:buFont typeface="Arial" panose="020B0604020202020204" pitchFamily="34" charset="0"/>
              <a:buChar char="•"/>
            </a:pPr>
            <a:r>
              <a:rPr lang="en-US" altLang="zh-TW" sz="1200" b="1" dirty="0">
                <a:solidFill>
                  <a:srgbClr val="0D0D0D"/>
                </a:solidFill>
                <a:highlight>
                  <a:srgbClr val="FFFFFF"/>
                </a:highlight>
                <a:latin typeface="Söhne"/>
              </a:rPr>
              <a:t>MAPE, Mean Absolute Percentage Error,</a:t>
            </a:r>
          </a:p>
          <a:p>
            <a:pPr marL="171450" indent="-171450">
              <a:buFont typeface="Arial" panose="020B0604020202020204" pitchFamily="34" charset="0"/>
              <a:buChar char="•"/>
            </a:pPr>
            <a:r>
              <a:rPr lang="en-US" altLang="zh-TW" sz="1200" b="1" dirty="0">
                <a:solidFill>
                  <a:srgbClr val="0D0D0D"/>
                </a:solidFill>
                <a:highlight>
                  <a:srgbClr val="FFFFFF"/>
                </a:highlight>
                <a:latin typeface="Söhne"/>
              </a:rPr>
              <a:t>R², Coefficient of Determination</a:t>
            </a:r>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Support Vector Regression, SVR</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SVR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旨在找到最適合連續空間中數據點的超平面，以近似描述輸入變量和連續目標變量之間的關係，同時最小化預測誤差。</a:t>
            </a:r>
          </a:p>
        </p:txBody>
      </p:sp>
      <p:pic>
        <p:nvPicPr>
          <p:cNvPr id="2" name="圖片 1">
            <a:extLst>
              <a:ext uri="{FF2B5EF4-FFF2-40B4-BE49-F238E27FC236}">
                <a16:creationId xmlns:a16="http://schemas.microsoft.com/office/drawing/2014/main" id="{B0D6653C-D073-4A9E-8CDF-C87C4564FD2E}"/>
              </a:ext>
            </a:extLst>
          </p:cNvPr>
          <p:cNvPicPr>
            <a:picLocks noChangeAspect="1"/>
          </p:cNvPicPr>
          <p:nvPr/>
        </p:nvPicPr>
        <p:blipFill>
          <a:blip r:embed="rId3"/>
          <a:stretch>
            <a:fillRect/>
          </a:stretch>
        </p:blipFill>
        <p:spPr>
          <a:xfrm>
            <a:off x="7334625" y="4355619"/>
            <a:ext cx="3748268" cy="1925006"/>
          </a:xfrm>
          <a:prstGeom prst="rect">
            <a:avLst/>
          </a:prstGeom>
        </p:spPr>
      </p:pic>
      <p:grpSp>
        <p:nvGrpSpPr>
          <p:cNvPr id="5" name="群組 4">
            <a:extLst>
              <a:ext uri="{FF2B5EF4-FFF2-40B4-BE49-F238E27FC236}">
                <a16:creationId xmlns:a16="http://schemas.microsoft.com/office/drawing/2014/main" id="{9E61D0D6-474A-4CF0-805E-132B8F8F7833}"/>
              </a:ext>
            </a:extLst>
          </p:cNvPr>
          <p:cNvGrpSpPr/>
          <p:nvPr/>
        </p:nvGrpSpPr>
        <p:grpSpPr>
          <a:xfrm>
            <a:off x="5962913" y="1556792"/>
            <a:ext cx="5937244" cy="2736269"/>
            <a:chOff x="6023992" y="1550732"/>
            <a:chExt cx="5937244" cy="2736269"/>
          </a:xfrm>
        </p:grpSpPr>
        <p:grpSp>
          <p:nvGrpSpPr>
            <p:cNvPr id="14" name="群組 13">
              <a:extLst>
                <a:ext uri="{FF2B5EF4-FFF2-40B4-BE49-F238E27FC236}">
                  <a16:creationId xmlns:a16="http://schemas.microsoft.com/office/drawing/2014/main" id="{E627B6BF-06D0-4AF6-B778-0BBC6EBCE4C8}"/>
                </a:ext>
              </a:extLst>
            </p:cNvPr>
            <p:cNvGrpSpPr/>
            <p:nvPr/>
          </p:nvGrpSpPr>
          <p:grpSpPr>
            <a:xfrm>
              <a:off x="6023992" y="1550732"/>
              <a:ext cx="3448348" cy="2605078"/>
              <a:chOff x="7799523" y="2931414"/>
              <a:chExt cx="4087677" cy="3088064"/>
            </a:xfrm>
          </p:grpSpPr>
          <p:pic>
            <p:nvPicPr>
              <p:cNvPr id="10" name="圖片 9">
                <a:extLst>
                  <a:ext uri="{FF2B5EF4-FFF2-40B4-BE49-F238E27FC236}">
                    <a16:creationId xmlns:a16="http://schemas.microsoft.com/office/drawing/2014/main" id="{91ACA0BF-7262-4F9E-ADDA-2F5A0A725F8B}"/>
                  </a:ext>
                </a:extLst>
              </p:cNvPr>
              <p:cNvPicPr>
                <a:picLocks noChangeAspect="1"/>
              </p:cNvPicPr>
              <p:nvPr/>
            </p:nvPicPr>
            <p:blipFill>
              <a:blip r:embed="rId4"/>
              <a:stretch>
                <a:fillRect/>
              </a:stretch>
            </p:blipFill>
            <p:spPr>
              <a:xfrm>
                <a:off x="7848036" y="2931414"/>
                <a:ext cx="4039164" cy="3086531"/>
              </a:xfrm>
              <a:prstGeom prst="rect">
                <a:avLst/>
              </a:prstGeom>
            </p:spPr>
          </p:pic>
          <p:sp>
            <p:nvSpPr>
              <p:cNvPr id="17" name="矩形 16">
                <a:extLst>
                  <a:ext uri="{FF2B5EF4-FFF2-40B4-BE49-F238E27FC236}">
                    <a16:creationId xmlns:a16="http://schemas.microsoft.com/office/drawing/2014/main" id="{821D557A-F452-4503-AD7F-88D30D61E67A}"/>
                  </a:ext>
                </a:extLst>
              </p:cNvPr>
              <p:cNvSpPr/>
              <p:nvPr/>
            </p:nvSpPr>
            <p:spPr>
              <a:xfrm>
                <a:off x="7799523" y="5615287"/>
                <a:ext cx="323215" cy="404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16" name="圖片 15">
              <a:extLst>
                <a:ext uri="{FF2B5EF4-FFF2-40B4-BE49-F238E27FC236}">
                  <a16:creationId xmlns:a16="http://schemas.microsoft.com/office/drawing/2014/main" id="{B8FFA223-50C7-48E9-B1D8-07894F718AF5}"/>
                </a:ext>
              </a:extLst>
            </p:cNvPr>
            <p:cNvPicPr>
              <a:picLocks noChangeAspect="1"/>
            </p:cNvPicPr>
            <p:nvPr/>
          </p:nvPicPr>
          <p:blipFill>
            <a:blip r:embed="rId5"/>
            <a:stretch>
              <a:fillRect/>
            </a:stretch>
          </p:blipFill>
          <p:spPr>
            <a:xfrm>
              <a:off x="9584696" y="2127731"/>
              <a:ext cx="2376540" cy="1414607"/>
            </a:xfrm>
            <a:prstGeom prst="rect">
              <a:avLst/>
            </a:prstGeom>
          </p:spPr>
        </p:pic>
        <p:sp>
          <p:nvSpPr>
            <p:cNvPr id="18" name="矩形 17">
              <a:extLst>
                <a:ext uri="{FF2B5EF4-FFF2-40B4-BE49-F238E27FC236}">
                  <a16:creationId xmlns:a16="http://schemas.microsoft.com/office/drawing/2014/main" id="{255BA9D2-EAF4-4783-A808-0A1E60FDAE60}"/>
                </a:ext>
              </a:extLst>
            </p:cNvPr>
            <p:cNvSpPr/>
            <p:nvPr/>
          </p:nvSpPr>
          <p:spPr>
            <a:xfrm>
              <a:off x="8770130" y="3219139"/>
              <a:ext cx="1193116" cy="276999"/>
            </a:xfrm>
            <a:prstGeom prst="rect">
              <a:avLst/>
            </a:prstGeom>
          </p:spPr>
          <p:txBody>
            <a:bodyPr wrap="square">
              <a:spAutoFit/>
            </a:bodyPr>
            <a:lstStyle/>
            <a:p>
              <a:r>
                <a:rPr lang="en-US" altLang="zh-TW" sz="1200" b="1" dirty="0">
                  <a:solidFill>
                    <a:srgbClr val="383838"/>
                  </a:solidFill>
                  <a:latin typeface="Inter"/>
                </a:rPr>
                <a:t>Hyperplane</a:t>
              </a:r>
              <a:endParaRPr lang="zh-TW" altLang="en-US" sz="1200" dirty="0"/>
            </a:p>
          </p:txBody>
        </p:sp>
        <p:cxnSp>
          <p:nvCxnSpPr>
            <p:cNvPr id="20" name="接點: 弧形 19">
              <a:extLst>
                <a:ext uri="{FF2B5EF4-FFF2-40B4-BE49-F238E27FC236}">
                  <a16:creationId xmlns:a16="http://schemas.microsoft.com/office/drawing/2014/main" id="{34D4A3C8-4559-4B70-93D6-F3A190D02E9B}"/>
                </a:ext>
              </a:extLst>
            </p:cNvPr>
            <p:cNvCxnSpPr>
              <a:cxnSpLocks/>
            </p:cNvCxnSpPr>
            <p:nvPr/>
          </p:nvCxnSpPr>
          <p:spPr>
            <a:xfrm>
              <a:off x="8258386" y="2793719"/>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5A37559-947F-4139-BAC8-4F945EE9E000}"/>
                </a:ext>
              </a:extLst>
            </p:cNvPr>
            <p:cNvSpPr/>
            <p:nvPr/>
          </p:nvSpPr>
          <p:spPr>
            <a:xfrm>
              <a:off x="6528048" y="2076086"/>
              <a:ext cx="1386020" cy="276999"/>
            </a:xfrm>
            <a:prstGeom prst="rect">
              <a:avLst/>
            </a:prstGeom>
          </p:spPr>
          <p:txBody>
            <a:bodyPr wrap="none">
              <a:spAutoFit/>
            </a:bodyPr>
            <a:lstStyle/>
            <a:p>
              <a:r>
                <a:rPr lang="en-US" altLang="zh-TW" sz="1200" b="1" dirty="0">
                  <a:solidFill>
                    <a:srgbClr val="383838"/>
                  </a:solidFill>
                  <a:latin typeface="Inter"/>
                </a:rPr>
                <a:t>Decision Boundary</a:t>
              </a:r>
              <a:endParaRPr lang="zh-TW" altLang="en-US" sz="1200" dirty="0"/>
            </a:p>
          </p:txBody>
        </p:sp>
        <p:cxnSp>
          <p:nvCxnSpPr>
            <p:cNvPr id="24" name="接點: 弧形 23">
              <a:extLst>
                <a:ext uri="{FF2B5EF4-FFF2-40B4-BE49-F238E27FC236}">
                  <a16:creationId xmlns:a16="http://schemas.microsoft.com/office/drawing/2014/main" id="{026E6ED3-5B4F-488A-9867-4C85811B27A8}"/>
                </a:ext>
              </a:extLst>
            </p:cNvPr>
            <p:cNvCxnSpPr>
              <a:cxnSpLocks/>
              <a:endCxn id="22" idx="2"/>
            </p:cNvCxnSpPr>
            <p:nvPr/>
          </p:nvCxnSpPr>
          <p:spPr>
            <a:xfrm rot="16200000" flipV="1">
              <a:off x="6954929" y="2619215"/>
              <a:ext cx="847361" cy="315102"/>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弧形 27">
              <a:extLst>
                <a:ext uri="{FF2B5EF4-FFF2-40B4-BE49-F238E27FC236}">
                  <a16:creationId xmlns:a16="http://schemas.microsoft.com/office/drawing/2014/main" id="{2CA4E5CC-B252-4ED2-A57F-80D8A3ABBABA}"/>
                </a:ext>
              </a:extLst>
            </p:cNvPr>
            <p:cNvCxnSpPr>
              <a:cxnSpLocks/>
              <a:endCxn id="22" idx="2"/>
            </p:cNvCxnSpPr>
            <p:nvPr/>
          </p:nvCxnSpPr>
          <p:spPr>
            <a:xfrm rot="5400000" flipH="1" flipV="1">
              <a:off x="6827901" y="2485282"/>
              <a:ext cx="525354" cy="260960"/>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86B1410-DBA7-4C37-AF39-26BC578C06F6}"/>
                </a:ext>
              </a:extLst>
            </p:cNvPr>
            <p:cNvSpPr/>
            <p:nvPr/>
          </p:nvSpPr>
          <p:spPr>
            <a:xfrm>
              <a:off x="7621826" y="4010002"/>
              <a:ext cx="1193116" cy="276999"/>
            </a:xfrm>
            <a:prstGeom prst="rect">
              <a:avLst/>
            </a:prstGeom>
          </p:spPr>
          <p:txBody>
            <a:bodyPr wrap="square">
              <a:spAutoFit/>
            </a:bodyPr>
            <a:lstStyle/>
            <a:p>
              <a:r>
                <a:rPr lang="en-US" altLang="zh-TW" sz="1200" b="1" dirty="0">
                  <a:solidFill>
                    <a:srgbClr val="383838"/>
                  </a:solidFill>
                  <a:latin typeface="Inter"/>
                </a:rPr>
                <a:t>Support vector</a:t>
              </a:r>
              <a:endParaRPr lang="zh-TW" altLang="en-US" sz="1200" dirty="0"/>
            </a:p>
          </p:txBody>
        </p:sp>
        <p:cxnSp>
          <p:nvCxnSpPr>
            <p:cNvPr id="38" name="接點: 弧形 37">
              <a:extLst>
                <a:ext uri="{FF2B5EF4-FFF2-40B4-BE49-F238E27FC236}">
                  <a16:creationId xmlns:a16="http://schemas.microsoft.com/office/drawing/2014/main" id="{2007ED74-3481-4A26-859C-26F4CB791706}"/>
                </a:ext>
              </a:extLst>
            </p:cNvPr>
            <p:cNvCxnSpPr>
              <a:cxnSpLocks/>
            </p:cNvCxnSpPr>
            <p:nvPr/>
          </p:nvCxnSpPr>
          <p:spPr>
            <a:xfrm>
              <a:off x="7050102" y="3572285"/>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625C9EED-A333-4F71-83A0-F41BDE952930}"/>
                </a:ext>
              </a:extLst>
            </p:cNvPr>
            <p:cNvSpPr/>
            <p:nvPr/>
          </p:nvSpPr>
          <p:spPr>
            <a:xfrm>
              <a:off x="9544741" y="1635266"/>
              <a:ext cx="2416495" cy="307777"/>
            </a:xfrm>
            <a:prstGeom prst="rect">
              <a:avLst/>
            </a:prstGeom>
          </p:spPr>
          <p:txBody>
            <a:bodyPr wrap="none">
              <a:spAutoFit/>
            </a:bodyPr>
            <a:lstStyle/>
            <a:p>
              <a:r>
                <a:rPr lang="en-US"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ε-insensitive loss function</a:t>
              </a:r>
              <a:endParaRPr lang="zh-TW" altLang="en-US" sz="1400" b="1" dirty="0"/>
            </a:p>
          </p:txBody>
        </p:sp>
      </p:grpSp>
      <p:sp>
        <p:nvSpPr>
          <p:cNvPr id="9" name="文字方塊 8">
            <a:extLst>
              <a:ext uri="{FF2B5EF4-FFF2-40B4-BE49-F238E27FC236}">
                <a16:creationId xmlns:a16="http://schemas.microsoft.com/office/drawing/2014/main" id="{A91C5921-3242-4B07-89BB-D6575DC63984}"/>
              </a:ext>
            </a:extLst>
          </p:cNvPr>
          <p:cNvSpPr txBox="1"/>
          <p:nvPr/>
        </p:nvSpPr>
        <p:spPr>
          <a:xfrm>
            <a:off x="10551456" y="3690091"/>
            <a:ext cx="1609736"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a:t>
            </a:r>
            <a:r>
              <a:rPr lang="en-US" altLang="zh-TW" sz="1100" dirty="0">
                <a:latin typeface="微軟正黑體" panose="020B0604030504040204" pitchFamily="34" charset="-120"/>
                <a:ea typeface="微軟正黑體" panose="020B0604030504040204" pitchFamily="34" charset="-120"/>
              </a:rPr>
              <a:t>constraints:</a:t>
            </a:r>
            <a:r>
              <a:rPr lang="zh-TW" altLang="en-US" sz="1100" dirty="0">
                <a:latin typeface="微軟正黑體" panose="020B0604030504040204" pitchFamily="34" charset="-120"/>
                <a:ea typeface="微軟正黑體" panose="020B0604030504040204" pitchFamily="34" charset="-120"/>
              </a:rPr>
              <a:t> 約束條件</a:t>
            </a:r>
            <a:endParaRPr lang="en-US" altLang="zh-TW" sz="1100" dirty="0">
              <a:latin typeface="微軟正黑體" panose="020B0604030504040204" pitchFamily="34" charset="-120"/>
              <a:ea typeface="微軟正黑體" panose="020B0604030504040204" pitchFamily="34" charset="-120"/>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Regression (SVR)</a:t>
            </a:r>
          </a:p>
        </p:txBody>
      </p:sp>
    </p:spTree>
    <p:extLst>
      <p:ext uri="{BB962C8B-B14F-4D97-AF65-F5344CB8AC3E}">
        <p14:creationId xmlns:p14="http://schemas.microsoft.com/office/powerpoint/2010/main" val="3843612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69109F9-8B1A-6C74-EC4E-57FF962DFAE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何謂機器學習</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grpSp>
        <p:nvGrpSpPr>
          <p:cNvPr id="46" name="群組 45">
            <a:extLst>
              <a:ext uri="{FF2B5EF4-FFF2-40B4-BE49-F238E27FC236}">
                <a16:creationId xmlns:a16="http://schemas.microsoft.com/office/drawing/2014/main" id="{F7EB4DD3-0DF5-46AF-B732-53A747AE3917}"/>
              </a:ext>
            </a:extLst>
          </p:cNvPr>
          <p:cNvGrpSpPr/>
          <p:nvPr/>
        </p:nvGrpSpPr>
        <p:grpSpPr>
          <a:xfrm>
            <a:off x="2135560" y="1412776"/>
            <a:ext cx="9322194" cy="4761820"/>
            <a:chOff x="623392" y="1268760"/>
            <a:chExt cx="11520109" cy="6298863"/>
          </a:xfrm>
        </p:grpSpPr>
        <p:pic>
          <p:nvPicPr>
            <p:cNvPr id="4" name="圖片 3">
              <a:extLst>
                <a:ext uri="{FF2B5EF4-FFF2-40B4-BE49-F238E27FC236}">
                  <a16:creationId xmlns:a16="http://schemas.microsoft.com/office/drawing/2014/main" id="{E9611BA8-9E0B-3470-755B-3576039CD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579224" y="4167309"/>
              <a:ext cx="1080121" cy="740654"/>
            </a:xfrm>
            <a:prstGeom prst="rect">
              <a:avLst/>
            </a:prstGeom>
          </p:spPr>
        </p:pic>
        <p:pic>
          <p:nvPicPr>
            <p:cNvPr id="6" name="圖片 5">
              <a:extLst>
                <a:ext uri="{FF2B5EF4-FFF2-40B4-BE49-F238E27FC236}">
                  <a16:creationId xmlns:a16="http://schemas.microsoft.com/office/drawing/2014/main" id="{066A53AE-EDD0-2FDC-AB1E-0BB4ABBE9C6A}"/>
                </a:ext>
              </a:extLst>
            </p:cNvPr>
            <p:cNvPicPr>
              <a:picLocks noChangeAspect="1"/>
            </p:cNvPicPr>
            <p:nvPr/>
          </p:nvPicPr>
          <p:blipFill>
            <a:blip r:embed="rId4"/>
            <a:stretch>
              <a:fillRect/>
            </a:stretch>
          </p:blipFill>
          <p:spPr>
            <a:xfrm>
              <a:off x="623392" y="1268760"/>
              <a:ext cx="3528392" cy="1411356"/>
            </a:xfrm>
            <a:prstGeom prst="rect">
              <a:avLst/>
            </a:prstGeom>
          </p:spPr>
        </p:pic>
        <p:sp>
          <p:nvSpPr>
            <p:cNvPr id="9" name="文字方塊 8">
              <a:extLst>
                <a:ext uri="{FF2B5EF4-FFF2-40B4-BE49-F238E27FC236}">
                  <a16:creationId xmlns:a16="http://schemas.microsoft.com/office/drawing/2014/main" id="{158088C1-EB8F-F91E-5CEC-9A0265903555}"/>
                </a:ext>
              </a:extLst>
            </p:cNvPr>
            <p:cNvSpPr txBox="1"/>
            <p:nvPr/>
          </p:nvSpPr>
          <p:spPr>
            <a:xfrm>
              <a:off x="8098174" y="1477359"/>
              <a:ext cx="3600401" cy="369332"/>
            </a:xfrm>
            <a:prstGeom prst="rect">
              <a:avLst/>
            </a:prstGeom>
            <a:noFill/>
          </p:spPr>
          <p:txBody>
            <a:bodyPr wrap="square" rtlCol="0">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馬、青蛙、卡車</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7172" name="Picture 4" descr="Method of acoustic emission signal denoising and signal anal">
              <a:extLst>
                <a:ext uri="{FF2B5EF4-FFF2-40B4-BE49-F238E27FC236}">
                  <a16:creationId xmlns:a16="http://schemas.microsoft.com/office/drawing/2014/main" id="{223E3570-6CDB-94AA-86C9-5B50A22C7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3140968"/>
              <a:ext cx="2843325"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9B3E41C9-E219-CF16-E34F-7FCD712ED9D7}"/>
                </a:ext>
              </a:extLst>
            </p:cNvPr>
            <p:cNvCxnSpPr>
              <a:stCxn id="6" idx="3"/>
              <a:endCxn id="4" idx="1"/>
            </p:cNvCxnSpPr>
            <p:nvPr/>
          </p:nvCxnSpPr>
          <p:spPr>
            <a:xfrm>
              <a:off x="4151784" y="1974438"/>
              <a:ext cx="1427441" cy="2563198"/>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8BC1758B-C486-E59D-AFC2-D8BFBE6B932A}"/>
                </a:ext>
              </a:extLst>
            </p:cNvPr>
            <p:cNvCxnSpPr>
              <a:cxnSpLocks/>
              <a:stCxn id="7172" idx="3"/>
              <a:endCxn id="4" idx="1"/>
            </p:cNvCxnSpPr>
            <p:nvPr/>
          </p:nvCxnSpPr>
          <p:spPr>
            <a:xfrm>
              <a:off x="3682742" y="3717032"/>
              <a:ext cx="1896483" cy="82060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2FFE5512-FC29-EF20-4402-65B8E2285E2A}"/>
                </a:ext>
              </a:extLst>
            </p:cNvPr>
            <p:cNvCxnSpPr>
              <a:cxnSpLocks/>
              <a:stCxn id="4" idx="3"/>
              <a:endCxn id="9" idx="1"/>
            </p:cNvCxnSpPr>
            <p:nvPr/>
          </p:nvCxnSpPr>
          <p:spPr>
            <a:xfrm flipV="1">
              <a:off x="6659345" y="1662025"/>
              <a:ext cx="1438829" cy="287561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2988E246-B171-DEB7-05C9-C49B809CFF93}"/>
                </a:ext>
              </a:extLst>
            </p:cNvPr>
            <p:cNvSpPr txBox="1"/>
            <p:nvPr/>
          </p:nvSpPr>
          <p:spPr>
            <a:xfrm>
              <a:off x="8543101" y="3304472"/>
              <a:ext cx="3600400" cy="369332"/>
            </a:xfrm>
            <a:prstGeom prst="rect">
              <a:avLst/>
            </a:prstGeom>
            <a:noFill/>
          </p:spPr>
          <p:txBody>
            <a:bodyPr wrap="square" rtlCol="0">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你好嗎</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31" name="直線單箭頭接點 30">
              <a:extLst>
                <a:ext uri="{FF2B5EF4-FFF2-40B4-BE49-F238E27FC236}">
                  <a16:creationId xmlns:a16="http://schemas.microsoft.com/office/drawing/2014/main" id="{358700B2-892E-C5E2-E080-51C99AC653B1}"/>
                </a:ext>
              </a:extLst>
            </p:cNvPr>
            <p:cNvCxnSpPr>
              <a:cxnSpLocks/>
              <a:stCxn id="4" idx="3"/>
              <a:endCxn id="30" idx="1"/>
            </p:cNvCxnSpPr>
            <p:nvPr/>
          </p:nvCxnSpPr>
          <p:spPr>
            <a:xfrm flipV="1">
              <a:off x="6659345" y="3489138"/>
              <a:ext cx="1883756" cy="1048497"/>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7174" name="Picture 6">
              <a:extLst>
                <a:ext uri="{FF2B5EF4-FFF2-40B4-BE49-F238E27FC236}">
                  <a16:creationId xmlns:a16="http://schemas.microsoft.com/office/drawing/2014/main" id="{332A94CA-B0E9-5127-CB17-56C5BD0662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39" t="14578" r="61961" b="9311"/>
            <a:stretch/>
          </p:blipFill>
          <p:spPr bwMode="auto">
            <a:xfrm>
              <a:off x="1847528" y="4581128"/>
              <a:ext cx="1368319" cy="16737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FB32530A-C6A5-3CF8-2B4A-36642BFCD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74" r="8269"/>
            <a:stretch/>
          </p:blipFill>
          <p:spPr bwMode="auto">
            <a:xfrm>
              <a:off x="8544271" y="4149081"/>
              <a:ext cx="1600569" cy="26676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6BD87911-D76D-8308-1B44-EA35DBDC90B1}"/>
                </a:ext>
              </a:extLst>
            </p:cNvPr>
            <p:cNvCxnSpPr>
              <a:cxnSpLocks/>
              <a:stCxn id="7174" idx="3"/>
              <a:endCxn id="4" idx="1"/>
            </p:cNvCxnSpPr>
            <p:nvPr/>
          </p:nvCxnSpPr>
          <p:spPr>
            <a:xfrm flipV="1">
              <a:off x="3215847" y="4537635"/>
              <a:ext cx="2363377" cy="880366"/>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7866E928-A934-D767-7ED7-23D545520E06}"/>
                </a:ext>
              </a:extLst>
            </p:cNvPr>
            <p:cNvCxnSpPr>
              <a:cxnSpLocks/>
              <a:stCxn id="4" idx="3"/>
              <a:endCxn id="37" idx="1"/>
            </p:cNvCxnSpPr>
            <p:nvPr/>
          </p:nvCxnSpPr>
          <p:spPr>
            <a:xfrm>
              <a:off x="6659345" y="4537636"/>
              <a:ext cx="1884926" cy="945251"/>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7FCB7A7-53CD-1265-5D4F-CE2BA22BCB1C}"/>
                </a:ext>
              </a:extLst>
            </p:cNvPr>
            <p:cNvCxnSpPr>
              <a:cxnSpLocks/>
              <a:stCxn id="57" idx="3"/>
              <a:endCxn id="4" idx="1"/>
            </p:cNvCxnSpPr>
            <p:nvPr/>
          </p:nvCxnSpPr>
          <p:spPr>
            <a:xfrm flipV="1">
              <a:off x="3470928" y="4537635"/>
              <a:ext cx="2108297" cy="2532645"/>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43A76D70-8363-523F-0DF3-3B49D91E3895}"/>
                </a:ext>
              </a:extLst>
            </p:cNvPr>
            <p:cNvCxnSpPr>
              <a:cxnSpLocks/>
              <a:stCxn id="4" idx="3"/>
              <a:endCxn id="7171" idx="1"/>
            </p:cNvCxnSpPr>
            <p:nvPr/>
          </p:nvCxnSpPr>
          <p:spPr>
            <a:xfrm>
              <a:off x="6659345" y="4537636"/>
              <a:ext cx="1527814" cy="278571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171" name="文字方塊 7170">
              <a:extLst>
                <a:ext uri="{FF2B5EF4-FFF2-40B4-BE49-F238E27FC236}">
                  <a16:creationId xmlns:a16="http://schemas.microsoft.com/office/drawing/2014/main" id="{A28A4FB5-F628-E504-C245-8D6B27FF1D5A}"/>
                </a:ext>
              </a:extLst>
            </p:cNvPr>
            <p:cNvSpPr txBox="1"/>
            <p:nvPr/>
          </p:nvSpPr>
          <p:spPr>
            <a:xfrm>
              <a:off x="8187159" y="7079076"/>
              <a:ext cx="3600400" cy="488547"/>
            </a:xfrm>
            <a:prstGeom prst="rect">
              <a:avLst/>
            </a:prstGeom>
            <a:noFill/>
          </p:spPr>
          <p:txBody>
            <a:bodyPr wrap="square" rtlCol="0">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漲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or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跌</a:t>
              </a:r>
            </a:p>
          </p:txBody>
        </p:sp>
      </p:grpSp>
      <p:sp>
        <p:nvSpPr>
          <p:cNvPr id="47" name="矩形 46">
            <a:extLst>
              <a:ext uri="{FF2B5EF4-FFF2-40B4-BE49-F238E27FC236}">
                <a16:creationId xmlns:a16="http://schemas.microsoft.com/office/drawing/2014/main" id="{6F4BB18F-6736-5623-868B-582CAB46FBF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想要找到一個方程式滿足以下情境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影像、語音、文字</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等</a:t>
            </a:r>
          </a:p>
        </p:txBody>
      </p:sp>
      <p:sp>
        <p:nvSpPr>
          <p:cNvPr id="53" name="文字方塊 52">
            <a:extLst>
              <a:ext uri="{FF2B5EF4-FFF2-40B4-BE49-F238E27FC236}">
                <a16:creationId xmlns:a16="http://schemas.microsoft.com/office/drawing/2014/main" id="{31694559-AA54-B054-51A3-D47AA37868B7}"/>
              </a:ext>
            </a:extLst>
          </p:cNvPr>
          <p:cNvSpPr txBox="1"/>
          <p:nvPr/>
        </p:nvSpPr>
        <p:spPr>
          <a:xfrm>
            <a:off x="1055440" y="3068960"/>
            <a:ext cx="1152128" cy="369332"/>
          </a:xfrm>
          <a:prstGeom prst="rect">
            <a:avLst/>
          </a:prstGeom>
          <a:noFill/>
        </p:spPr>
        <p:txBody>
          <a:bodyPr wrap="square" rtlCol="0">
            <a:spAutoFit/>
          </a:bodyPr>
          <a:lstStyle/>
          <a:p>
            <a:r>
              <a:rPr lang="en-US" altLang="zh-TW" b="1" i="1" dirty="0">
                <a:solidFill>
                  <a:schemeClr val="accent6">
                    <a:lumMod val="10000"/>
                  </a:schemeClr>
                </a:solidFill>
                <a:latin typeface="微軟正黑體" panose="020B0604030504040204" pitchFamily="34" charset="-120"/>
                <a:ea typeface="微軟正黑體" panose="020B0604030504040204" pitchFamily="34" charset="-120"/>
              </a:rPr>
              <a:t>Speech</a:t>
            </a:r>
            <a:endParaRPr lang="zh-TW" altLang="en-US" b="1" i="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4" name="文字方塊 53">
            <a:extLst>
              <a:ext uri="{FF2B5EF4-FFF2-40B4-BE49-F238E27FC236}">
                <a16:creationId xmlns:a16="http://schemas.microsoft.com/office/drawing/2014/main" id="{C2F51DE2-0D50-6289-F65C-A86D4CBCBF41}"/>
              </a:ext>
            </a:extLst>
          </p:cNvPr>
          <p:cNvSpPr txBox="1"/>
          <p:nvPr/>
        </p:nvSpPr>
        <p:spPr>
          <a:xfrm>
            <a:off x="839416" y="4437112"/>
            <a:ext cx="2232248" cy="369332"/>
          </a:xfrm>
          <a:prstGeom prst="rect">
            <a:avLst/>
          </a:prstGeom>
          <a:noFill/>
        </p:spPr>
        <p:txBody>
          <a:bodyPr wrap="square" rtlCol="0">
            <a:spAutoFit/>
          </a:bodyPr>
          <a:lstStyle/>
          <a:p>
            <a:r>
              <a:rPr lang="en-US" altLang="zh-TW" b="1" i="1" dirty="0">
                <a:solidFill>
                  <a:schemeClr val="accent6">
                    <a:lumMod val="10000"/>
                  </a:schemeClr>
                </a:solidFill>
                <a:latin typeface="微軟正黑體" panose="020B0604030504040204" pitchFamily="34" charset="-120"/>
                <a:ea typeface="微軟正黑體" panose="020B0604030504040204" pitchFamily="34" charset="-120"/>
              </a:rPr>
              <a:t>Nature language</a:t>
            </a:r>
            <a:endParaRPr lang="zh-TW" altLang="en-US" b="1" i="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5" name="文字方塊 54">
            <a:extLst>
              <a:ext uri="{FF2B5EF4-FFF2-40B4-BE49-F238E27FC236}">
                <a16:creationId xmlns:a16="http://schemas.microsoft.com/office/drawing/2014/main" id="{FED353FB-7C17-1C78-C3BF-407DC6F15596}"/>
              </a:ext>
            </a:extLst>
          </p:cNvPr>
          <p:cNvSpPr txBox="1"/>
          <p:nvPr/>
        </p:nvSpPr>
        <p:spPr>
          <a:xfrm>
            <a:off x="983432" y="1772816"/>
            <a:ext cx="2232248" cy="369332"/>
          </a:xfrm>
          <a:prstGeom prst="rect">
            <a:avLst/>
          </a:prstGeom>
          <a:noFill/>
        </p:spPr>
        <p:txBody>
          <a:bodyPr wrap="square" rtlCol="0">
            <a:spAutoFit/>
          </a:bodyPr>
          <a:lstStyle/>
          <a:p>
            <a:r>
              <a:rPr lang="en-US" altLang="zh-TW" b="1" i="1" dirty="0">
                <a:solidFill>
                  <a:schemeClr val="accent6">
                    <a:lumMod val="10000"/>
                  </a:schemeClr>
                </a:solidFill>
                <a:latin typeface="微軟正黑體" panose="020B0604030504040204" pitchFamily="34" charset="-120"/>
                <a:ea typeface="微軟正黑體" panose="020B0604030504040204" pitchFamily="34" charset="-120"/>
              </a:rPr>
              <a:t>Image</a:t>
            </a:r>
            <a:endParaRPr lang="zh-TW" altLang="en-US" b="1" i="1"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57" name="圖片 56">
            <a:extLst>
              <a:ext uri="{FF2B5EF4-FFF2-40B4-BE49-F238E27FC236}">
                <a16:creationId xmlns:a16="http://schemas.microsoft.com/office/drawing/2014/main" id="{D6649599-CEA3-598B-97FB-BA4EE71AF682}"/>
              </a:ext>
            </a:extLst>
          </p:cNvPr>
          <p:cNvPicPr>
            <a:picLocks noChangeAspect="1"/>
          </p:cNvPicPr>
          <p:nvPr/>
        </p:nvPicPr>
        <p:blipFill>
          <a:blip r:embed="rId7"/>
          <a:stretch>
            <a:fillRect/>
          </a:stretch>
        </p:blipFill>
        <p:spPr>
          <a:xfrm>
            <a:off x="2855640" y="5301208"/>
            <a:ext cx="1584176" cy="994812"/>
          </a:xfrm>
          <a:prstGeom prst="rect">
            <a:avLst/>
          </a:prstGeom>
        </p:spPr>
      </p:pic>
      <p:sp>
        <p:nvSpPr>
          <p:cNvPr id="58" name="文字方塊 57">
            <a:extLst>
              <a:ext uri="{FF2B5EF4-FFF2-40B4-BE49-F238E27FC236}">
                <a16:creationId xmlns:a16="http://schemas.microsoft.com/office/drawing/2014/main" id="{05F1B57E-44AC-3070-CA70-DBCBFBA49973}"/>
              </a:ext>
            </a:extLst>
          </p:cNvPr>
          <p:cNvSpPr txBox="1"/>
          <p:nvPr/>
        </p:nvSpPr>
        <p:spPr>
          <a:xfrm>
            <a:off x="1127448" y="5517232"/>
            <a:ext cx="1447403" cy="369332"/>
          </a:xfrm>
          <a:prstGeom prst="rect">
            <a:avLst/>
          </a:prstGeom>
          <a:noFill/>
        </p:spPr>
        <p:txBody>
          <a:bodyPr wrap="square" rtlCol="0">
            <a:spAutoFit/>
          </a:bodyPr>
          <a:lstStyle/>
          <a:p>
            <a:r>
              <a:rPr lang="en-US" altLang="zh-TW" b="1" i="1" dirty="0">
                <a:solidFill>
                  <a:schemeClr val="accent6">
                    <a:lumMod val="10000"/>
                  </a:schemeClr>
                </a:solidFill>
                <a:latin typeface="微軟正黑體" panose="020B0604030504040204" pitchFamily="34" charset="-120"/>
                <a:ea typeface="微軟正黑體" panose="020B0604030504040204" pitchFamily="34" charset="-120"/>
              </a:rPr>
              <a:t>Time Series</a:t>
            </a:r>
            <a:endParaRPr lang="zh-TW" altLang="en-US" b="1" i="1"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56127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969496"/>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支持向量機</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(SVM)</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試圖找到一條</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超平面（在多維空間中），將這兩個類別分開。然後根據要預測的類別，將新點分類為正面或負面超平面的一側。</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Linear</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vs. Non-Linear Separability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rgbClr val="555555"/>
                </a:solidFill>
                <a:latin typeface="微軟正黑體" panose="020B0604030504040204" pitchFamily="34" charset="-120"/>
                <a:ea typeface="微軟正黑體" panose="020B0604030504040204" pitchFamily="34" charset="-120"/>
              </a:rPr>
              <a:t>支持向量機</a:t>
            </a:r>
            <a:r>
              <a:rPr lang="en-US" altLang="zh-TW" sz="1400" dirty="0">
                <a:solidFill>
                  <a:srgbClr val="555555"/>
                </a:solidFill>
                <a:latin typeface="微軟正黑體" panose="020B0604030504040204" pitchFamily="34" charset="-120"/>
                <a:ea typeface="微軟正黑體" panose="020B0604030504040204" pitchFamily="34" charset="-120"/>
              </a:rPr>
              <a:t>(SVM)</a:t>
            </a:r>
            <a:r>
              <a:rPr lang="zh-TW" altLang="en-US" sz="1400" dirty="0">
                <a:solidFill>
                  <a:srgbClr val="555555"/>
                </a:solidFill>
                <a:latin typeface="微軟正黑體" panose="020B0604030504040204" pitchFamily="34" charset="-120"/>
                <a:ea typeface="微軟正黑體" panose="020B0604030504040204" pitchFamily="34" charset="-120"/>
              </a:rPr>
              <a:t>，透過核函數將非線性點提升到高維空間進行線性分割處理，對於非線性資料具有良好的適配性</a:t>
            </a:r>
          </a:p>
        </p:txBody>
      </p:sp>
      <p:grpSp>
        <p:nvGrpSpPr>
          <p:cNvPr id="6" name="群組 5">
            <a:extLst>
              <a:ext uri="{FF2B5EF4-FFF2-40B4-BE49-F238E27FC236}">
                <a16:creationId xmlns:a16="http://schemas.microsoft.com/office/drawing/2014/main" id="{92860695-52D4-47FE-B278-2C0322EF2FC5}"/>
              </a:ext>
            </a:extLst>
          </p:cNvPr>
          <p:cNvGrpSpPr/>
          <p:nvPr/>
        </p:nvGrpSpPr>
        <p:grpSpPr>
          <a:xfrm>
            <a:off x="767408" y="3140968"/>
            <a:ext cx="4989821" cy="1839656"/>
            <a:chOff x="1199456" y="2564904"/>
            <a:chExt cx="4989821" cy="1839656"/>
          </a:xfrm>
        </p:grpSpPr>
        <p:pic>
          <p:nvPicPr>
            <p:cNvPr id="2" name="圖片 1">
              <a:extLst>
                <a:ext uri="{FF2B5EF4-FFF2-40B4-BE49-F238E27FC236}">
                  <a16:creationId xmlns:a16="http://schemas.microsoft.com/office/drawing/2014/main" id="{41EC3016-FB95-43B8-8ECE-BBB1EF2953A3}"/>
                </a:ext>
              </a:extLst>
            </p:cNvPr>
            <p:cNvPicPr>
              <a:picLocks noChangeAspect="1"/>
            </p:cNvPicPr>
            <p:nvPr/>
          </p:nvPicPr>
          <p:blipFill>
            <a:blip r:embed="rId3"/>
            <a:stretch>
              <a:fillRect/>
            </a:stretch>
          </p:blipFill>
          <p:spPr>
            <a:xfrm>
              <a:off x="1199456" y="2636912"/>
              <a:ext cx="2304256" cy="1767648"/>
            </a:xfrm>
            <a:prstGeom prst="rect">
              <a:avLst/>
            </a:prstGeom>
          </p:spPr>
        </p:pic>
        <p:pic>
          <p:nvPicPr>
            <p:cNvPr id="4" name="圖片 3">
              <a:extLst>
                <a:ext uri="{FF2B5EF4-FFF2-40B4-BE49-F238E27FC236}">
                  <a16:creationId xmlns:a16="http://schemas.microsoft.com/office/drawing/2014/main" id="{C3D235A0-26C0-4B3D-B1ED-814362568618}"/>
                </a:ext>
              </a:extLst>
            </p:cNvPr>
            <p:cNvPicPr>
              <a:picLocks noChangeAspect="1"/>
            </p:cNvPicPr>
            <p:nvPr/>
          </p:nvPicPr>
          <p:blipFill>
            <a:blip r:embed="rId4"/>
            <a:stretch>
              <a:fillRect/>
            </a:stretch>
          </p:blipFill>
          <p:spPr>
            <a:xfrm>
              <a:off x="3719736" y="2564904"/>
              <a:ext cx="2469541" cy="1837179"/>
            </a:xfrm>
            <a:prstGeom prst="rect">
              <a:avLst/>
            </a:prstGeom>
          </p:spPr>
        </p:pic>
      </p:grpSp>
      <p:grpSp>
        <p:nvGrpSpPr>
          <p:cNvPr id="16" name="群組 15">
            <a:extLst>
              <a:ext uri="{FF2B5EF4-FFF2-40B4-BE49-F238E27FC236}">
                <a16:creationId xmlns:a16="http://schemas.microsoft.com/office/drawing/2014/main" id="{6DE04305-69E4-48CE-ACCC-F18EE926BECD}"/>
              </a:ext>
            </a:extLst>
          </p:cNvPr>
          <p:cNvGrpSpPr/>
          <p:nvPr/>
        </p:nvGrpSpPr>
        <p:grpSpPr>
          <a:xfrm>
            <a:off x="6816080" y="2924944"/>
            <a:ext cx="4392725" cy="2088232"/>
            <a:chOff x="6816080" y="2924944"/>
            <a:chExt cx="4392725" cy="2088232"/>
          </a:xfrm>
        </p:grpSpPr>
        <p:pic>
          <p:nvPicPr>
            <p:cNvPr id="11" name="圖片 10">
              <a:extLst>
                <a:ext uri="{FF2B5EF4-FFF2-40B4-BE49-F238E27FC236}">
                  <a16:creationId xmlns:a16="http://schemas.microsoft.com/office/drawing/2014/main" id="{9D80AEB6-2D07-4E09-9F03-DCC9A1D4B1D6}"/>
                </a:ext>
              </a:extLst>
            </p:cNvPr>
            <p:cNvPicPr>
              <a:picLocks noChangeAspect="1"/>
            </p:cNvPicPr>
            <p:nvPr/>
          </p:nvPicPr>
          <p:blipFill>
            <a:blip r:embed="rId5"/>
            <a:stretch>
              <a:fillRect/>
            </a:stretch>
          </p:blipFill>
          <p:spPr>
            <a:xfrm>
              <a:off x="6816080" y="2996952"/>
              <a:ext cx="2160240" cy="1996089"/>
            </a:xfrm>
            <a:prstGeom prst="rect">
              <a:avLst/>
            </a:prstGeom>
          </p:spPr>
        </p:pic>
        <p:pic>
          <p:nvPicPr>
            <p:cNvPr id="13" name="圖片 12">
              <a:extLst>
                <a:ext uri="{FF2B5EF4-FFF2-40B4-BE49-F238E27FC236}">
                  <a16:creationId xmlns:a16="http://schemas.microsoft.com/office/drawing/2014/main" id="{09521489-297B-47EA-A40A-5D2C628EDB82}"/>
                </a:ext>
              </a:extLst>
            </p:cNvPr>
            <p:cNvPicPr>
              <a:picLocks noChangeAspect="1"/>
            </p:cNvPicPr>
            <p:nvPr/>
          </p:nvPicPr>
          <p:blipFill>
            <a:blip r:embed="rId6"/>
            <a:stretch>
              <a:fillRect/>
            </a:stretch>
          </p:blipFill>
          <p:spPr>
            <a:xfrm>
              <a:off x="8976320" y="2924944"/>
              <a:ext cx="2232485" cy="2088232"/>
            </a:xfrm>
            <a:prstGeom prst="rect">
              <a:avLst/>
            </a:prstGeom>
          </p:spPr>
        </p:pic>
      </p:grpSp>
      <p:sp>
        <p:nvSpPr>
          <p:cNvPr id="17" name="文字方塊 16">
            <a:extLst>
              <a:ext uri="{FF2B5EF4-FFF2-40B4-BE49-F238E27FC236}">
                <a16:creationId xmlns:a16="http://schemas.microsoft.com/office/drawing/2014/main" id="{1505E09C-9C9C-47AD-A23E-12FADA68F71A}"/>
              </a:ext>
            </a:extLst>
          </p:cNvPr>
          <p:cNvSpPr txBox="1"/>
          <p:nvPr/>
        </p:nvSpPr>
        <p:spPr>
          <a:xfrm>
            <a:off x="2424422" y="5373216"/>
            <a:ext cx="1506566" cy="523220"/>
          </a:xfrm>
          <a:prstGeom prst="rect">
            <a:avLst/>
          </a:prstGeom>
          <a:noFill/>
        </p:spPr>
        <p:txBody>
          <a:bodyPr wrap="none" rtlCol="0">
            <a:spAutoFit/>
          </a:bodyPr>
          <a:lstStyle/>
          <a:p>
            <a:pPr algn="ctr"/>
            <a:r>
              <a:rPr lang="zh-TW" altLang="en-US" sz="1600" dirty="0">
                <a:solidFill>
                  <a:schemeClr val="accent6">
                    <a:lumMod val="10000"/>
                  </a:schemeClr>
                </a:solidFill>
                <a:latin typeface="微軟正黑體" panose="020B0604030504040204" pitchFamily="34" charset="-120"/>
                <a:ea typeface="微軟正黑體" panose="020B0604030504040204" pitchFamily="34" charset="-120"/>
              </a:rPr>
              <a:t>線性可分</a:t>
            </a:r>
            <a:endParaRPr lang="en-US" altLang="zh-TW" sz="1600" dirty="0">
              <a:solidFill>
                <a:schemeClr val="accent6">
                  <a:lumMod val="10000"/>
                </a:schemeClr>
              </a:solidFill>
              <a:latin typeface="微軟正黑體" panose="020B0604030504040204" pitchFamily="34" charset="-120"/>
              <a:ea typeface="微軟正黑體" panose="020B0604030504040204" pitchFamily="34" charset="-120"/>
            </a:endParaRPr>
          </a:p>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Linearly Separable</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3518A4E7-1C1F-4E25-8A25-38CB7131F99D}"/>
              </a:ext>
            </a:extLst>
          </p:cNvPr>
          <p:cNvSpPr txBox="1"/>
          <p:nvPr/>
        </p:nvSpPr>
        <p:spPr>
          <a:xfrm>
            <a:off x="8112224" y="5373216"/>
            <a:ext cx="1822358" cy="523220"/>
          </a:xfrm>
          <a:prstGeom prst="rect">
            <a:avLst/>
          </a:prstGeom>
          <a:noFill/>
        </p:spPr>
        <p:txBody>
          <a:bodyPr wrap="none" rtlCol="0">
            <a:spAutoFit/>
          </a:bodyPr>
          <a:lstStyle/>
          <a:p>
            <a:pPr algn="ctr"/>
            <a:r>
              <a:rPr lang="zh-TW" altLang="en-US" sz="1600" dirty="0">
                <a:solidFill>
                  <a:schemeClr val="accent6">
                    <a:lumMod val="10000"/>
                  </a:schemeClr>
                </a:solidFill>
                <a:latin typeface="微軟正黑體" panose="020B0604030504040204" pitchFamily="34" charset="-120"/>
                <a:ea typeface="微軟正黑體" panose="020B0604030504040204" pitchFamily="34" charset="-120"/>
              </a:rPr>
              <a:t>非線性可分</a:t>
            </a:r>
            <a:endParaRPr lang="en-US" altLang="zh-TW" sz="1600" dirty="0">
              <a:solidFill>
                <a:schemeClr val="accent6">
                  <a:lumMod val="10000"/>
                </a:schemeClr>
              </a:solidFill>
              <a:latin typeface="微軟正黑體" panose="020B0604030504040204" pitchFamily="34" charset="-120"/>
              <a:ea typeface="微軟正黑體" panose="020B0604030504040204" pitchFamily="34" charset="-120"/>
            </a:endParaRPr>
          </a:p>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Not Linearly Separable</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F738EA4C-C4C8-4256-AF6D-6707F197112E}"/>
              </a:ext>
            </a:extLst>
          </p:cNvPr>
          <p:cNvSpPr txBox="1"/>
          <p:nvPr/>
        </p:nvSpPr>
        <p:spPr>
          <a:xfrm>
            <a:off x="3719736" y="2924944"/>
            <a:ext cx="990977" cy="369332"/>
          </a:xfrm>
          <a:prstGeom prst="rect">
            <a:avLst/>
          </a:prstGeom>
          <a:noFill/>
        </p:spPr>
        <p:txBody>
          <a:bodyPr wrap="none" rtlCol="0">
            <a:spAutoFit/>
          </a:bodyPr>
          <a:lstStyle/>
          <a:p>
            <a:r>
              <a:rPr lang="en-US" altLang="zh-TW" dirty="0">
                <a:solidFill>
                  <a:schemeClr val="accent6">
                    <a:lumMod val="10000"/>
                  </a:schemeClr>
                </a:solidFill>
              </a:rPr>
              <a:t>Class A</a:t>
            </a:r>
            <a:endParaRPr lang="zh-TW" altLang="en-US" dirty="0">
              <a:solidFill>
                <a:schemeClr val="accent6">
                  <a:lumMod val="10000"/>
                </a:schemeClr>
              </a:solidFill>
            </a:endParaRPr>
          </a:p>
        </p:txBody>
      </p:sp>
      <p:sp>
        <p:nvSpPr>
          <p:cNvPr id="26" name="文字方塊 25">
            <a:extLst>
              <a:ext uri="{FF2B5EF4-FFF2-40B4-BE49-F238E27FC236}">
                <a16:creationId xmlns:a16="http://schemas.microsoft.com/office/drawing/2014/main" id="{E48A6575-2C49-4DA8-B2BF-8C026876C712}"/>
              </a:ext>
            </a:extLst>
          </p:cNvPr>
          <p:cNvSpPr txBox="1"/>
          <p:nvPr/>
        </p:nvSpPr>
        <p:spPr>
          <a:xfrm>
            <a:off x="5015880" y="4149080"/>
            <a:ext cx="952505" cy="369332"/>
          </a:xfrm>
          <a:prstGeom prst="rect">
            <a:avLst/>
          </a:prstGeom>
          <a:noFill/>
        </p:spPr>
        <p:txBody>
          <a:bodyPr wrap="none" rtlCol="0">
            <a:spAutoFit/>
          </a:bodyPr>
          <a:lstStyle/>
          <a:p>
            <a:r>
              <a:rPr lang="en-US" altLang="zh-TW" dirty="0">
                <a:solidFill>
                  <a:schemeClr val="accent6">
                    <a:lumMod val="10000"/>
                  </a:schemeClr>
                </a:solidFill>
              </a:rPr>
              <a:t>Class B</a:t>
            </a:r>
            <a:endParaRPr lang="zh-TW" altLang="en-US" dirty="0">
              <a:solidFill>
                <a:schemeClr val="accent6">
                  <a:lumMod val="10000"/>
                </a:schemeClr>
              </a:solidFill>
            </a:endParaRPr>
          </a:p>
        </p:txBody>
      </p:sp>
      <p:sp>
        <p:nvSpPr>
          <p:cNvPr id="28" name="文字方塊 27">
            <a:extLst>
              <a:ext uri="{FF2B5EF4-FFF2-40B4-BE49-F238E27FC236}">
                <a16:creationId xmlns:a16="http://schemas.microsoft.com/office/drawing/2014/main" id="{28A4C1D3-AF12-46DD-8099-90E31555C7FE}"/>
              </a:ext>
            </a:extLst>
          </p:cNvPr>
          <p:cNvSpPr txBox="1"/>
          <p:nvPr/>
        </p:nvSpPr>
        <p:spPr>
          <a:xfrm>
            <a:off x="8904312" y="2996952"/>
            <a:ext cx="990977" cy="369332"/>
          </a:xfrm>
          <a:prstGeom prst="rect">
            <a:avLst/>
          </a:prstGeom>
          <a:noFill/>
        </p:spPr>
        <p:txBody>
          <a:bodyPr wrap="none" rtlCol="0">
            <a:spAutoFit/>
          </a:bodyPr>
          <a:lstStyle/>
          <a:p>
            <a:r>
              <a:rPr lang="en-US" altLang="zh-TW" dirty="0">
                <a:solidFill>
                  <a:schemeClr val="accent6">
                    <a:lumMod val="10000"/>
                  </a:schemeClr>
                </a:solidFill>
              </a:rPr>
              <a:t>Class A</a:t>
            </a:r>
            <a:endParaRPr lang="zh-TW" altLang="en-US" dirty="0">
              <a:solidFill>
                <a:schemeClr val="accent6">
                  <a:lumMod val="10000"/>
                </a:schemeClr>
              </a:solidFill>
            </a:endParaRPr>
          </a:p>
        </p:txBody>
      </p:sp>
      <p:sp>
        <p:nvSpPr>
          <p:cNvPr id="30" name="文字方塊 29">
            <a:extLst>
              <a:ext uri="{FF2B5EF4-FFF2-40B4-BE49-F238E27FC236}">
                <a16:creationId xmlns:a16="http://schemas.microsoft.com/office/drawing/2014/main" id="{59ED00FB-D0B9-45A5-A496-4AEA968D41D4}"/>
              </a:ext>
            </a:extLst>
          </p:cNvPr>
          <p:cNvSpPr txBox="1"/>
          <p:nvPr/>
        </p:nvSpPr>
        <p:spPr>
          <a:xfrm>
            <a:off x="9552384" y="3717032"/>
            <a:ext cx="952505" cy="369332"/>
          </a:xfrm>
          <a:prstGeom prst="rect">
            <a:avLst/>
          </a:prstGeom>
          <a:noFill/>
        </p:spPr>
        <p:txBody>
          <a:bodyPr wrap="none" rtlCol="0">
            <a:spAutoFit/>
          </a:bodyPr>
          <a:lstStyle/>
          <a:p>
            <a:r>
              <a:rPr lang="en-US" altLang="zh-TW" dirty="0">
                <a:solidFill>
                  <a:schemeClr val="accent6">
                    <a:lumMod val="10000"/>
                  </a:schemeClr>
                </a:solidFill>
              </a:rPr>
              <a:t>Class B</a:t>
            </a:r>
            <a:endParaRPr lang="zh-TW" altLang="en-US" dirty="0">
              <a:solidFill>
                <a:schemeClr val="accent6">
                  <a:lumMod val="10000"/>
                </a:schemeClr>
              </a:solidFill>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Regression (SVR)</a:t>
            </a:r>
          </a:p>
        </p:txBody>
      </p:sp>
    </p:spTree>
    <p:extLst>
      <p:ext uri="{BB962C8B-B14F-4D97-AF65-F5344CB8AC3E}">
        <p14:creationId xmlns:p14="http://schemas.microsoft.com/office/powerpoint/2010/main" val="4039081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algn="l"/>
            <a:r>
              <a:rPr lang="en-US" altLang="zh-TW" sz="1200" dirty="0">
                <a:solidFill>
                  <a:srgbClr val="27292A"/>
                </a:solidFill>
                <a:latin typeface="-apple-system"/>
              </a:rPr>
              <a:t>Feature Engineering Explained</a:t>
            </a:r>
          </a:p>
          <a:p>
            <a:r>
              <a:rPr lang="en-US" altLang="zh-TW" sz="1200" dirty="0">
                <a:solidFill>
                  <a:schemeClr val="accent1"/>
                </a:solidFill>
                <a:latin typeface="-apple-system"/>
                <a:hlinkClick r:id="rId2"/>
              </a:rPr>
              <a:t>https://builtin.com/articles/feature-engineering</a:t>
            </a:r>
            <a:endParaRPr lang="en-US" altLang="zh-TW" sz="1200" dirty="0">
              <a:solidFill>
                <a:schemeClr val="accent1"/>
              </a:solidFill>
              <a:latin typeface="-apple-system"/>
            </a:endParaRPr>
          </a:p>
          <a:p>
            <a:endParaRPr lang="en-US" altLang="zh-TW" sz="1200" dirty="0">
              <a:solidFill>
                <a:schemeClr val="accent1"/>
              </a:solidFill>
              <a:latin typeface="-apple-system"/>
            </a:endParaRPr>
          </a:p>
          <a:p>
            <a:endParaRPr lang="en-US" altLang="zh-TW" sz="1200" dirty="0">
              <a:solidFill>
                <a:schemeClr val="accent1"/>
              </a:solidFill>
              <a:latin typeface="-apple-system"/>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rPr>
              <a:t>小結</a:t>
            </a:r>
          </a:p>
        </p:txBody>
      </p:sp>
    </p:spTree>
    <p:extLst>
      <p:ext uri="{BB962C8B-B14F-4D97-AF65-F5344CB8AC3E}">
        <p14:creationId xmlns:p14="http://schemas.microsoft.com/office/powerpoint/2010/main" val="530896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dirty="0"/>
              <a:t>Evaluation criteria</a:t>
            </a:r>
            <a:r>
              <a:rPr lang="zh-TW" altLang="en-US" sz="3200" dirty="0"/>
              <a:t> </a:t>
            </a:r>
            <a:r>
              <a:rPr lang="en-US" altLang="zh-TW" sz="3200" dirty="0"/>
              <a:t>w/ regression</a:t>
            </a:r>
          </a:p>
        </p:txBody>
      </p:sp>
    </p:spTree>
    <p:extLst>
      <p:ext uri="{BB962C8B-B14F-4D97-AF65-F5344CB8AC3E}">
        <p14:creationId xmlns:p14="http://schemas.microsoft.com/office/powerpoint/2010/main" val="684994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algn="l"/>
            <a:r>
              <a:rPr lang="en-US" altLang="zh-TW" sz="1200" dirty="0">
                <a:solidFill>
                  <a:srgbClr val="27292A"/>
                </a:solidFill>
                <a:latin typeface="-apple-system"/>
              </a:rPr>
              <a:t>Feature Engineering Explained</a:t>
            </a:r>
          </a:p>
          <a:p>
            <a:r>
              <a:rPr lang="en-US" altLang="zh-TW" sz="1200" dirty="0">
                <a:solidFill>
                  <a:schemeClr val="accent1"/>
                </a:solidFill>
                <a:latin typeface="-apple-system"/>
                <a:hlinkClick r:id="rId2"/>
              </a:rPr>
              <a:t>https://builtin.com/articles/feature-engineering</a:t>
            </a:r>
            <a:endParaRPr lang="en-US" altLang="zh-TW" sz="1200" dirty="0">
              <a:solidFill>
                <a:schemeClr val="accent1"/>
              </a:solidFill>
              <a:latin typeface="-apple-system"/>
            </a:endParaRPr>
          </a:p>
          <a:p>
            <a:endParaRPr lang="en-US" altLang="zh-TW" sz="1200" dirty="0">
              <a:solidFill>
                <a:schemeClr val="accent1"/>
              </a:solidFill>
              <a:latin typeface="-apple-system"/>
            </a:endParaRPr>
          </a:p>
          <a:p>
            <a:endParaRPr lang="en-US" altLang="zh-TW" sz="1200" dirty="0">
              <a:solidFill>
                <a:schemeClr val="accent1"/>
              </a:solidFill>
              <a:latin typeface="-apple-system"/>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rPr>
              <a:t>小結</a:t>
            </a:r>
          </a:p>
        </p:txBody>
      </p:sp>
    </p:spTree>
    <p:extLst>
      <p:ext uri="{BB962C8B-B14F-4D97-AF65-F5344CB8AC3E}">
        <p14:creationId xmlns:p14="http://schemas.microsoft.com/office/powerpoint/2010/main" val="1380846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K-Nearest Neighbors (K-NN)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Logistic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Support Vector Machine (SVM)</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r>
              <a:rPr lang="zh-TW" altLang="en-US" dirty="0">
                <a:solidFill>
                  <a:srgbClr val="D8D8D8">
                    <a:lumMod val="10000"/>
                  </a:srgbClr>
                </a:solidFill>
                <a:latin typeface="Microsoft JhengHei UI" panose="020B0604030504040204" pitchFamily="34" charset="-120"/>
                <a:ea typeface="Microsoft JhengHei UI" panose="020B0604030504040204" pitchFamily="34" charset="-120"/>
              </a:rPr>
              <a:t>分類模型 </a:t>
            </a:r>
            <a:r>
              <a:rPr lang="en-US" altLang="zh-TW" dirty="0">
                <a:solidFill>
                  <a:srgbClr val="D8D8D8">
                    <a:lumMod val="10000"/>
                  </a:srgbClr>
                </a:solidFill>
                <a:latin typeface="Microsoft JhengHei UI" panose="020B0604030504040204" pitchFamily="34" charset="-120"/>
                <a:ea typeface="Microsoft JhengHei UI" panose="020B0604030504040204" pitchFamily="34" charset="-120"/>
              </a:rPr>
              <a:t>Classification</a:t>
            </a:r>
            <a:endParaRPr lang="zh-TW" altLang="en-US" dirty="0"/>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Kernel SVM</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Naive Bayes</a:t>
            </a:r>
          </a:p>
        </p:txBody>
      </p:sp>
      <p:sp>
        <p:nvSpPr>
          <p:cNvPr id="30" name="矩形 29">
            <a:extLst>
              <a:ext uri="{FF2B5EF4-FFF2-40B4-BE49-F238E27FC236}">
                <a16:creationId xmlns:a16="http://schemas.microsoft.com/office/drawing/2014/main" id="{3BAF3722-37CA-A401-45D6-2FE3229E3AF0}"/>
              </a:ext>
            </a:extLst>
          </p:cNvPr>
          <p:cNvSpPr/>
          <p:nvPr/>
        </p:nvSpPr>
        <p:spPr>
          <a:xfrm>
            <a:off x="6093281"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0C316331-9393-0F6A-5C97-D7451B8BC14E}"/>
              </a:ext>
            </a:extLst>
          </p:cNvPr>
          <p:cNvSpPr/>
          <p:nvPr/>
        </p:nvSpPr>
        <p:spPr>
          <a:xfrm>
            <a:off x="6093281"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2" name="標題 3">
            <a:extLst>
              <a:ext uri="{FF2B5EF4-FFF2-40B4-BE49-F238E27FC236}">
                <a16:creationId xmlns:a16="http://schemas.microsoft.com/office/drawing/2014/main" id="{23C34074-ABC6-D7BB-1E07-8C56F259644C}"/>
              </a:ext>
            </a:extLst>
          </p:cNvPr>
          <p:cNvSpPr txBox="1">
            <a:spLocks/>
          </p:cNvSpPr>
          <p:nvPr/>
        </p:nvSpPr>
        <p:spPr bwMode="auto">
          <a:xfrm>
            <a:off x="7145499"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Random Forest Classification</a:t>
            </a:r>
          </a:p>
        </p:txBody>
      </p:sp>
      <p:sp>
        <p:nvSpPr>
          <p:cNvPr id="33" name="標題 3">
            <a:extLst>
              <a:ext uri="{FF2B5EF4-FFF2-40B4-BE49-F238E27FC236}">
                <a16:creationId xmlns:a16="http://schemas.microsoft.com/office/drawing/2014/main" id="{20BF37B0-4880-78F2-50D1-E68A0D8A9FF4}"/>
              </a:ext>
            </a:extLst>
          </p:cNvPr>
          <p:cNvSpPr txBox="1">
            <a:spLocks/>
          </p:cNvSpPr>
          <p:nvPr/>
        </p:nvSpPr>
        <p:spPr bwMode="auto">
          <a:xfrm>
            <a:off x="7145499"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Decision Tree Classification</a:t>
            </a:r>
          </a:p>
        </p:txBody>
      </p:sp>
      <p:sp>
        <p:nvSpPr>
          <p:cNvPr id="34" name="矩形 33">
            <a:extLst>
              <a:ext uri="{FF2B5EF4-FFF2-40B4-BE49-F238E27FC236}">
                <a16:creationId xmlns:a16="http://schemas.microsoft.com/office/drawing/2014/main" id="{50625071-BEB5-F2F5-2FB6-089F4F78E1E9}"/>
              </a:ext>
            </a:extLst>
          </p:cNvPr>
          <p:cNvSpPr/>
          <p:nvPr/>
        </p:nvSpPr>
        <p:spPr>
          <a:xfrm>
            <a:off x="6093281"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08</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5" name="標題 3">
            <a:extLst>
              <a:ext uri="{FF2B5EF4-FFF2-40B4-BE49-F238E27FC236}">
                <a16:creationId xmlns:a16="http://schemas.microsoft.com/office/drawing/2014/main" id="{290489FC-305D-732E-915E-73813F54C6D2}"/>
              </a:ext>
            </a:extLst>
          </p:cNvPr>
          <p:cNvSpPr txBox="1">
            <a:spLocks/>
          </p:cNvSpPr>
          <p:nvPr/>
        </p:nvSpPr>
        <p:spPr bwMode="auto">
          <a:xfrm>
            <a:off x="7145499"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2400" dirty="0"/>
              <a:t>Evaluation criteria</a:t>
            </a:r>
          </a:p>
        </p:txBody>
      </p:sp>
    </p:spTree>
    <p:extLst>
      <p:ext uri="{BB962C8B-B14F-4D97-AF65-F5344CB8AC3E}">
        <p14:creationId xmlns:p14="http://schemas.microsoft.com/office/powerpoint/2010/main" val="2921244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Logistic Regression </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introduction</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842851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7393371" cy="369332"/>
          </a:xfrm>
          <a:prstGeom prst="rect">
            <a:avLst/>
          </a:prstGeom>
        </p:spPr>
        <p:txBody>
          <a:bodyPr wrap="none">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假如你現在是一位保險業務員，為了幫助業績成長你可能會考慮以下</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indent="-342900">
              <a:buAutoNum type="arabicPeriod"/>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甚麼樣條件的人最可能買實支實付醫療險</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p>
          <a:p>
            <a:pPr marL="342900" indent="-342900">
              <a:buAutoNum type="arabicPeriod"/>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有哪些因素會影響購買意願？</a:t>
            </a:r>
          </a:p>
        </p:txBody>
      </p:sp>
      <p:grpSp>
        <p:nvGrpSpPr>
          <p:cNvPr id="6" name="群組 5">
            <a:extLst>
              <a:ext uri="{FF2B5EF4-FFF2-40B4-BE49-F238E27FC236}">
                <a16:creationId xmlns:a16="http://schemas.microsoft.com/office/drawing/2014/main" id="{4334522F-F4DB-4FB9-9FAE-40EDBEFBFFAC}"/>
              </a:ext>
            </a:extLst>
          </p:cNvPr>
          <p:cNvGrpSpPr/>
          <p:nvPr/>
        </p:nvGrpSpPr>
        <p:grpSpPr>
          <a:xfrm>
            <a:off x="1631504" y="3933056"/>
            <a:ext cx="2580802" cy="822285"/>
            <a:chOff x="9120336" y="1700808"/>
            <a:chExt cx="2580802" cy="822285"/>
          </a:xfrm>
        </p:grpSpPr>
        <p:sp>
          <p:nvSpPr>
            <p:cNvPr id="16" name="文字方塊 15">
              <a:extLst>
                <a:ext uri="{FF2B5EF4-FFF2-40B4-BE49-F238E27FC236}">
                  <a16:creationId xmlns:a16="http://schemas.microsoft.com/office/drawing/2014/main" id="{A1116709-184F-469C-A714-BC5D402B2BD4}"/>
                </a:ext>
              </a:extLst>
            </p:cNvPr>
            <p:cNvSpPr txBox="1"/>
            <p:nvPr/>
          </p:nvSpPr>
          <p:spPr>
            <a:xfrm>
              <a:off x="9192344" y="2276872"/>
              <a:ext cx="413896"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age</a:t>
              </a:r>
              <a:endParaRPr lang="zh-TW" altLang="en-US" sz="1000" b="1" dirty="0">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A9AC3D54-DBA3-4702-8CA8-E95F6AFA4120}"/>
                </a:ext>
              </a:extLst>
            </p:cNvPr>
            <p:cNvSpPr txBox="1"/>
            <p:nvPr/>
          </p:nvSpPr>
          <p:spPr>
            <a:xfrm>
              <a:off x="9696400" y="2276872"/>
              <a:ext cx="641522"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income</a:t>
              </a:r>
              <a:endParaRPr lang="zh-TW" altLang="en-US" sz="1000" b="1"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E589F4A2-F464-4F12-8B37-8E19B108922D}"/>
                </a:ext>
              </a:extLst>
            </p:cNvPr>
            <p:cNvSpPr txBox="1"/>
            <p:nvPr/>
          </p:nvSpPr>
          <p:spPr>
            <a:xfrm>
              <a:off x="10344472" y="2276872"/>
              <a:ext cx="805029"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education</a:t>
              </a:r>
              <a:endParaRPr lang="zh-TW" altLang="en-US" sz="1000" b="1"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3F01F8FA-8765-4875-ADB0-75531807F1D0}"/>
                </a:ext>
              </a:extLst>
            </p:cNvPr>
            <p:cNvSpPr txBox="1"/>
            <p:nvPr/>
          </p:nvSpPr>
          <p:spPr>
            <a:xfrm>
              <a:off x="11136560" y="2276872"/>
              <a:ext cx="564578"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family</a:t>
              </a:r>
              <a:endParaRPr lang="zh-TW" altLang="en-US" sz="1000" b="1" dirty="0">
                <a:latin typeface="微軟正黑體" panose="020B0604030504040204" pitchFamily="34" charset="-120"/>
                <a:ea typeface="微軟正黑體" panose="020B0604030504040204" pitchFamily="34" charset="-120"/>
              </a:endParaRPr>
            </a:p>
          </p:txBody>
        </p:sp>
        <p:pic>
          <p:nvPicPr>
            <p:cNvPr id="22" name="Picture 2" descr="Middle age - Free marketing icons">
              <a:extLst>
                <a:ext uri="{FF2B5EF4-FFF2-40B4-BE49-F238E27FC236}">
                  <a16:creationId xmlns:a16="http://schemas.microsoft.com/office/drawing/2014/main" id="{7E3E2696-FC5C-4ECE-AAA0-611F1653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336" y="1700808"/>
              <a:ext cx="562913" cy="5629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ncome - Free business icons">
              <a:extLst>
                <a:ext uri="{FF2B5EF4-FFF2-40B4-BE49-F238E27FC236}">
                  <a16:creationId xmlns:a16="http://schemas.microsoft.com/office/drawing/2014/main" id="{D8B40BFF-40E9-4149-AF8E-05ED4BCA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02" y="1748260"/>
              <a:ext cx="515462" cy="5154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Education - Free education icons">
              <a:extLst>
                <a:ext uri="{FF2B5EF4-FFF2-40B4-BE49-F238E27FC236}">
                  <a16:creationId xmlns:a16="http://schemas.microsoft.com/office/drawing/2014/main" id="{EA72BCE2-EC80-4EF6-912F-077FAE3CC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2447" y="1700808"/>
              <a:ext cx="657816" cy="65781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Family Special Lineal color icon">
              <a:extLst>
                <a:ext uri="{FF2B5EF4-FFF2-40B4-BE49-F238E27FC236}">
                  <a16:creationId xmlns:a16="http://schemas.microsoft.com/office/drawing/2014/main" id="{F0C691F8-A95D-4680-B499-3F20B98D9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1672" y="1748260"/>
              <a:ext cx="521967" cy="521967"/>
            </a:xfrm>
            <a:prstGeom prst="rect">
              <a:avLst/>
            </a:prstGeom>
            <a:noFill/>
            <a:extLst>
              <a:ext uri="{909E8E84-426E-40DD-AFC4-6F175D3DCCD1}">
                <a14:hiddenFill xmlns:a14="http://schemas.microsoft.com/office/drawing/2010/main">
                  <a:solidFill>
                    <a:srgbClr val="FFFFFF"/>
                  </a:solidFill>
                </a14:hiddenFill>
              </a:ext>
            </a:extLst>
          </p:spPr>
        </p:pic>
      </p:grpSp>
      <p:pic>
        <p:nvPicPr>
          <p:cNvPr id="26626" name="Picture 2" descr="醫療險】實支實付@ 保險停看聽:: 痞客邦::">
            <a:extLst>
              <a:ext uri="{FF2B5EF4-FFF2-40B4-BE49-F238E27FC236}">
                <a16:creationId xmlns:a16="http://schemas.microsoft.com/office/drawing/2014/main" id="{97C97F5D-047E-40CF-992B-D4756C984F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128" y="2204864"/>
            <a:ext cx="3505572" cy="35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107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1.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機率模型：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邏輯回歸是一種監督學習算法，主要用於處理二元分類問題。它通過非線性轉換</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(sigmoid, S</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型函數</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，將特徵空間中的數據點映射到一個介於</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0</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和</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1</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之間的機率值。</a:t>
            </a: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2.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決策邊界</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(Decision Boundary)</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邏輯回歸旨在找到一條最佳的決策邊界，這條邊界可以將類別有效地分開。在特徵空間中，這通常表現為一條線或超平面。當特徵線性可分時，算法將尋找一個超平面，使得兩類數據點在此邊界的兩側。</a:t>
            </a: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3.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損失函數：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邏輯回歸使用對數損失函數（也稱為交叉熵損失），來量化模型預測與實際數據之間的差異。當模型的預測值與實際的標籤越接近時，對數損失越小。這個損失函數鼓勵模型精準地預測正確的類別概率。</a:t>
            </a: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常用評估指標</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準確率（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Accuracy</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）：測量模型預測正確的比例</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精確率（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Precision</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）：正確預測為正例的比例</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召回率（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Recall</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）：實際為正例中模型預測正確的比例</a:t>
            </a:r>
          </a:p>
          <a:p>
            <a:pPr marL="171450" indent="-171450">
              <a:buFont typeface="Arial" panose="020B0604020202020204" pitchFamily="34" charset="0"/>
              <a:buChar char="•"/>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F1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分數（</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F1 Score</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）：精確率和召回率的調和平均</a:t>
            </a:r>
          </a:p>
          <a:p>
            <a:pPr marL="171450" indent="-171450">
              <a:buFont typeface="Arial" panose="020B0604020202020204" pitchFamily="34" charset="0"/>
              <a:buChar char="•"/>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AUC-ROC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曲線（</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Area Under Curve - Receiver Operating Characteristics</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）：用於評估分類模型在所有可能的閾值下的整體表現</a:t>
            </a: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Logistic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Logistic Regression</a:t>
            </a:r>
          </a:p>
        </p:txBody>
      </p:sp>
      <p:pic>
        <p:nvPicPr>
          <p:cNvPr id="11" name="圖片 10">
            <a:extLst>
              <a:ext uri="{FF2B5EF4-FFF2-40B4-BE49-F238E27FC236}">
                <a16:creationId xmlns:a16="http://schemas.microsoft.com/office/drawing/2014/main" id="{6D5C41AD-2624-4E1F-9815-C581B269B62A}"/>
              </a:ext>
            </a:extLst>
          </p:cNvPr>
          <p:cNvPicPr>
            <a:picLocks noChangeAspect="1"/>
          </p:cNvPicPr>
          <p:nvPr/>
        </p:nvPicPr>
        <p:blipFill>
          <a:blip r:embed="rId3"/>
          <a:stretch>
            <a:fillRect/>
          </a:stretch>
        </p:blipFill>
        <p:spPr>
          <a:xfrm>
            <a:off x="6672064" y="2132856"/>
            <a:ext cx="4752528" cy="3684652"/>
          </a:xfrm>
          <a:prstGeom prst="rect">
            <a:avLst/>
          </a:prstGeom>
        </p:spPr>
      </p:pic>
      <p:pic>
        <p:nvPicPr>
          <p:cNvPr id="15" name="圖片 14">
            <a:extLst>
              <a:ext uri="{FF2B5EF4-FFF2-40B4-BE49-F238E27FC236}">
                <a16:creationId xmlns:a16="http://schemas.microsoft.com/office/drawing/2014/main" id="{74B941DA-603D-412A-A5FB-66E9E15E87A2}"/>
              </a:ext>
            </a:extLst>
          </p:cNvPr>
          <p:cNvPicPr>
            <a:picLocks noChangeAspect="1"/>
          </p:cNvPicPr>
          <p:nvPr/>
        </p:nvPicPr>
        <p:blipFill rotWithShape="1">
          <a:blip r:embed="rId4"/>
          <a:srcRect l="19914" t="18889" r="20256" b="23651"/>
          <a:stretch/>
        </p:blipFill>
        <p:spPr>
          <a:xfrm>
            <a:off x="6168008" y="2564904"/>
            <a:ext cx="720080" cy="744768"/>
          </a:xfrm>
          <a:prstGeom prst="rect">
            <a:avLst/>
          </a:prstGeom>
        </p:spPr>
      </p:pic>
      <p:sp>
        <p:nvSpPr>
          <p:cNvPr id="19" name="文字方塊 18">
            <a:extLst>
              <a:ext uri="{FF2B5EF4-FFF2-40B4-BE49-F238E27FC236}">
                <a16:creationId xmlns:a16="http://schemas.microsoft.com/office/drawing/2014/main" id="{62F9A9CD-31BF-4456-AFB8-4B32529A0201}"/>
              </a:ext>
            </a:extLst>
          </p:cNvPr>
          <p:cNvSpPr txBox="1"/>
          <p:nvPr/>
        </p:nvSpPr>
        <p:spPr>
          <a:xfrm>
            <a:off x="6816080" y="1916832"/>
            <a:ext cx="880369" cy="276999"/>
          </a:xfrm>
          <a:prstGeom prst="rect">
            <a:avLst/>
          </a:prstGeom>
          <a:noFill/>
        </p:spPr>
        <p:txBody>
          <a:bodyPr wrap="none" rtlCol="0">
            <a:spAutoFit/>
          </a:bodyP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買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or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不買</a:t>
            </a:r>
          </a:p>
        </p:txBody>
      </p:sp>
      <p:grpSp>
        <p:nvGrpSpPr>
          <p:cNvPr id="26" name="群組 25">
            <a:extLst>
              <a:ext uri="{FF2B5EF4-FFF2-40B4-BE49-F238E27FC236}">
                <a16:creationId xmlns:a16="http://schemas.microsoft.com/office/drawing/2014/main" id="{6E82BC39-4D5D-4A68-8D4C-2E16E956CAF5}"/>
              </a:ext>
            </a:extLst>
          </p:cNvPr>
          <p:cNvGrpSpPr/>
          <p:nvPr/>
        </p:nvGrpSpPr>
        <p:grpSpPr>
          <a:xfrm>
            <a:off x="8112224" y="1700808"/>
            <a:ext cx="3528392" cy="1268555"/>
            <a:chOff x="6240016" y="2852936"/>
            <a:chExt cx="5354355" cy="1925040"/>
          </a:xfrm>
        </p:grpSpPr>
        <p:sp>
          <p:nvSpPr>
            <p:cNvPr id="30" name="文字方塊 29">
              <a:extLst>
                <a:ext uri="{FF2B5EF4-FFF2-40B4-BE49-F238E27FC236}">
                  <a16:creationId xmlns:a16="http://schemas.microsoft.com/office/drawing/2014/main" id="{ED42C6B3-B85C-4543-92B1-F223DBFEAE81}"/>
                </a:ext>
              </a:extLst>
            </p:cNvPr>
            <p:cNvSpPr txBox="1"/>
            <p:nvPr/>
          </p:nvSpPr>
          <p:spPr>
            <a:xfrm>
              <a:off x="7114196" y="2852936"/>
              <a:ext cx="431529" cy="584776"/>
            </a:xfrm>
            <a:prstGeom prst="rect">
              <a:avLst/>
            </a:prstGeom>
            <a:noFill/>
          </p:spPr>
          <p:txBody>
            <a:bodyPr wrap="none" rtlCol="0">
              <a:spAutoFit/>
            </a:bodyPr>
            <a:lstStyle/>
            <a:p>
              <a:r>
                <a:rPr lang="en-US" altLang="zh-TW" sz="3200" b="1" dirty="0">
                  <a:solidFill>
                    <a:schemeClr val="accent6">
                      <a:lumMod val="10000"/>
                    </a:schemeClr>
                  </a:solidFill>
                </a:rPr>
                <a:t>~</a:t>
              </a:r>
              <a:endParaRPr lang="zh-TW" altLang="en-US" sz="3200" b="1" dirty="0">
                <a:solidFill>
                  <a:schemeClr val="accent6">
                    <a:lumMod val="10000"/>
                  </a:schemeClr>
                </a:solidFill>
              </a:endParaRPr>
            </a:p>
          </p:txBody>
        </p:sp>
        <p:pic>
          <p:nvPicPr>
            <p:cNvPr id="31" name="圖片 30">
              <a:extLst>
                <a:ext uri="{FF2B5EF4-FFF2-40B4-BE49-F238E27FC236}">
                  <a16:creationId xmlns:a16="http://schemas.microsoft.com/office/drawing/2014/main" id="{D8CECA4A-263A-40E7-95D5-C3D5E1F03C5A}"/>
                </a:ext>
              </a:extLst>
            </p:cNvPr>
            <p:cNvPicPr>
              <a:picLocks noChangeAspect="1"/>
            </p:cNvPicPr>
            <p:nvPr/>
          </p:nvPicPr>
          <p:blipFill rotWithShape="1">
            <a:blip r:embed="rId4"/>
            <a:srcRect l="19914" t="18889" r="20256" b="23651"/>
            <a:stretch/>
          </p:blipFill>
          <p:spPr>
            <a:xfrm>
              <a:off x="6240016" y="2852936"/>
              <a:ext cx="866483" cy="896190"/>
            </a:xfrm>
            <a:prstGeom prst="rect">
              <a:avLst/>
            </a:prstGeom>
          </p:spPr>
        </p:pic>
        <p:pic>
          <p:nvPicPr>
            <p:cNvPr id="32" name="圖片 31">
              <a:extLst>
                <a:ext uri="{FF2B5EF4-FFF2-40B4-BE49-F238E27FC236}">
                  <a16:creationId xmlns:a16="http://schemas.microsoft.com/office/drawing/2014/main" id="{B7A8FC6B-A35F-4EB9-A1D2-F596A54F5FA1}"/>
                </a:ext>
              </a:extLst>
            </p:cNvPr>
            <p:cNvPicPr>
              <a:picLocks noChangeAspect="1"/>
            </p:cNvPicPr>
            <p:nvPr/>
          </p:nvPicPr>
          <p:blipFill>
            <a:blip r:embed="rId5"/>
            <a:stretch>
              <a:fillRect/>
            </a:stretch>
          </p:blipFill>
          <p:spPr>
            <a:xfrm>
              <a:off x="6384032" y="4221088"/>
              <a:ext cx="5210339" cy="556888"/>
            </a:xfrm>
            <a:prstGeom prst="rect">
              <a:avLst/>
            </a:prstGeom>
          </p:spPr>
        </p:pic>
        <p:pic>
          <p:nvPicPr>
            <p:cNvPr id="33" name="Picture 2" descr="Middle age - Free marketing icons">
              <a:extLst>
                <a:ext uri="{FF2B5EF4-FFF2-40B4-BE49-F238E27FC236}">
                  <a16:creationId xmlns:a16="http://schemas.microsoft.com/office/drawing/2014/main" id="{5168E13C-A0E8-4FC1-9E12-00C9D24B74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ncome - Free business icons">
              <a:extLst>
                <a:ext uri="{FF2B5EF4-FFF2-40B4-BE49-F238E27FC236}">
                  <a16:creationId xmlns:a16="http://schemas.microsoft.com/office/drawing/2014/main" id="{D4C60545-035C-4EED-988E-2283E4C7E5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5976" y="2924945"/>
              <a:ext cx="782217" cy="7822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Education - Free education icons">
              <a:extLst>
                <a:ext uri="{FF2B5EF4-FFF2-40B4-BE49-F238E27FC236}">
                  <a16:creationId xmlns:a16="http://schemas.microsoft.com/office/drawing/2014/main" id="{BE233AF4-93CA-4348-992E-81E5D8DA9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4392" y="2852936"/>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Family Special Lineal color icon">
              <a:extLst>
                <a:ext uri="{FF2B5EF4-FFF2-40B4-BE49-F238E27FC236}">
                  <a16:creationId xmlns:a16="http://schemas.microsoft.com/office/drawing/2014/main" id="{F5FE1656-6BE6-465F-AC2A-81E7F4790E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76520" y="2924944"/>
              <a:ext cx="792088" cy="79208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字方塊 1">
            <a:extLst>
              <a:ext uri="{FF2B5EF4-FFF2-40B4-BE49-F238E27FC236}">
                <a16:creationId xmlns:a16="http://schemas.microsoft.com/office/drawing/2014/main" id="{E6A9C4B1-33C8-48D2-883B-A9D3A33B0730}"/>
              </a:ext>
            </a:extLst>
          </p:cNvPr>
          <p:cNvSpPr txBox="1"/>
          <p:nvPr/>
        </p:nvSpPr>
        <p:spPr>
          <a:xfrm>
            <a:off x="9192344" y="2276872"/>
            <a:ext cx="413896"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age</a:t>
            </a:r>
            <a:endParaRPr lang="zh-TW" altLang="en-US" sz="1000" b="1" dirty="0">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849D284C-28F1-4728-B00D-3C6C6C7469EB}"/>
              </a:ext>
            </a:extLst>
          </p:cNvPr>
          <p:cNvSpPr txBox="1"/>
          <p:nvPr/>
        </p:nvSpPr>
        <p:spPr>
          <a:xfrm>
            <a:off x="9696400" y="2276872"/>
            <a:ext cx="641522"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income</a:t>
            </a:r>
            <a:endParaRPr lang="zh-TW" altLang="en-US" sz="1000" b="1"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4AD75F14-6198-404F-9265-65DD065C8A0C}"/>
              </a:ext>
            </a:extLst>
          </p:cNvPr>
          <p:cNvSpPr txBox="1"/>
          <p:nvPr/>
        </p:nvSpPr>
        <p:spPr>
          <a:xfrm>
            <a:off x="10344472" y="2276872"/>
            <a:ext cx="805029"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education</a:t>
            </a:r>
            <a:endParaRPr lang="zh-TW" altLang="en-US" sz="1000" b="1"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569FF614-8345-42A3-ADE8-DEDA84175D63}"/>
              </a:ext>
            </a:extLst>
          </p:cNvPr>
          <p:cNvSpPr txBox="1"/>
          <p:nvPr/>
        </p:nvSpPr>
        <p:spPr>
          <a:xfrm>
            <a:off x="11136560" y="2276872"/>
            <a:ext cx="564578"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family</a:t>
            </a:r>
            <a:endParaRPr lang="zh-TW" altLang="en-US" sz="1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20696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Comparing LR and Logistic Models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cxnSp>
        <p:nvCxnSpPr>
          <p:cNvPr id="37" name="直線單箭頭接點 36">
            <a:extLst>
              <a:ext uri="{FF2B5EF4-FFF2-40B4-BE49-F238E27FC236}">
                <a16:creationId xmlns:a16="http://schemas.microsoft.com/office/drawing/2014/main" id="{1EDC4F66-6E21-40FE-A919-B8A3CA410CDD}"/>
              </a:ext>
            </a:extLst>
          </p:cNvPr>
          <p:cNvCxnSpPr>
            <a:cxnSpLocks/>
          </p:cNvCxnSpPr>
          <p:nvPr/>
        </p:nvCxnSpPr>
        <p:spPr>
          <a:xfrm flipV="1">
            <a:off x="1415480"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6A0F5B2-BC33-45E9-8521-C5BDB3FCAA40}"/>
              </a:ext>
            </a:extLst>
          </p:cNvPr>
          <p:cNvSpPr/>
          <p:nvPr/>
        </p:nvSpPr>
        <p:spPr>
          <a:xfrm>
            <a:off x="4583832" y="2852936"/>
            <a:ext cx="1229824" cy="369332"/>
          </a:xfrm>
          <a:prstGeom prst="rect">
            <a:avLst/>
          </a:prstGeom>
        </p:spPr>
        <p:txBody>
          <a:bodyPr wrap="none">
            <a:spAutoFit/>
          </a:bodyPr>
          <a:lstStyle/>
          <a:p>
            <a:r>
              <a:rPr lang="en-US" altLang="zh-TW" b="1" dirty="0">
                <a:solidFill>
                  <a:srgbClr val="296536"/>
                </a:solidFill>
                <a:highlight>
                  <a:srgbClr val="FFFFFF"/>
                </a:highlight>
                <a:latin typeface="微軟正黑體" panose="020B0604030504040204" pitchFamily="34" charset="-120"/>
                <a:ea typeface="微軟正黑體" panose="020B0604030504040204" pitchFamily="34" charset="-120"/>
              </a:rPr>
              <a:t>LR model</a:t>
            </a:r>
            <a:endParaRPr lang="zh-TW" altLang="en-US" dirty="0">
              <a:solidFill>
                <a:srgbClr val="296536"/>
              </a:solidFill>
              <a:latin typeface="微軟正黑體" panose="020B0604030504040204" pitchFamily="34" charset="-120"/>
              <a:ea typeface="微軟正黑體" panose="020B0604030504040204" pitchFamily="34" charset="-120"/>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r>
              <a:rPr lang="en-US" altLang="zh-TW" b="1" dirty="0">
                <a:solidFill>
                  <a:srgbClr val="FEC93E"/>
                </a:solidFill>
                <a:highlight>
                  <a:srgbClr val="FFFFFF"/>
                </a:highlight>
                <a:latin typeface="微軟正黑體" panose="020B0604030504040204" pitchFamily="34" charset="-120"/>
                <a:ea typeface="微軟正黑體" panose="020B0604030504040204" pitchFamily="34" charset="-120"/>
              </a:rPr>
              <a:t>Logistic model</a:t>
            </a:r>
            <a:endParaRPr lang="zh-TW" altLang="en-US" dirty="0">
              <a:solidFill>
                <a:srgbClr val="FEC93E"/>
              </a:solidFill>
              <a:latin typeface="微軟正黑體" panose="020B0604030504040204" pitchFamily="34" charset="-120"/>
              <a:ea typeface="微軟正黑體" panose="020B0604030504040204" pitchFamily="34" charset="-120"/>
            </a:endParaRPr>
          </a:p>
        </p:txBody>
      </p:sp>
      <p:sp>
        <p:nvSpPr>
          <p:cNvPr id="41" name="矩形 40">
            <a:extLst>
              <a:ext uri="{FF2B5EF4-FFF2-40B4-BE49-F238E27FC236}">
                <a16:creationId xmlns:a16="http://schemas.microsoft.com/office/drawing/2014/main" id="{DE50C7D4-7A24-4F54-91C7-E15A29D5699C}"/>
              </a:ext>
            </a:extLst>
          </p:cNvPr>
          <p:cNvSpPr/>
          <p:nvPr/>
        </p:nvSpPr>
        <p:spPr>
          <a:xfrm>
            <a:off x="1487488" y="2852936"/>
            <a:ext cx="2658100" cy="307777"/>
          </a:xfrm>
          <a:prstGeom prst="rect">
            <a:avLst/>
          </a:prstGeom>
          <a:ln>
            <a:solidFill>
              <a:schemeClr val="accent4">
                <a:lumMod val="50000"/>
              </a:schemeClr>
            </a:solidFill>
          </a:ln>
        </p:spPr>
        <p:txBody>
          <a:bodyPr wrap="none">
            <a:spAutoFit/>
          </a:bodyPr>
          <a:lstStyle/>
          <a:p>
            <a:r>
              <a:rPr lang="en-US" altLang="zh-TW" sz="1400" b="1" dirty="0">
                <a:solidFill>
                  <a:srgbClr val="296536"/>
                </a:solidFill>
                <a:highlight>
                  <a:srgbClr val="FFFFFF"/>
                </a:highlight>
                <a:latin typeface="微軟正黑體" panose="020B0604030504040204" pitchFamily="34" charset="-120"/>
                <a:ea typeface="微軟正黑體" panose="020B0604030504040204" pitchFamily="34" charset="-120"/>
              </a:rPr>
              <a:t>1. LR: </a:t>
            </a:r>
            <a:r>
              <a:rPr lang="zh-TW" altLang="en-US" sz="1400" b="1" dirty="0">
                <a:solidFill>
                  <a:srgbClr val="296536"/>
                </a:solidFill>
                <a:highlight>
                  <a:srgbClr val="FFFFFF"/>
                </a:highlight>
                <a:latin typeface="微軟正黑體" panose="020B0604030504040204" pitchFamily="34" charset="-120"/>
                <a:ea typeface="微軟正黑體" panose="020B0604030504040204" pitchFamily="34" charset="-120"/>
              </a:rPr>
              <a:t>估計機率可能 </a:t>
            </a:r>
            <a:r>
              <a:rPr lang="en-US" altLang="zh-TW" sz="1400" b="1" dirty="0">
                <a:solidFill>
                  <a:srgbClr val="296536"/>
                </a:solidFill>
                <a:highlight>
                  <a:srgbClr val="FFFFFF"/>
                </a:highlight>
                <a:latin typeface="微軟正黑體" panose="020B0604030504040204" pitchFamily="34" charset="-120"/>
                <a:ea typeface="微軟正黑體" panose="020B0604030504040204" pitchFamily="34" charset="-120"/>
              </a:rPr>
              <a:t>&lt;</a:t>
            </a:r>
            <a:r>
              <a:rPr lang="zh-TW" altLang="en-US" sz="1400" b="1" dirty="0">
                <a:solidFill>
                  <a:srgbClr val="296536"/>
                </a:solidFill>
                <a:highlight>
                  <a:srgbClr val="FFFFFF"/>
                </a:highlight>
                <a:latin typeface="微軟正黑體" panose="020B0604030504040204" pitchFamily="34" charset="-120"/>
                <a:ea typeface="微軟正黑體" panose="020B0604030504040204" pitchFamily="34" charset="-120"/>
              </a:rPr>
              <a:t> </a:t>
            </a:r>
            <a:r>
              <a:rPr lang="en-US" altLang="zh-TW" sz="1400" b="1" dirty="0">
                <a:solidFill>
                  <a:srgbClr val="296536"/>
                </a:solidFill>
                <a:highlight>
                  <a:srgbClr val="FFFFFF"/>
                </a:highlight>
                <a:latin typeface="微軟正黑體" panose="020B0604030504040204" pitchFamily="34" charset="-120"/>
                <a:ea typeface="微軟正黑體" panose="020B0604030504040204" pitchFamily="34" charset="-120"/>
              </a:rPr>
              <a:t>0 or &gt; 1</a:t>
            </a:r>
            <a:endParaRPr lang="zh-TW" altLang="en-US" sz="1400" dirty="0">
              <a:solidFill>
                <a:srgbClr val="296536"/>
              </a:solidFill>
              <a:latin typeface="微軟正黑體" panose="020B0604030504040204" pitchFamily="34" charset="-120"/>
              <a:ea typeface="微軟正黑體" panose="020B0604030504040204" pitchFamily="34" charset="-120"/>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2FE506F7-599F-4C40-BBB8-E695C5DE3CC3}"/>
              </a:ext>
            </a:extLst>
          </p:cNvPr>
          <p:cNvSpPr/>
          <p:nvPr/>
        </p:nvSpPr>
        <p:spPr>
          <a:xfrm>
            <a:off x="3215680" y="4221088"/>
            <a:ext cx="2122697" cy="307777"/>
          </a:xfrm>
          <a:prstGeom prst="rect">
            <a:avLst/>
          </a:prstGeom>
          <a:ln>
            <a:solidFill>
              <a:schemeClr val="accent4">
                <a:lumMod val="50000"/>
              </a:schemeClr>
            </a:solidFill>
          </a:ln>
        </p:spPr>
        <p:txBody>
          <a:bodyPr wrap="none">
            <a:spAutoFit/>
          </a:bodyPr>
          <a:lstStyle/>
          <a:p>
            <a:r>
              <a:rPr lang="en-US" altLang="zh-TW" sz="1400" b="1" dirty="0">
                <a:solidFill>
                  <a:srgbClr val="296536"/>
                </a:solidFill>
                <a:highlight>
                  <a:srgbClr val="FFFFFF"/>
                </a:highlight>
                <a:latin typeface="微軟正黑體" panose="020B0604030504040204" pitchFamily="34" charset="-120"/>
                <a:ea typeface="微軟正黑體" panose="020B0604030504040204" pitchFamily="34" charset="-120"/>
              </a:rPr>
              <a:t>2. LR:</a:t>
            </a:r>
            <a:r>
              <a:rPr lang="zh-TW" altLang="en-US" sz="1400" b="1" dirty="0">
                <a:solidFill>
                  <a:srgbClr val="296536"/>
                </a:solidFill>
                <a:highlight>
                  <a:srgbClr val="FFFFFF"/>
                </a:highlight>
                <a:latin typeface="微軟正黑體" panose="020B0604030504040204" pitchFamily="34" charset="-120"/>
                <a:ea typeface="微軟正黑體" panose="020B0604030504040204" pitchFamily="34" charset="-120"/>
              </a:rPr>
              <a:t> 無法捕捉預估門檻</a:t>
            </a:r>
            <a:endParaRPr lang="zh-TW" altLang="en-US" sz="1400" dirty="0">
              <a:solidFill>
                <a:srgbClr val="296536"/>
              </a:solidFill>
              <a:latin typeface="微軟正黑體" panose="020B0604030504040204" pitchFamily="34" charset="-120"/>
              <a:ea typeface="微軟正黑體" panose="020B0604030504040204" pitchFamily="34" charset="-120"/>
            </a:endParaRPr>
          </a:p>
        </p:txBody>
      </p:sp>
      <p:pic>
        <p:nvPicPr>
          <p:cNvPr id="43" name="圖片 42">
            <a:extLst>
              <a:ext uri="{FF2B5EF4-FFF2-40B4-BE49-F238E27FC236}">
                <a16:creationId xmlns:a16="http://schemas.microsoft.com/office/drawing/2014/main" id="{5EAA6EFF-F5E4-463D-B780-360E6ABACFB3}"/>
              </a:ext>
            </a:extLst>
          </p:cNvPr>
          <p:cNvPicPr>
            <a:picLocks noChangeAspect="1"/>
          </p:cNvPicPr>
          <p:nvPr/>
        </p:nvPicPr>
        <p:blipFill>
          <a:blip r:embed="rId3"/>
          <a:stretch>
            <a:fillRect/>
          </a:stretch>
        </p:blipFill>
        <p:spPr>
          <a:xfrm>
            <a:off x="6240016" y="2060848"/>
            <a:ext cx="4496427" cy="3458058"/>
          </a:xfrm>
          <a:prstGeom prst="rect">
            <a:avLst/>
          </a:prstGeom>
        </p:spPr>
      </p:pic>
      <p:sp>
        <p:nvSpPr>
          <p:cNvPr id="44" name="手繪多邊形: 圖案 43">
            <a:extLst>
              <a:ext uri="{FF2B5EF4-FFF2-40B4-BE49-F238E27FC236}">
                <a16:creationId xmlns:a16="http://schemas.microsoft.com/office/drawing/2014/main" id="{EF22BDA8-16B7-4914-91D4-3F7B04226B40}"/>
              </a:ext>
            </a:extLst>
          </p:cNvPr>
          <p:cNvSpPr/>
          <p:nvPr/>
        </p:nvSpPr>
        <p:spPr>
          <a:xfrm rot="20770493">
            <a:off x="6653920"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cxnSp>
        <p:nvCxnSpPr>
          <p:cNvPr id="45" name="直線單箭頭接點 44">
            <a:extLst>
              <a:ext uri="{FF2B5EF4-FFF2-40B4-BE49-F238E27FC236}">
                <a16:creationId xmlns:a16="http://schemas.microsoft.com/office/drawing/2014/main" id="{78130337-8F1B-425F-A974-D1011184B8E0}"/>
              </a:ext>
            </a:extLst>
          </p:cNvPr>
          <p:cNvCxnSpPr>
            <a:cxnSpLocks/>
          </p:cNvCxnSpPr>
          <p:nvPr/>
        </p:nvCxnSpPr>
        <p:spPr>
          <a:xfrm flipV="1">
            <a:off x="6744072"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88C14BD3-DB8D-4926-9F83-37AF4A555F91}"/>
              </a:ext>
            </a:extLst>
          </p:cNvPr>
          <p:cNvSpPr/>
          <p:nvPr/>
        </p:nvSpPr>
        <p:spPr>
          <a:xfrm>
            <a:off x="9912424" y="2852936"/>
            <a:ext cx="1229824" cy="369332"/>
          </a:xfrm>
          <a:prstGeom prst="rect">
            <a:avLst/>
          </a:prstGeom>
        </p:spPr>
        <p:txBody>
          <a:bodyPr wrap="none">
            <a:spAutoFit/>
          </a:bodyPr>
          <a:lstStyle/>
          <a:p>
            <a:r>
              <a:rPr lang="en-US" altLang="zh-TW" b="1" dirty="0">
                <a:solidFill>
                  <a:srgbClr val="296536"/>
                </a:solidFill>
                <a:highlight>
                  <a:srgbClr val="FFFFFF"/>
                </a:highlight>
                <a:latin typeface="微軟正黑體" panose="020B0604030504040204" pitchFamily="34" charset="-120"/>
                <a:ea typeface="微軟正黑體" panose="020B0604030504040204" pitchFamily="34" charset="-120"/>
              </a:rPr>
              <a:t>LR model</a:t>
            </a:r>
            <a:endParaRPr lang="zh-TW" altLang="en-US" dirty="0">
              <a:solidFill>
                <a:srgbClr val="296536"/>
              </a:solidFill>
              <a:latin typeface="微軟正黑體" panose="020B0604030504040204" pitchFamily="34" charset="-120"/>
              <a:ea typeface="微軟正黑體" panose="020B0604030504040204" pitchFamily="34" charset="-120"/>
            </a:endParaRPr>
          </a:p>
        </p:txBody>
      </p:sp>
      <p:sp>
        <p:nvSpPr>
          <p:cNvPr id="47" name="矩形 46">
            <a:extLst>
              <a:ext uri="{FF2B5EF4-FFF2-40B4-BE49-F238E27FC236}">
                <a16:creationId xmlns:a16="http://schemas.microsoft.com/office/drawing/2014/main" id="{8FEC9C38-FB48-4FFD-A37E-A2B6E9EF5F99}"/>
              </a:ext>
            </a:extLst>
          </p:cNvPr>
          <p:cNvSpPr/>
          <p:nvPr/>
        </p:nvSpPr>
        <p:spPr>
          <a:xfrm>
            <a:off x="9696400" y="3573016"/>
            <a:ext cx="1816523" cy="369332"/>
          </a:xfrm>
          <a:prstGeom prst="rect">
            <a:avLst/>
          </a:prstGeom>
        </p:spPr>
        <p:txBody>
          <a:bodyPr wrap="none">
            <a:spAutoFit/>
          </a:bodyPr>
          <a:lstStyle/>
          <a:p>
            <a:r>
              <a:rPr lang="en-US" altLang="zh-TW" b="1" dirty="0">
                <a:solidFill>
                  <a:srgbClr val="FEC93E"/>
                </a:solidFill>
                <a:highlight>
                  <a:srgbClr val="FFFFFF"/>
                </a:highlight>
                <a:latin typeface="微軟正黑體" panose="020B0604030504040204" pitchFamily="34" charset="-120"/>
                <a:ea typeface="微軟正黑體" panose="020B0604030504040204" pitchFamily="34" charset="-120"/>
              </a:rPr>
              <a:t>Logistic model</a:t>
            </a:r>
            <a:endParaRPr lang="zh-TW" altLang="en-US" dirty="0">
              <a:solidFill>
                <a:srgbClr val="FEC93E"/>
              </a:solidFill>
              <a:latin typeface="微軟正黑體" panose="020B0604030504040204" pitchFamily="34" charset="-120"/>
              <a:ea typeface="微軟正黑體" panose="020B0604030504040204" pitchFamily="34" charset="-120"/>
            </a:endParaRPr>
          </a:p>
        </p:txBody>
      </p:sp>
      <p:sp>
        <p:nvSpPr>
          <p:cNvPr id="48" name="矩形 47">
            <a:extLst>
              <a:ext uri="{FF2B5EF4-FFF2-40B4-BE49-F238E27FC236}">
                <a16:creationId xmlns:a16="http://schemas.microsoft.com/office/drawing/2014/main" id="{82C02FF0-65CE-48CA-B3D9-B5CA294838A0}"/>
              </a:ext>
            </a:extLst>
          </p:cNvPr>
          <p:cNvSpPr/>
          <p:nvPr/>
        </p:nvSpPr>
        <p:spPr>
          <a:xfrm>
            <a:off x="7536160" y="2564904"/>
            <a:ext cx="1745991" cy="523220"/>
          </a:xfrm>
          <a:prstGeom prst="rect">
            <a:avLst/>
          </a:prstGeom>
          <a:ln>
            <a:solidFill>
              <a:schemeClr val="accent4">
                <a:lumMod val="50000"/>
              </a:schemeClr>
            </a:solidFill>
          </a:ln>
        </p:spPr>
        <p:txBody>
          <a:bodyPr wrap="none">
            <a:spAutoFit/>
          </a:bodyPr>
          <a:lstStyle/>
          <a:p>
            <a:r>
              <a:rPr lang="en-US" altLang="zh-TW" sz="1400" b="1" dirty="0">
                <a:solidFill>
                  <a:srgbClr val="296536"/>
                </a:solidFill>
                <a:highlight>
                  <a:srgbClr val="FFFFFF"/>
                </a:highlight>
                <a:latin typeface="微軟正黑體" panose="020B0604030504040204" pitchFamily="34" charset="-120"/>
                <a:ea typeface="微軟正黑體" panose="020B0604030504040204" pitchFamily="34" charset="-120"/>
              </a:rPr>
              <a:t>LR: </a:t>
            </a:r>
            <a:r>
              <a:rPr lang="zh-TW" altLang="en-US" sz="1400" b="1" dirty="0">
                <a:solidFill>
                  <a:srgbClr val="296536"/>
                </a:solidFill>
                <a:highlight>
                  <a:srgbClr val="FFFFFF"/>
                </a:highlight>
                <a:latin typeface="微軟正黑體" panose="020B0604030504040204" pitchFamily="34" charset="-120"/>
                <a:ea typeface="微軟正黑體" panose="020B0604030504040204" pitchFamily="34" charset="-120"/>
              </a:rPr>
              <a:t>無法由年紀決定</a:t>
            </a:r>
            <a:endParaRPr lang="en-US" altLang="zh-TW" sz="1400" b="1" dirty="0">
              <a:solidFill>
                <a:srgbClr val="296536"/>
              </a:solidFill>
              <a:highlight>
                <a:srgbClr val="FFFFFF"/>
              </a:highlight>
              <a:latin typeface="微軟正黑體" panose="020B0604030504040204" pitchFamily="34" charset="-120"/>
              <a:ea typeface="微軟正黑體" panose="020B0604030504040204" pitchFamily="34" charset="-120"/>
            </a:endParaRPr>
          </a:p>
          <a:p>
            <a:r>
              <a:rPr lang="zh-TW" altLang="en-US" sz="1400" b="1" dirty="0">
                <a:solidFill>
                  <a:srgbClr val="296536"/>
                </a:solidFill>
                <a:highlight>
                  <a:srgbClr val="FFFFFF"/>
                </a:highlight>
                <a:latin typeface="微軟正黑體" panose="020B0604030504040204" pitchFamily="34" charset="-120"/>
                <a:ea typeface="微軟正黑體" panose="020B0604030504040204" pitchFamily="34" charset="-120"/>
              </a:rPr>
              <a:t>是否會買醫療險</a:t>
            </a:r>
            <a:endParaRPr lang="zh-TW" altLang="en-US" sz="1400" dirty="0">
              <a:solidFill>
                <a:srgbClr val="296536"/>
              </a:solidFill>
              <a:latin typeface="微軟正黑體" panose="020B0604030504040204" pitchFamily="34" charset="-120"/>
              <a:ea typeface="微軟正黑體" panose="020B0604030504040204" pitchFamily="34" charset="-120"/>
            </a:endParaRPr>
          </a:p>
        </p:txBody>
      </p:sp>
      <p:sp>
        <p:nvSpPr>
          <p:cNvPr id="50" name="矩形 49">
            <a:extLst>
              <a:ext uri="{FF2B5EF4-FFF2-40B4-BE49-F238E27FC236}">
                <a16:creationId xmlns:a16="http://schemas.microsoft.com/office/drawing/2014/main" id="{36DBA8DC-B72C-4ACE-BB93-CE8193466738}"/>
              </a:ext>
            </a:extLst>
          </p:cNvPr>
          <p:cNvSpPr/>
          <p:nvPr/>
        </p:nvSpPr>
        <p:spPr>
          <a:xfrm>
            <a:off x="9624392" y="4077072"/>
            <a:ext cx="902811" cy="523220"/>
          </a:xfrm>
          <a:prstGeom prst="rect">
            <a:avLst/>
          </a:prstGeom>
          <a:ln>
            <a:noFill/>
          </a:ln>
        </p:spPr>
        <p:txBody>
          <a:bodyPr wrap="none">
            <a:spAutoFit/>
          </a:bodyPr>
          <a:lstStyle/>
          <a:p>
            <a:r>
              <a:rPr lang="zh-TW" altLang="en-US" sz="1400" b="1" dirty="0">
                <a:solidFill>
                  <a:srgbClr val="AA914A"/>
                </a:solidFill>
                <a:latin typeface="微軟正黑體" panose="020B0604030504040204" pitchFamily="34" charset="-120"/>
                <a:ea typeface="微軟正黑體" panose="020B0604030504040204" pitchFamily="34" charset="-120"/>
              </a:rPr>
              <a:t>絕對會買</a:t>
            </a:r>
            <a:endParaRPr lang="en-US" altLang="zh-TW" sz="1400" b="1" dirty="0">
              <a:solidFill>
                <a:srgbClr val="AA914A"/>
              </a:solidFill>
              <a:latin typeface="微軟正黑體" panose="020B0604030504040204" pitchFamily="34" charset="-120"/>
              <a:ea typeface="微軟正黑體" panose="020B0604030504040204" pitchFamily="34" charset="-120"/>
            </a:endParaRPr>
          </a:p>
          <a:p>
            <a:r>
              <a:rPr lang="zh-TW" altLang="en-US" sz="1400" b="1" dirty="0">
                <a:solidFill>
                  <a:srgbClr val="AA914A"/>
                </a:solidFill>
                <a:latin typeface="微軟正黑體" panose="020B0604030504040204" pitchFamily="34" charset="-120"/>
                <a:ea typeface="微軟正黑體" panose="020B0604030504040204" pitchFamily="34" charset="-120"/>
              </a:rPr>
              <a:t>醫療險</a:t>
            </a:r>
          </a:p>
        </p:txBody>
      </p: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0</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22524" cy="369332"/>
          </a:xfrm>
          <a:prstGeom prst="rect">
            <a:avLst/>
          </a:prstGeom>
        </p:spPr>
        <p:txBody>
          <a:bodyPr wrap="none">
            <a:spAutoFit/>
          </a:bodyPr>
          <a:lstStyle/>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1</a:t>
            </a:r>
            <a:endParaRPr lang="zh-TW" altLang="en-US" b="1"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2" name="直線接點 51">
            <a:extLst>
              <a:ext uri="{FF2B5EF4-FFF2-40B4-BE49-F238E27FC236}">
                <a16:creationId xmlns:a16="http://schemas.microsoft.com/office/drawing/2014/main" id="{13C4B517-8871-49F2-9EDC-8E0BAE4CC08E}"/>
              </a:ext>
            </a:extLst>
          </p:cNvPr>
          <p:cNvCxnSpPr/>
          <p:nvPr/>
        </p:nvCxnSpPr>
        <p:spPr>
          <a:xfrm>
            <a:off x="739214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3" name="直線接點 52">
            <a:extLst>
              <a:ext uri="{FF2B5EF4-FFF2-40B4-BE49-F238E27FC236}">
                <a16:creationId xmlns:a16="http://schemas.microsoft.com/office/drawing/2014/main" id="{B06516D8-0CEF-4BA6-80AE-DAC328FCA466}"/>
              </a:ext>
            </a:extLst>
          </p:cNvPr>
          <p:cNvCxnSpPr/>
          <p:nvPr/>
        </p:nvCxnSpPr>
        <p:spPr>
          <a:xfrm>
            <a:off x="9480376"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8031DF43-607B-4B48-81A6-3F1F57DE8445}"/>
              </a:ext>
            </a:extLst>
          </p:cNvPr>
          <p:cNvSpPr/>
          <p:nvPr/>
        </p:nvSpPr>
        <p:spPr>
          <a:xfrm>
            <a:off x="6168008" y="4077072"/>
            <a:ext cx="1082348" cy="523220"/>
          </a:xfrm>
          <a:prstGeom prst="rect">
            <a:avLst/>
          </a:prstGeom>
          <a:ln>
            <a:noFill/>
          </a:ln>
        </p:spPr>
        <p:txBody>
          <a:bodyPr wrap="none">
            <a:spAutoFit/>
          </a:bodyPr>
          <a:lstStyle/>
          <a:p>
            <a:r>
              <a:rPr lang="zh-TW" altLang="en-US" sz="1400" b="1" dirty="0">
                <a:solidFill>
                  <a:srgbClr val="AA914A"/>
                </a:solidFill>
                <a:latin typeface="微軟正黑體" panose="020B0604030504040204" pitchFamily="34" charset="-120"/>
                <a:ea typeface="微軟正黑體" panose="020B0604030504040204" pitchFamily="34" charset="-120"/>
              </a:rPr>
              <a:t>絕對不會買</a:t>
            </a:r>
            <a:endParaRPr lang="en-US" altLang="zh-TW" sz="1400" b="1" dirty="0">
              <a:solidFill>
                <a:srgbClr val="AA914A"/>
              </a:solidFill>
              <a:latin typeface="微軟正黑體" panose="020B0604030504040204" pitchFamily="34" charset="-120"/>
              <a:ea typeface="微軟正黑體" panose="020B0604030504040204" pitchFamily="34" charset="-120"/>
            </a:endParaRPr>
          </a:p>
          <a:p>
            <a:r>
              <a:rPr lang="zh-TW" altLang="en-US" sz="1400" b="1" dirty="0">
                <a:solidFill>
                  <a:srgbClr val="AA914A"/>
                </a:solidFill>
                <a:latin typeface="微軟正黑體" panose="020B0604030504040204" pitchFamily="34" charset="-120"/>
                <a:ea typeface="微軟正黑體" panose="020B0604030504040204" pitchFamily="34" charset="-120"/>
              </a:rPr>
              <a:t>醫療險</a:t>
            </a:r>
          </a:p>
        </p:txBody>
      </p:sp>
      <p:cxnSp>
        <p:nvCxnSpPr>
          <p:cNvPr id="55" name="直線單箭頭接點 54">
            <a:extLst>
              <a:ext uri="{FF2B5EF4-FFF2-40B4-BE49-F238E27FC236}">
                <a16:creationId xmlns:a16="http://schemas.microsoft.com/office/drawing/2014/main" id="{4098C538-7AA8-4AC1-93CD-766AFE407319}"/>
              </a:ext>
            </a:extLst>
          </p:cNvPr>
          <p:cNvCxnSpPr>
            <a:cxnSpLocks/>
          </p:cNvCxnSpPr>
          <p:nvPr/>
        </p:nvCxnSpPr>
        <p:spPr>
          <a:xfrm>
            <a:off x="7392144" y="3284984"/>
            <a:ext cx="2088232" cy="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173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使用</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sigmoid</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函數解釋</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X</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與條件機率的關係</a:t>
            </a:r>
            <a:endPar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dirty="0"/>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r>
              <a:rPr lang="en-US" altLang="zh-TW" b="1" dirty="0">
                <a:solidFill>
                  <a:srgbClr val="FEC93E"/>
                </a:solidFill>
                <a:highlight>
                  <a:srgbClr val="FFFFFF"/>
                </a:highlight>
                <a:latin typeface="微軟正黑體" panose="020B0604030504040204" pitchFamily="34" charset="-120"/>
                <a:ea typeface="微軟正黑體" panose="020B0604030504040204" pitchFamily="34" charset="-120"/>
              </a:rPr>
              <a:t>Logistic model</a:t>
            </a:r>
            <a:endParaRPr lang="zh-TW" altLang="en-US" dirty="0">
              <a:solidFill>
                <a:srgbClr val="FEC93E"/>
              </a:solidFill>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0</a:t>
            </a:r>
            <a:endParaRPr lang="zh-TW" altLang="en-US" dirty="0">
              <a:solidFill>
                <a:schemeClr val="accent6">
                  <a:lumMod val="10000"/>
                </a:schemeClr>
              </a:solidFill>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12906" cy="369332"/>
          </a:xfrm>
          <a:prstGeom prst="rect">
            <a:avLst/>
          </a:prstGeom>
        </p:spPr>
        <p:txBody>
          <a:bodyPr wrap="none">
            <a:spAutoFit/>
          </a:bodyPr>
          <a:lstStyle/>
          <a:p>
            <a:r>
              <a:rPr lang="en-US" altLang="zh-TW" b="1" dirty="0">
                <a:solidFill>
                  <a:schemeClr val="accent6">
                    <a:lumMod val="10000"/>
                  </a:schemeClr>
                </a:solidFill>
              </a:rPr>
              <a:t>1</a:t>
            </a:r>
            <a:endParaRPr lang="zh-TW" altLang="en-US" b="1" dirty="0">
              <a:solidFill>
                <a:schemeClr val="accent6">
                  <a:lumMod val="10000"/>
                </a:schemeClr>
              </a:solidFill>
            </a:endParaRPr>
          </a:p>
        </p:txBody>
      </p:sp>
      <p:pic>
        <p:nvPicPr>
          <p:cNvPr id="2" name="圖片 1">
            <a:extLst>
              <a:ext uri="{FF2B5EF4-FFF2-40B4-BE49-F238E27FC236}">
                <a16:creationId xmlns:a16="http://schemas.microsoft.com/office/drawing/2014/main" id="{D6E9A800-3521-4F4F-895B-8665AA179DF3}"/>
              </a:ext>
            </a:extLst>
          </p:cNvPr>
          <p:cNvPicPr>
            <a:picLocks noChangeAspect="1"/>
          </p:cNvPicPr>
          <p:nvPr/>
        </p:nvPicPr>
        <p:blipFill>
          <a:blip r:embed="rId4"/>
          <a:stretch>
            <a:fillRect/>
          </a:stretch>
        </p:blipFill>
        <p:spPr>
          <a:xfrm>
            <a:off x="7752184" y="3140968"/>
            <a:ext cx="2952328" cy="2021942"/>
          </a:xfrm>
          <a:prstGeom prst="rect">
            <a:avLst/>
          </a:prstGeom>
        </p:spPr>
      </p:pic>
      <p:grpSp>
        <p:nvGrpSpPr>
          <p:cNvPr id="4" name="群組 3">
            <a:extLst>
              <a:ext uri="{FF2B5EF4-FFF2-40B4-BE49-F238E27FC236}">
                <a16:creationId xmlns:a16="http://schemas.microsoft.com/office/drawing/2014/main" id="{12FEC749-733B-44A4-B455-1DCBC856B165}"/>
              </a:ext>
            </a:extLst>
          </p:cNvPr>
          <p:cNvGrpSpPr/>
          <p:nvPr/>
        </p:nvGrpSpPr>
        <p:grpSpPr>
          <a:xfrm>
            <a:off x="7248128" y="1700808"/>
            <a:ext cx="3588914" cy="1268555"/>
            <a:chOff x="8112224" y="1700808"/>
            <a:chExt cx="3588914" cy="1268555"/>
          </a:xfrm>
        </p:grpSpPr>
        <p:grpSp>
          <p:nvGrpSpPr>
            <p:cNvPr id="27" name="群組 26">
              <a:extLst>
                <a:ext uri="{FF2B5EF4-FFF2-40B4-BE49-F238E27FC236}">
                  <a16:creationId xmlns:a16="http://schemas.microsoft.com/office/drawing/2014/main" id="{5C74DA17-0045-4585-95DB-27B704B8807E}"/>
                </a:ext>
              </a:extLst>
            </p:cNvPr>
            <p:cNvGrpSpPr/>
            <p:nvPr/>
          </p:nvGrpSpPr>
          <p:grpSpPr>
            <a:xfrm>
              <a:off x="8112224" y="1700808"/>
              <a:ext cx="3528392" cy="1268555"/>
              <a:chOff x="6240016" y="2852936"/>
              <a:chExt cx="5354355" cy="1925040"/>
            </a:xfrm>
          </p:grpSpPr>
          <p:sp>
            <p:nvSpPr>
              <p:cNvPr id="28" name="文字方塊 27">
                <a:extLst>
                  <a:ext uri="{FF2B5EF4-FFF2-40B4-BE49-F238E27FC236}">
                    <a16:creationId xmlns:a16="http://schemas.microsoft.com/office/drawing/2014/main" id="{F10D1DAB-2336-44FF-A372-2A5CADBF5BF8}"/>
                  </a:ext>
                </a:extLst>
              </p:cNvPr>
              <p:cNvSpPr txBox="1"/>
              <p:nvPr/>
            </p:nvSpPr>
            <p:spPr>
              <a:xfrm>
                <a:off x="7114196" y="2852936"/>
                <a:ext cx="431529" cy="584776"/>
              </a:xfrm>
              <a:prstGeom prst="rect">
                <a:avLst/>
              </a:prstGeom>
              <a:noFill/>
            </p:spPr>
            <p:txBody>
              <a:bodyPr wrap="none" rtlCol="0">
                <a:spAutoFit/>
              </a:bodyPr>
              <a:lstStyle/>
              <a:p>
                <a:r>
                  <a:rPr lang="en-US" altLang="zh-TW" sz="3200" b="1" dirty="0">
                    <a:solidFill>
                      <a:schemeClr val="accent6">
                        <a:lumMod val="10000"/>
                      </a:schemeClr>
                    </a:solidFill>
                  </a:rPr>
                  <a:t>~</a:t>
                </a:r>
                <a:endParaRPr lang="zh-TW" altLang="en-US" sz="3200" b="1" dirty="0">
                  <a:solidFill>
                    <a:schemeClr val="accent6">
                      <a:lumMod val="10000"/>
                    </a:schemeClr>
                  </a:solidFill>
                </a:endParaRPr>
              </a:p>
            </p:txBody>
          </p:sp>
          <p:pic>
            <p:nvPicPr>
              <p:cNvPr id="29" name="圖片 28">
                <a:extLst>
                  <a:ext uri="{FF2B5EF4-FFF2-40B4-BE49-F238E27FC236}">
                    <a16:creationId xmlns:a16="http://schemas.microsoft.com/office/drawing/2014/main" id="{31C447E3-35ED-474B-AE8E-69CDB58CA2D2}"/>
                  </a:ext>
                </a:extLst>
              </p:cNvPr>
              <p:cNvPicPr>
                <a:picLocks noChangeAspect="1"/>
              </p:cNvPicPr>
              <p:nvPr/>
            </p:nvPicPr>
            <p:blipFill rotWithShape="1">
              <a:blip r:embed="rId5"/>
              <a:srcRect l="19914" t="18889" r="20256" b="23651"/>
              <a:stretch/>
            </p:blipFill>
            <p:spPr>
              <a:xfrm>
                <a:off x="6240016" y="2852936"/>
                <a:ext cx="866483" cy="896190"/>
              </a:xfrm>
              <a:prstGeom prst="rect">
                <a:avLst/>
              </a:prstGeom>
            </p:spPr>
          </p:pic>
          <p:pic>
            <p:nvPicPr>
              <p:cNvPr id="30" name="圖片 29">
                <a:extLst>
                  <a:ext uri="{FF2B5EF4-FFF2-40B4-BE49-F238E27FC236}">
                    <a16:creationId xmlns:a16="http://schemas.microsoft.com/office/drawing/2014/main" id="{E595566F-70DE-4885-9592-F73A6921A74E}"/>
                  </a:ext>
                </a:extLst>
              </p:cNvPr>
              <p:cNvPicPr>
                <a:picLocks noChangeAspect="1"/>
              </p:cNvPicPr>
              <p:nvPr/>
            </p:nvPicPr>
            <p:blipFill>
              <a:blip r:embed="rId6"/>
              <a:stretch>
                <a:fillRect/>
              </a:stretch>
            </p:blipFill>
            <p:spPr>
              <a:xfrm>
                <a:off x="6384032" y="4221088"/>
                <a:ext cx="5210339" cy="556888"/>
              </a:xfrm>
              <a:prstGeom prst="rect">
                <a:avLst/>
              </a:prstGeom>
            </p:spPr>
          </p:pic>
          <p:pic>
            <p:nvPicPr>
              <p:cNvPr id="31" name="Picture 2" descr="Middle age - Free marketing icons">
                <a:extLst>
                  <a:ext uri="{FF2B5EF4-FFF2-40B4-BE49-F238E27FC236}">
                    <a16:creationId xmlns:a16="http://schemas.microsoft.com/office/drawing/2014/main" id="{6DEB9B0C-BD26-4CF9-B6BE-626F95C050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ncome - Free business icons">
                <a:extLst>
                  <a:ext uri="{FF2B5EF4-FFF2-40B4-BE49-F238E27FC236}">
                    <a16:creationId xmlns:a16="http://schemas.microsoft.com/office/drawing/2014/main" id="{F2035A0F-7FEF-4F75-80DB-17C3C8AF5E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5976" y="2924945"/>
                <a:ext cx="782217" cy="7822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ducation - Free education icons">
                <a:extLst>
                  <a:ext uri="{FF2B5EF4-FFF2-40B4-BE49-F238E27FC236}">
                    <a16:creationId xmlns:a16="http://schemas.microsoft.com/office/drawing/2014/main" id="{F6572CA3-BD66-4B62-A112-3F414B352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4392" y="2852936"/>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Family Special Lineal color icon">
                <a:extLst>
                  <a:ext uri="{FF2B5EF4-FFF2-40B4-BE49-F238E27FC236}">
                    <a16:creationId xmlns:a16="http://schemas.microsoft.com/office/drawing/2014/main" id="{CAE504E5-BF71-4331-B28D-BB805470C5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76520" y="2924944"/>
                <a:ext cx="792088" cy="7920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文字方塊 34">
              <a:extLst>
                <a:ext uri="{FF2B5EF4-FFF2-40B4-BE49-F238E27FC236}">
                  <a16:creationId xmlns:a16="http://schemas.microsoft.com/office/drawing/2014/main" id="{6D9E1C38-3A2D-4AF4-9649-3762074D19CF}"/>
                </a:ext>
              </a:extLst>
            </p:cNvPr>
            <p:cNvSpPr txBox="1"/>
            <p:nvPr/>
          </p:nvSpPr>
          <p:spPr>
            <a:xfrm>
              <a:off x="9192344" y="2276872"/>
              <a:ext cx="413896"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age</a:t>
              </a:r>
              <a:endParaRPr lang="zh-TW" altLang="en-US" sz="1000" b="1" dirty="0">
                <a:latin typeface="微軟正黑體" panose="020B0604030504040204" pitchFamily="34" charset="-120"/>
                <a:ea typeface="微軟正黑體" panose="020B0604030504040204" pitchFamily="34" charset="-120"/>
              </a:endParaRPr>
            </a:p>
          </p:txBody>
        </p:sp>
        <p:sp>
          <p:nvSpPr>
            <p:cNvPr id="36" name="文字方塊 35">
              <a:extLst>
                <a:ext uri="{FF2B5EF4-FFF2-40B4-BE49-F238E27FC236}">
                  <a16:creationId xmlns:a16="http://schemas.microsoft.com/office/drawing/2014/main" id="{16080286-138F-4726-B368-3E1B350EB1B0}"/>
                </a:ext>
              </a:extLst>
            </p:cNvPr>
            <p:cNvSpPr txBox="1"/>
            <p:nvPr/>
          </p:nvSpPr>
          <p:spPr>
            <a:xfrm>
              <a:off x="9696400" y="2276872"/>
              <a:ext cx="641522"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income</a:t>
              </a:r>
              <a:endParaRPr lang="zh-TW" altLang="en-US" sz="1000" b="1" dirty="0">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0C173A7D-E28F-4808-BC3B-4CF58898CB4C}"/>
                </a:ext>
              </a:extLst>
            </p:cNvPr>
            <p:cNvSpPr txBox="1"/>
            <p:nvPr/>
          </p:nvSpPr>
          <p:spPr>
            <a:xfrm>
              <a:off x="10344472" y="2276872"/>
              <a:ext cx="805029"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education</a:t>
              </a:r>
              <a:endParaRPr lang="zh-TW" altLang="en-US" sz="1000" b="1" dirty="0">
                <a:latin typeface="微軟正黑體" panose="020B0604030504040204" pitchFamily="34" charset="-120"/>
                <a:ea typeface="微軟正黑體" panose="020B0604030504040204" pitchFamily="34" charset="-120"/>
              </a:endParaRPr>
            </a:p>
          </p:txBody>
        </p:sp>
        <p:sp>
          <p:nvSpPr>
            <p:cNvPr id="49" name="文字方塊 48">
              <a:extLst>
                <a:ext uri="{FF2B5EF4-FFF2-40B4-BE49-F238E27FC236}">
                  <a16:creationId xmlns:a16="http://schemas.microsoft.com/office/drawing/2014/main" id="{E0DEDC5E-D4B9-4988-93CC-F0E7638AA6F0}"/>
                </a:ext>
              </a:extLst>
            </p:cNvPr>
            <p:cNvSpPr txBox="1"/>
            <p:nvPr/>
          </p:nvSpPr>
          <p:spPr>
            <a:xfrm>
              <a:off x="11136560" y="2276872"/>
              <a:ext cx="564578" cy="246221"/>
            </a:xfrm>
            <a:prstGeom prst="rect">
              <a:avLst/>
            </a:prstGeom>
            <a:noFill/>
          </p:spPr>
          <p:txBody>
            <a:bodyPr wrap="none" rtlCol="0">
              <a:spAutoFit/>
            </a:bodyPr>
            <a:lstStyle/>
            <a:p>
              <a:r>
                <a:rPr lang="en-US" altLang="zh-TW" sz="1000" b="1" dirty="0">
                  <a:latin typeface="微軟正黑體" panose="020B0604030504040204" pitchFamily="34" charset="-120"/>
                  <a:ea typeface="微軟正黑體" panose="020B0604030504040204" pitchFamily="34" charset="-120"/>
                </a:rPr>
                <a:t>family</a:t>
              </a:r>
              <a:endParaRPr lang="zh-TW" altLang="en-US" sz="1000" b="1" dirty="0">
                <a:latin typeface="微軟正黑體" panose="020B0604030504040204" pitchFamily="34" charset="-120"/>
                <a:ea typeface="微軟正黑體" panose="020B0604030504040204" pitchFamily="34" charset="-120"/>
              </a:endParaRPr>
            </a:p>
          </p:txBody>
        </p:sp>
      </p:grpSp>
      <p:sp>
        <p:nvSpPr>
          <p:cNvPr id="5" name="矩形 4">
            <a:extLst>
              <a:ext uri="{FF2B5EF4-FFF2-40B4-BE49-F238E27FC236}">
                <a16:creationId xmlns:a16="http://schemas.microsoft.com/office/drawing/2014/main" id="{75D4BBBB-73FD-4180-8071-A4A0EC4AE3E0}"/>
              </a:ext>
            </a:extLst>
          </p:cNvPr>
          <p:cNvSpPr/>
          <p:nvPr/>
        </p:nvSpPr>
        <p:spPr>
          <a:xfrm>
            <a:off x="8184232" y="4509120"/>
            <a:ext cx="1224136"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3A13D720-E596-4957-AE85-C163E0F2FCBC}"/>
              </a:ext>
            </a:extLst>
          </p:cNvPr>
          <p:cNvSpPr/>
          <p:nvPr/>
        </p:nvSpPr>
        <p:spPr>
          <a:xfrm>
            <a:off x="8328248" y="5085184"/>
            <a:ext cx="1013419" cy="523220"/>
          </a:xfrm>
          <a:prstGeom prst="rect">
            <a:avLst/>
          </a:prstGeom>
          <a:ln>
            <a:noFill/>
          </a:ln>
        </p:spPr>
        <p:txBody>
          <a:bodyPr wrap="none">
            <a:spAutoFit/>
          </a:bodyPr>
          <a:lstStyle/>
          <a:p>
            <a:pPr algn="ctr"/>
            <a:r>
              <a:rPr lang="zh-TW" altLang="en-US" sz="1400" b="1" dirty="0">
                <a:solidFill>
                  <a:schemeClr val="accent6">
                    <a:lumMod val="10000"/>
                  </a:schemeClr>
                </a:solidFill>
              </a:rPr>
              <a:t>對數勝率</a:t>
            </a:r>
            <a:endParaRPr lang="en-US" altLang="zh-TW" sz="1400" b="1" dirty="0">
              <a:solidFill>
                <a:schemeClr val="accent6">
                  <a:lumMod val="10000"/>
                </a:schemeClr>
              </a:solidFill>
            </a:endParaRPr>
          </a:p>
          <a:p>
            <a:pPr algn="ctr"/>
            <a:r>
              <a:rPr lang="en-US" altLang="zh-TW" sz="1400" b="1" dirty="0">
                <a:solidFill>
                  <a:schemeClr val="accent6">
                    <a:lumMod val="10000"/>
                  </a:schemeClr>
                </a:solidFill>
              </a:rPr>
              <a:t>Log Odds</a:t>
            </a:r>
            <a:endParaRPr lang="zh-TW" altLang="en-US" sz="1400" b="1" dirty="0">
              <a:solidFill>
                <a:schemeClr val="accent6">
                  <a:lumMod val="10000"/>
                </a:schemeClr>
              </a:solidFill>
            </a:endParaRPr>
          </a:p>
        </p:txBody>
      </p:sp>
      <p:sp>
        <p:nvSpPr>
          <p:cNvPr id="56" name="矩形 55">
            <a:extLst>
              <a:ext uri="{FF2B5EF4-FFF2-40B4-BE49-F238E27FC236}">
                <a16:creationId xmlns:a16="http://schemas.microsoft.com/office/drawing/2014/main" id="{3E9EED9A-601A-4699-B5CC-0D556DFD8145}"/>
              </a:ext>
            </a:extLst>
          </p:cNvPr>
          <p:cNvSpPr/>
          <p:nvPr/>
        </p:nvSpPr>
        <p:spPr>
          <a:xfrm>
            <a:off x="9679697" y="5085184"/>
            <a:ext cx="902811" cy="307777"/>
          </a:xfrm>
          <a:prstGeom prst="rect">
            <a:avLst/>
          </a:prstGeom>
          <a:ln>
            <a:noFill/>
          </a:ln>
        </p:spPr>
        <p:txBody>
          <a:bodyPr wrap="none">
            <a:spAutoFit/>
          </a:bodyPr>
          <a:lstStyle/>
          <a:p>
            <a:pPr algn="ctr"/>
            <a:r>
              <a:rPr lang="zh-TW" altLang="en-US" sz="1400" b="1" dirty="0">
                <a:solidFill>
                  <a:schemeClr val="accent6">
                    <a:lumMod val="10000"/>
                  </a:schemeClr>
                </a:solidFill>
              </a:rPr>
              <a:t>線性回歸</a:t>
            </a:r>
          </a:p>
        </p:txBody>
      </p:sp>
      <p:sp>
        <p:nvSpPr>
          <p:cNvPr id="57" name="矩形 56">
            <a:extLst>
              <a:ext uri="{FF2B5EF4-FFF2-40B4-BE49-F238E27FC236}">
                <a16:creationId xmlns:a16="http://schemas.microsoft.com/office/drawing/2014/main" id="{2DF49507-BA4A-442C-A9A0-144F4F8082B5}"/>
              </a:ext>
            </a:extLst>
          </p:cNvPr>
          <p:cNvSpPr/>
          <p:nvPr/>
        </p:nvSpPr>
        <p:spPr>
          <a:xfrm>
            <a:off x="9212802" y="3284984"/>
            <a:ext cx="1293944" cy="307777"/>
          </a:xfrm>
          <a:prstGeom prst="rect">
            <a:avLst/>
          </a:prstGeom>
          <a:ln>
            <a:noFill/>
          </a:ln>
        </p:spPr>
        <p:txBody>
          <a:bodyPr wrap="none">
            <a:spAutoFit/>
          </a:bodyPr>
          <a:lstStyle/>
          <a:p>
            <a:pPr algn="ctr"/>
            <a:r>
              <a:rPr lang="en-US" altLang="zh-TW" sz="1400" b="1" dirty="0">
                <a:solidFill>
                  <a:schemeClr val="accent6">
                    <a:lumMod val="10000"/>
                  </a:schemeClr>
                </a:solidFill>
              </a:rPr>
              <a:t>Sigmoid </a:t>
            </a:r>
            <a:r>
              <a:rPr lang="zh-TW" altLang="en-US" sz="1400" b="1" dirty="0">
                <a:solidFill>
                  <a:schemeClr val="accent6">
                    <a:lumMod val="10000"/>
                  </a:schemeClr>
                </a:solidFill>
              </a:rPr>
              <a:t>函數</a:t>
            </a:r>
          </a:p>
        </p:txBody>
      </p:sp>
      <p:sp>
        <p:nvSpPr>
          <p:cNvPr id="58" name="矩形 57">
            <a:extLst>
              <a:ext uri="{FF2B5EF4-FFF2-40B4-BE49-F238E27FC236}">
                <a16:creationId xmlns:a16="http://schemas.microsoft.com/office/drawing/2014/main" id="{A8AA8659-AA1B-441D-88D8-CC47075F5C2D}"/>
              </a:ext>
            </a:extLst>
          </p:cNvPr>
          <p:cNvSpPr/>
          <p:nvPr/>
        </p:nvSpPr>
        <p:spPr>
          <a:xfrm>
            <a:off x="7947752" y="3284984"/>
            <a:ext cx="902811" cy="307777"/>
          </a:xfrm>
          <a:prstGeom prst="rect">
            <a:avLst/>
          </a:prstGeom>
          <a:ln>
            <a:noFill/>
          </a:ln>
        </p:spPr>
        <p:txBody>
          <a:bodyPr wrap="none">
            <a:spAutoFit/>
          </a:bodyPr>
          <a:lstStyle/>
          <a:p>
            <a:pPr algn="ctr"/>
            <a:r>
              <a:rPr lang="zh-TW" altLang="en-US" sz="1400" b="1" dirty="0">
                <a:solidFill>
                  <a:schemeClr val="accent6">
                    <a:lumMod val="10000"/>
                  </a:schemeClr>
                </a:solidFill>
              </a:rPr>
              <a:t>條件機率</a:t>
            </a:r>
          </a:p>
        </p:txBody>
      </p:sp>
      <p:pic>
        <p:nvPicPr>
          <p:cNvPr id="27650" name="Picture 2" descr="Understanding the Sigmoid Function in Logistic Regression: Mapping Inputs  to Probabilities">
            <a:extLst>
              <a:ext uri="{FF2B5EF4-FFF2-40B4-BE49-F238E27FC236}">
                <a16:creationId xmlns:a16="http://schemas.microsoft.com/office/drawing/2014/main" id="{45F338A5-2F2A-4F13-A268-34ADCD8553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9876" y="4151939"/>
            <a:ext cx="2232248" cy="14866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63D32B4-0979-08BB-4ED6-D8D399C76ECC}"/>
              </a:ext>
            </a:extLst>
          </p:cNvPr>
          <p:cNvSpPr/>
          <p:nvPr/>
        </p:nvSpPr>
        <p:spPr>
          <a:xfrm>
            <a:off x="5663952" y="5616773"/>
            <a:ext cx="1293944" cy="307777"/>
          </a:xfrm>
          <a:prstGeom prst="rect">
            <a:avLst/>
          </a:prstGeom>
          <a:ln>
            <a:noFill/>
          </a:ln>
        </p:spPr>
        <p:txBody>
          <a:bodyPr wrap="none">
            <a:spAutoFit/>
          </a:bodyPr>
          <a:lstStyle/>
          <a:p>
            <a:pPr algn="ctr"/>
            <a:r>
              <a:rPr lang="en-US" altLang="zh-TW" sz="1400" b="1" dirty="0">
                <a:solidFill>
                  <a:schemeClr val="accent6">
                    <a:lumMod val="10000"/>
                  </a:schemeClr>
                </a:solidFill>
              </a:rPr>
              <a:t>Sigmoid </a:t>
            </a:r>
            <a:r>
              <a:rPr lang="zh-TW" altLang="en-US" sz="1400" b="1" dirty="0">
                <a:solidFill>
                  <a:schemeClr val="accent6">
                    <a:lumMod val="10000"/>
                  </a:schemeClr>
                </a:solidFill>
              </a:rPr>
              <a:t>函數</a:t>
            </a:r>
          </a:p>
        </p:txBody>
      </p:sp>
    </p:spTree>
    <p:extLst>
      <p:ext uri="{BB962C8B-B14F-4D97-AF65-F5344CB8AC3E}">
        <p14:creationId xmlns:p14="http://schemas.microsoft.com/office/powerpoint/2010/main" val="1967548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311E6D-BCD3-8964-FDFB-D82747DD91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32104" y="1711325"/>
            <a:ext cx="4401818" cy="4356438"/>
          </a:xfrm>
          <a:prstGeom prst="rect">
            <a:avLst/>
          </a:prstGeom>
        </p:spPr>
      </p:pic>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AI</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vs. </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機器學習 </a:t>
            </a:r>
          </a:p>
        </p:txBody>
      </p:sp>
      <p:pic>
        <p:nvPicPr>
          <p:cNvPr id="5" name="圖片 4">
            <a:extLst>
              <a:ext uri="{FF2B5EF4-FFF2-40B4-BE49-F238E27FC236}">
                <a16:creationId xmlns:a16="http://schemas.microsoft.com/office/drawing/2014/main" id="{4B90C572-3AE6-6382-D5B4-40E6D0C36145}"/>
              </a:ext>
            </a:extLst>
          </p:cNvPr>
          <p:cNvPicPr>
            <a:picLocks noChangeAspect="1"/>
          </p:cNvPicPr>
          <p:nvPr/>
        </p:nvPicPr>
        <p:blipFill>
          <a:blip r:embed="rId4"/>
          <a:stretch>
            <a:fillRect/>
          </a:stretch>
        </p:blipFill>
        <p:spPr>
          <a:xfrm>
            <a:off x="911424" y="1599695"/>
            <a:ext cx="5472608" cy="3706714"/>
          </a:xfrm>
          <a:prstGeom prst="rect">
            <a:avLst/>
          </a:prstGeom>
        </p:spPr>
      </p:pic>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機器學習是實現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AI</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的一種方式，它只是一個眾多技術中的一個分支</a:t>
            </a:r>
          </a:p>
        </p:txBody>
      </p:sp>
      <p:sp>
        <p:nvSpPr>
          <p:cNvPr id="7" name="文字方塊 6">
            <a:extLst>
              <a:ext uri="{FF2B5EF4-FFF2-40B4-BE49-F238E27FC236}">
                <a16:creationId xmlns:a16="http://schemas.microsoft.com/office/drawing/2014/main" id="{0FC4A806-208C-4F53-1167-B64BFC0D2174}"/>
              </a:ext>
            </a:extLst>
          </p:cNvPr>
          <p:cNvSpPr txBox="1"/>
          <p:nvPr/>
        </p:nvSpPr>
        <p:spPr>
          <a:xfrm>
            <a:off x="1271464" y="5306409"/>
            <a:ext cx="5060432" cy="874983"/>
          </a:xfrm>
          <a:prstGeom prst="rect">
            <a:avLst/>
          </a:prstGeom>
          <a:noFill/>
        </p:spPr>
        <p:txBody>
          <a:bodyPr wrap="square" rtlCol="0">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訓練方式</a:t>
            </a:r>
            <a:r>
              <a:rPr lang="en-US" altLang="zh-TW" b="1" dirty="0">
                <a:solidFill>
                  <a:schemeClr val="accent1">
                    <a:lumMod val="75000"/>
                  </a:schemeClr>
                </a:solidFill>
                <a:latin typeface="Microsoft JhengHei UI" panose="020B0604030504040204" pitchFamily="34" charset="-120"/>
                <a:ea typeface="Microsoft JhengHei UI" panose="020B0604030504040204" pitchFamily="34" charset="-120"/>
              </a:rPr>
              <a:t>:</a:t>
            </a: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 監督、半監督、非監督、強化學習</a:t>
            </a:r>
            <a:endParaRPr lang="en-US" altLang="zh-TW" b="1" dirty="0">
              <a:solidFill>
                <a:schemeClr val="accent1">
                  <a:lumMod val="75000"/>
                </a:schemeClr>
              </a:solidFill>
              <a:latin typeface="Microsoft JhengHei UI" panose="020B0604030504040204" pitchFamily="34" charset="-120"/>
              <a:ea typeface="Microsoft JhengHei UI" panose="020B0604030504040204" pitchFamily="34" charset="-120"/>
            </a:endParaRP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預測型式</a:t>
            </a:r>
            <a:r>
              <a:rPr lang="en-US" altLang="zh-TW" b="1" dirty="0">
                <a:solidFill>
                  <a:schemeClr val="accent1">
                    <a:lumMod val="75000"/>
                  </a:schemeClr>
                </a:solidFill>
                <a:latin typeface="Microsoft JhengHei UI" panose="020B0604030504040204" pitchFamily="34" charset="-120"/>
                <a:ea typeface="Microsoft JhengHei UI" panose="020B0604030504040204" pitchFamily="34" charset="-120"/>
              </a:rPr>
              <a:t>:</a:t>
            </a: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 分類、回歸、分群</a:t>
            </a:r>
            <a:endParaRPr lang="en-US" altLang="zh-TW" b="1" dirty="0">
              <a:solidFill>
                <a:schemeClr val="accent1">
                  <a:lumMod val="75000"/>
                </a:schemeClr>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165406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勝率</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(Odds)</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代表</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&lt;</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成功和失敗機率</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&gt;</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的比值</a:t>
            </a:r>
            <a:endPar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dirty="0">
                <a:solidFill>
                  <a:schemeClr val="accent6">
                    <a:lumMod val="10000"/>
                  </a:schemeClr>
                </a:solidFill>
              </a:rPr>
              <a:t>勝率 </a:t>
            </a:r>
            <a:r>
              <a:rPr lang="en-US" altLang="zh-TW" sz="1200" dirty="0">
                <a:solidFill>
                  <a:schemeClr val="accent6">
                    <a:lumMod val="10000"/>
                  </a:schemeClr>
                </a:solidFill>
              </a:rPr>
              <a:t>= </a:t>
            </a:r>
            <a:r>
              <a:rPr lang="zh-TW" altLang="en-US" sz="1200" dirty="0">
                <a:solidFill>
                  <a:schemeClr val="accent6">
                    <a:lumMod val="10000"/>
                  </a:schemeClr>
                </a:solidFill>
              </a:rPr>
              <a:t>成功機率 </a:t>
            </a:r>
            <a:r>
              <a:rPr lang="en-US" altLang="zh-TW" sz="1200" dirty="0">
                <a:solidFill>
                  <a:schemeClr val="accent6">
                    <a:lumMod val="10000"/>
                  </a:schemeClr>
                </a:solidFill>
              </a:rPr>
              <a:t>/ </a:t>
            </a:r>
            <a:r>
              <a:rPr lang="zh-TW" altLang="en-US" sz="1200" dirty="0">
                <a:solidFill>
                  <a:schemeClr val="accent6">
                    <a:lumMod val="10000"/>
                  </a:schemeClr>
                </a:solidFill>
              </a:rPr>
              <a:t>失敗機率，對數勝率</a:t>
            </a:r>
            <a:r>
              <a:rPr lang="en-US" altLang="zh-TW" sz="1200" dirty="0">
                <a:solidFill>
                  <a:schemeClr val="accent6">
                    <a:lumMod val="10000"/>
                  </a:schemeClr>
                </a:solidFill>
              </a:rPr>
              <a:t>(Log Odds / Logit)</a:t>
            </a:r>
            <a:r>
              <a:rPr lang="zh-TW" altLang="en-US" sz="1200" dirty="0">
                <a:solidFill>
                  <a:schemeClr val="accent6">
                    <a:lumMod val="10000"/>
                  </a:schemeClr>
                </a:solidFill>
              </a:rPr>
              <a:t>與機率呈現</a:t>
            </a:r>
            <a:r>
              <a:rPr lang="en-US" altLang="zh-TW" sz="1200" dirty="0">
                <a:solidFill>
                  <a:schemeClr val="accent6">
                    <a:lumMod val="10000"/>
                  </a:schemeClr>
                </a:solidFill>
              </a:rPr>
              <a:t>Sigmoid</a:t>
            </a:r>
            <a:r>
              <a:rPr lang="zh-TW" altLang="en-US" sz="1200" dirty="0">
                <a:solidFill>
                  <a:schemeClr val="accent6">
                    <a:lumMod val="10000"/>
                  </a:schemeClr>
                </a:solidFill>
              </a:rPr>
              <a:t>關係</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Logistic Regression</a:t>
            </a:r>
          </a:p>
        </p:txBody>
      </p:sp>
      <p:pic>
        <p:nvPicPr>
          <p:cNvPr id="6" name="圖片 5">
            <a:extLst>
              <a:ext uri="{FF2B5EF4-FFF2-40B4-BE49-F238E27FC236}">
                <a16:creationId xmlns:a16="http://schemas.microsoft.com/office/drawing/2014/main" id="{3804FD0F-8284-48AF-B6B3-D3C6B8F7603A}"/>
              </a:ext>
            </a:extLst>
          </p:cNvPr>
          <p:cNvPicPr>
            <a:picLocks noChangeAspect="1"/>
          </p:cNvPicPr>
          <p:nvPr/>
        </p:nvPicPr>
        <p:blipFill>
          <a:blip r:embed="rId3"/>
          <a:stretch>
            <a:fillRect/>
          </a:stretch>
        </p:blipFill>
        <p:spPr>
          <a:xfrm>
            <a:off x="767408" y="1628800"/>
            <a:ext cx="3781953" cy="2886478"/>
          </a:xfrm>
          <a:prstGeom prst="rect">
            <a:avLst/>
          </a:prstGeom>
        </p:spPr>
      </p:pic>
      <p:pic>
        <p:nvPicPr>
          <p:cNvPr id="8" name="圖片 7">
            <a:extLst>
              <a:ext uri="{FF2B5EF4-FFF2-40B4-BE49-F238E27FC236}">
                <a16:creationId xmlns:a16="http://schemas.microsoft.com/office/drawing/2014/main" id="{CEEA316C-A8E4-4C03-ADA7-5013BF46DA68}"/>
              </a:ext>
            </a:extLst>
          </p:cNvPr>
          <p:cNvPicPr>
            <a:picLocks noChangeAspect="1"/>
          </p:cNvPicPr>
          <p:nvPr/>
        </p:nvPicPr>
        <p:blipFill>
          <a:blip r:embed="rId4"/>
          <a:stretch>
            <a:fillRect/>
          </a:stretch>
        </p:blipFill>
        <p:spPr>
          <a:xfrm>
            <a:off x="1847528" y="4581128"/>
            <a:ext cx="2232248" cy="591094"/>
          </a:xfrm>
          <a:prstGeom prst="rect">
            <a:avLst/>
          </a:prstGeom>
        </p:spPr>
      </p:pic>
      <p:sp>
        <p:nvSpPr>
          <p:cNvPr id="11" name="矩形 10">
            <a:extLst>
              <a:ext uri="{FF2B5EF4-FFF2-40B4-BE49-F238E27FC236}">
                <a16:creationId xmlns:a16="http://schemas.microsoft.com/office/drawing/2014/main" id="{4AFD7149-5B88-4AC4-8CCF-6305535929AC}"/>
              </a:ext>
            </a:extLst>
          </p:cNvPr>
          <p:cNvSpPr/>
          <p:nvPr/>
        </p:nvSpPr>
        <p:spPr>
          <a:xfrm>
            <a:off x="983432" y="5373216"/>
            <a:ext cx="3711272" cy="523220"/>
          </a:xfrm>
          <a:prstGeom prst="rect">
            <a:avLst/>
          </a:prstGeom>
        </p:spPr>
        <p:txBody>
          <a:bodyPr wrap="none">
            <a:spAutoFit/>
          </a:bodyPr>
          <a:lstStyle/>
          <a:p>
            <a:pPr algn="ct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勝率是</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3 </a:t>
            </a: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代表一個人買保險和不買保險的機率比為</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3:1 </a:t>
            </a: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0D1B5FFE-60B2-4A8B-A953-46FF858429E5}"/>
              </a:ext>
            </a:extLst>
          </p:cNvPr>
          <p:cNvPicPr>
            <a:picLocks noChangeAspect="1"/>
          </p:cNvPicPr>
          <p:nvPr/>
        </p:nvPicPr>
        <p:blipFill>
          <a:blip r:embed="rId5"/>
          <a:stretch>
            <a:fillRect/>
          </a:stretch>
        </p:blipFill>
        <p:spPr>
          <a:xfrm>
            <a:off x="6528048" y="1628800"/>
            <a:ext cx="3763176" cy="2880320"/>
          </a:xfrm>
          <a:prstGeom prst="rect">
            <a:avLst/>
          </a:prstGeom>
        </p:spPr>
      </p:pic>
      <p:sp>
        <p:nvSpPr>
          <p:cNvPr id="13" name="矩形 12">
            <a:extLst>
              <a:ext uri="{FF2B5EF4-FFF2-40B4-BE49-F238E27FC236}">
                <a16:creationId xmlns:a16="http://schemas.microsoft.com/office/drawing/2014/main" id="{1EAB6B7F-C488-4105-A213-49035CB4033F}"/>
              </a:ext>
            </a:extLst>
          </p:cNvPr>
          <p:cNvSpPr/>
          <p:nvPr/>
        </p:nvSpPr>
        <p:spPr>
          <a:xfrm>
            <a:off x="6312024" y="5373216"/>
            <a:ext cx="5328592" cy="523220"/>
          </a:xfrm>
          <a:prstGeom prst="rect">
            <a:avLst/>
          </a:prstGeom>
        </p:spPr>
        <p:txBody>
          <a:bodyPr wrap="square">
            <a:spAutoFit/>
          </a:bodyPr>
          <a:lstStyle/>
          <a:p>
            <a:pPr marL="285750" indent="-285750">
              <a:buFont typeface="Arial" panose="020B0604020202020204" pitchFamily="34" charset="0"/>
              <a:buChar char="•"/>
            </a:pPr>
            <a:r>
              <a:rPr lang="en-US" altLang="zh-TW" sz="1400" dirty="0">
                <a:solidFill>
                  <a:schemeClr val="accent6">
                    <a:lumMod val="10000"/>
                  </a:schemeClr>
                </a:solidFill>
              </a:rPr>
              <a:t>X</a:t>
            </a:r>
            <a:r>
              <a:rPr lang="zh-TW" altLang="en-US" sz="1400" dirty="0">
                <a:solidFill>
                  <a:schemeClr val="accent6">
                    <a:lumMod val="10000"/>
                  </a:schemeClr>
                </a:solidFill>
              </a:rPr>
              <a:t>與條件機率呈現</a:t>
            </a:r>
            <a:r>
              <a:rPr lang="en-US" altLang="zh-TW" sz="1400" dirty="0">
                <a:solidFill>
                  <a:schemeClr val="accent6">
                    <a:lumMod val="10000"/>
                  </a:schemeClr>
                </a:solidFill>
              </a:rPr>
              <a:t>Sigmoid</a:t>
            </a:r>
            <a:r>
              <a:rPr lang="zh-TW" altLang="en-US" sz="1400" dirty="0">
                <a:solidFill>
                  <a:schemeClr val="accent6">
                    <a:lumMod val="10000"/>
                  </a:schemeClr>
                </a:solidFill>
              </a:rPr>
              <a:t>關係 </a:t>
            </a:r>
            <a:r>
              <a:rPr lang="en-US" altLang="zh-TW" sz="1400" dirty="0">
                <a:solidFill>
                  <a:schemeClr val="accent6">
                    <a:lumMod val="10000"/>
                  </a:schemeClr>
                </a:solidFill>
              </a:rPr>
              <a:t>(</a:t>
            </a:r>
            <a:r>
              <a:rPr lang="zh-TW" altLang="en-US" sz="1400" dirty="0">
                <a:solidFill>
                  <a:schemeClr val="accent6">
                    <a:lumMod val="10000"/>
                  </a:schemeClr>
                </a:solidFill>
              </a:rPr>
              <a:t>邏輯迴歸的基本假設</a:t>
            </a:r>
            <a:r>
              <a:rPr lang="en-US" altLang="zh-TW" sz="1400" dirty="0">
                <a:solidFill>
                  <a:schemeClr val="accent6">
                    <a:lumMod val="10000"/>
                  </a:schemeClr>
                </a:solidFill>
              </a:rPr>
              <a:t>)</a:t>
            </a:r>
          </a:p>
          <a:p>
            <a:pPr marL="285750" indent="-285750">
              <a:buFont typeface="Arial" panose="020B0604020202020204" pitchFamily="34" charset="0"/>
              <a:buChar char="•"/>
            </a:pPr>
            <a:r>
              <a:rPr lang="zh-TW" altLang="en-US" sz="1400" dirty="0">
                <a:solidFill>
                  <a:schemeClr val="accent6">
                    <a:lumMod val="10000"/>
                  </a:schemeClr>
                </a:solidFill>
              </a:rPr>
              <a:t>對數勝率與條件機率呈現</a:t>
            </a:r>
            <a:r>
              <a:rPr lang="en-US" altLang="zh-TW" sz="1400" dirty="0">
                <a:solidFill>
                  <a:schemeClr val="accent6">
                    <a:lumMod val="10000"/>
                  </a:schemeClr>
                </a:solidFill>
              </a:rPr>
              <a:t>Sigmoid</a:t>
            </a:r>
            <a:r>
              <a:rPr lang="zh-TW" altLang="en-US" sz="1400" dirty="0">
                <a:solidFill>
                  <a:schemeClr val="accent6">
                    <a:lumMod val="10000"/>
                  </a:schemeClr>
                </a:solidFill>
              </a:rPr>
              <a:t>關係 </a:t>
            </a:r>
            <a:r>
              <a:rPr lang="en-US" altLang="zh-TW" sz="1400" dirty="0">
                <a:solidFill>
                  <a:schemeClr val="accent6">
                    <a:lumMod val="10000"/>
                  </a:schemeClr>
                </a:solidFill>
              </a:rPr>
              <a:t>(</a:t>
            </a:r>
            <a:r>
              <a:rPr lang="zh-TW" altLang="en-US" sz="1400" dirty="0">
                <a:solidFill>
                  <a:schemeClr val="accent6">
                    <a:lumMod val="10000"/>
                  </a:schemeClr>
                </a:solidFill>
              </a:rPr>
              <a:t>對數勝率的基本性質</a:t>
            </a:r>
            <a:r>
              <a:rPr lang="en-US" altLang="zh-TW" sz="1400" dirty="0">
                <a:solidFill>
                  <a:schemeClr val="accent6">
                    <a:lumMod val="10000"/>
                  </a:schemeClr>
                </a:solidFill>
              </a:rPr>
              <a:t>)</a:t>
            </a:r>
            <a:endParaRPr lang="zh-TW" altLang="en-US" sz="1400" dirty="0">
              <a:solidFill>
                <a:schemeClr val="accent6">
                  <a:lumMod val="10000"/>
                </a:schemeClr>
              </a:solidFill>
            </a:endParaRPr>
          </a:p>
        </p:txBody>
      </p:sp>
      <p:pic>
        <p:nvPicPr>
          <p:cNvPr id="37" name="圖片 36">
            <a:extLst>
              <a:ext uri="{FF2B5EF4-FFF2-40B4-BE49-F238E27FC236}">
                <a16:creationId xmlns:a16="http://schemas.microsoft.com/office/drawing/2014/main" id="{6B136089-386E-4749-BD4E-E2161EE9310C}"/>
              </a:ext>
            </a:extLst>
          </p:cNvPr>
          <p:cNvPicPr>
            <a:picLocks noChangeAspect="1"/>
          </p:cNvPicPr>
          <p:nvPr/>
        </p:nvPicPr>
        <p:blipFill rotWithShape="1">
          <a:blip r:embed="rId6"/>
          <a:srcRect t="19888" b="45775"/>
          <a:stretch/>
        </p:blipFill>
        <p:spPr>
          <a:xfrm>
            <a:off x="7104112" y="4581128"/>
            <a:ext cx="2952328" cy="694268"/>
          </a:xfrm>
          <a:prstGeom prst="rect">
            <a:avLst/>
          </a:prstGeom>
        </p:spPr>
      </p:pic>
    </p:spTree>
    <p:extLst>
      <p:ext uri="{BB962C8B-B14F-4D97-AF65-F5344CB8AC3E}">
        <p14:creationId xmlns:p14="http://schemas.microsoft.com/office/powerpoint/2010/main" val="767469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估計邏輯迴歸的參數，最大概似估計</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MLE</a:t>
            </a:r>
            <a:endPar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Logistic Regression</a:t>
            </a:r>
          </a:p>
        </p:txBody>
      </p:sp>
      <p:pic>
        <p:nvPicPr>
          <p:cNvPr id="16" name="圖片 15">
            <a:extLst>
              <a:ext uri="{FF2B5EF4-FFF2-40B4-BE49-F238E27FC236}">
                <a16:creationId xmlns:a16="http://schemas.microsoft.com/office/drawing/2014/main" id="{6908FAEB-D832-4C90-94B2-1743751C9679}"/>
              </a:ext>
            </a:extLst>
          </p:cNvPr>
          <p:cNvPicPr>
            <a:picLocks noChangeAspect="1"/>
          </p:cNvPicPr>
          <p:nvPr/>
        </p:nvPicPr>
        <p:blipFill>
          <a:blip r:embed="rId2"/>
          <a:stretch>
            <a:fillRect/>
          </a:stretch>
        </p:blipFill>
        <p:spPr>
          <a:xfrm>
            <a:off x="335360" y="2132856"/>
            <a:ext cx="6696744" cy="2777068"/>
          </a:xfrm>
          <a:prstGeom prst="rect">
            <a:avLst/>
          </a:prstGeom>
        </p:spPr>
      </p:pic>
      <p:cxnSp>
        <p:nvCxnSpPr>
          <p:cNvPr id="11" name="直線接點 10">
            <a:extLst>
              <a:ext uri="{FF2B5EF4-FFF2-40B4-BE49-F238E27FC236}">
                <a16:creationId xmlns:a16="http://schemas.microsoft.com/office/drawing/2014/main" id="{2EA66B70-28BE-4EC4-A779-04BA6FDD247D}"/>
              </a:ext>
            </a:extLst>
          </p:cNvPr>
          <p:cNvCxnSpPr/>
          <p:nvPr/>
        </p:nvCxnSpPr>
        <p:spPr>
          <a:xfrm>
            <a:off x="7248128"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AC2D1F50-9B8E-4657-A7B3-13415E964ED6}"/>
              </a:ext>
            </a:extLst>
          </p:cNvPr>
          <p:cNvPicPr>
            <a:picLocks noChangeAspect="1"/>
          </p:cNvPicPr>
          <p:nvPr/>
        </p:nvPicPr>
        <p:blipFill>
          <a:blip r:embed="rId3"/>
          <a:stretch>
            <a:fillRect/>
          </a:stretch>
        </p:blipFill>
        <p:spPr>
          <a:xfrm>
            <a:off x="8256240" y="3717032"/>
            <a:ext cx="3134162" cy="485843"/>
          </a:xfrm>
          <a:prstGeom prst="rect">
            <a:avLst/>
          </a:prstGeom>
        </p:spPr>
      </p:pic>
      <p:pic>
        <p:nvPicPr>
          <p:cNvPr id="5" name="圖片 4">
            <a:extLst>
              <a:ext uri="{FF2B5EF4-FFF2-40B4-BE49-F238E27FC236}">
                <a16:creationId xmlns:a16="http://schemas.microsoft.com/office/drawing/2014/main" id="{970CA778-8F6E-4770-92A8-922CF0A18245}"/>
              </a:ext>
            </a:extLst>
          </p:cNvPr>
          <p:cNvPicPr>
            <a:picLocks noChangeAspect="1"/>
          </p:cNvPicPr>
          <p:nvPr/>
        </p:nvPicPr>
        <p:blipFill>
          <a:blip r:embed="rId4"/>
          <a:stretch>
            <a:fillRect/>
          </a:stretch>
        </p:blipFill>
        <p:spPr>
          <a:xfrm>
            <a:off x="7536160" y="4437112"/>
            <a:ext cx="4477375" cy="476316"/>
          </a:xfrm>
          <a:prstGeom prst="rect">
            <a:avLst/>
          </a:prstGeom>
        </p:spPr>
      </p:pic>
      <p:pic>
        <p:nvPicPr>
          <p:cNvPr id="6" name="圖片 5">
            <a:extLst>
              <a:ext uri="{FF2B5EF4-FFF2-40B4-BE49-F238E27FC236}">
                <a16:creationId xmlns:a16="http://schemas.microsoft.com/office/drawing/2014/main" id="{E8FC2D10-7D87-4ED1-B0EB-2ADD73E55CB2}"/>
              </a:ext>
            </a:extLst>
          </p:cNvPr>
          <p:cNvPicPr>
            <a:picLocks noChangeAspect="1"/>
          </p:cNvPicPr>
          <p:nvPr/>
        </p:nvPicPr>
        <p:blipFill>
          <a:blip r:embed="rId5"/>
          <a:stretch>
            <a:fillRect/>
          </a:stretch>
        </p:blipFill>
        <p:spPr>
          <a:xfrm>
            <a:off x="8328248" y="5301208"/>
            <a:ext cx="3240360" cy="491468"/>
          </a:xfrm>
          <a:prstGeom prst="rect">
            <a:avLst/>
          </a:prstGeom>
        </p:spPr>
      </p:pic>
      <p:sp>
        <p:nvSpPr>
          <p:cNvPr id="8" name="矩形 7">
            <a:extLst>
              <a:ext uri="{FF2B5EF4-FFF2-40B4-BE49-F238E27FC236}">
                <a16:creationId xmlns:a16="http://schemas.microsoft.com/office/drawing/2014/main" id="{A8688C07-0F03-4E37-9845-E407C310D03E}"/>
              </a:ext>
            </a:extLst>
          </p:cNvPr>
          <p:cNvSpPr/>
          <p:nvPr/>
        </p:nvSpPr>
        <p:spPr>
          <a:xfrm>
            <a:off x="8904312" y="3429000"/>
            <a:ext cx="1983235" cy="369332"/>
          </a:xfrm>
          <a:prstGeom prst="rect">
            <a:avLst/>
          </a:prstGeom>
        </p:spPr>
        <p:txBody>
          <a:bodyPr wrap="none">
            <a:spAutoFit/>
          </a:bodyPr>
          <a:lstStyle/>
          <a:p>
            <a:r>
              <a:rPr lang="en-US" altLang="zh-TW" b="1" dirty="0">
                <a:solidFill>
                  <a:srgbClr val="444444"/>
                </a:solidFill>
                <a:latin typeface="Oswald"/>
              </a:rPr>
              <a:t>Likelihood Function</a:t>
            </a:r>
            <a:endParaRPr lang="en-US" altLang="zh-TW" b="1" i="0" dirty="0">
              <a:solidFill>
                <a:srgbClr val="444444"/>
              </a:solidFill>
              <a:effectLst/>
              <a:latin typeface="Oswald"/>
            </a:endParaRPr>
          </a:p>
        </p:txBody>
      </p:sp>
      <p:sp>
        <p:nvSpPr>
          <p:cNvPr id="24" name="矩形 23">
            <a:extLst>
              <a:ext uri="{FF2B5EF4-FFF2-40B4-BE49-F238E27FC236}">
                <a16:creationId xmlns:a16="http://schemas.microsoft.com/office/drawing/2014/main" id="{327215E1-72BA-4A80-BFB3-46CB6DE9C717}"/>
              </a:ext>
            </a:extLst>
          </p:cNvPr>
          <p:cNvSpPr/>
          <p:nvPr/>
        </p:nvSpPr>
        <p:spPr>
          <a:xfrm>
            <a:off x="8400256" y="4221088"/>
            <a:ext cx="3168352" cy="369332"/>
          </a:xfrm>
          <a:prstGeom prst="rect">
            <a:avLst/>
          </a:prstGeom>
        </p:spPr>
        <p:txBody>
          <a:bodyPr wrap="square">
            <a:spAutoFit/>
          </a:bodyPr>
          <a:lstStyle/>
          <a:p>
            <a:r>
              <a:rPr lang="en-US" altLang="zh-TW" b="1" i="0" dirty="0">
                <a:solidFill>
                  <a:srgbClr val="444444"/>
                </a:solidFill>
                <a:effectLst/>
                <a:latin typeface="Oswald"/>
              </a:rPr>
              <a:t>Maximum </a:t>
            </a:r>
            <a:r>
              <a:rPr lang="en-US" altLang="zh-TW" b="1" dirty="0">
                <a:solidFill>
                  <a:srgbClr val="444444"/>
                </a:solidFill>
                <a:latin typeface="Oswald"/>
              </a:rPr>
              <a:t>L</a:t>
            </a:r>
            <a:r>
              <a:rPr lang="en-US" altLang="zh-TW" b="1" i="0" dirty="0">
                <a:solidFill>
                  <a:srgbClr val="444444"/>
                </a:solidFill>
                <a:effectLst/>
                <a:latin typeface="Oswald"/>
              </a:rPr>
              <a:t>ikelihood Estimation</a:t>
            </a:r>
          </a:p>
        </p:txBody>
      </p:sp>
      <p:sp>
        <p:nvSpPr>
          <p:cNvPr id="27" name="矩形 26">
            <a:extLst>
              <a:ext uri="{FF2B5EF4-FFF2-40B4-BE49-F238E27FC236}">
                <a16:creationId xmlns:a16="http://schemas.microsoft.com/office/drawing/2014/main" id="{A4270647-9814-4E62-8EBC-A1061027A46E}"/>
              </a:ext>
            </a:extLst>
          </p:cNvPr>
          <p:cNvSpPr/>
          <p:nvPr/>
        </p:nvSpPr>
        <p:spPr>
          <a:xfrm>
            <a:off x="8040216" y="4941168"/>
            <a:ext cx="3882794" cy="369332"/>
          </a:xfrm>
          <a:prstGeom prst="rect">
            <a:avLst/>
          </a:prstGeom>
        </p:spPr>
        <p:txBody>
          <a:bodyPr wrap="none">
            <a:spAutoFit/>
          </a:bodyPr>
          <a:lstStyle/>
          <a:p>
            <a:r>
              <a:rPr lang="en-US" altLang="zh-TW" b="1" dirty="0">
                <a:solidFill>
                  <a:srgbClr val="444444"/>
                </a:solidFill>
                <a:latin typeface="Oswald"/>
              </a:rPr>
              <a:t>Log Likelihood Function = Cross entropy</a:t>
            </a:r>
            <a:endParaRPr lang="en-US" altLang="zh-TW" b="1" i="0" dirty="0">
              <a:solidFill>
                <a:srgbClr val="444444"/>
              </a:solidFill>
              <a:effectLst/>
              <a:latin typeface="Oswald"/>
            </a:endParaRPr>
          </a:p>
        </p:txBody>
      </p:sp>
      <p:sp>
        <p:nvSpPr>
          <p:cNvPr id="9" name="矩形 8">
            <a:extLst>
              <a:ext uri="{FF2B5EF4-FFF2-40B4-BE49-F238E27FC236}">
                <a16:creationId xmlns:a16="http://schemas.microsoft.com/office/drawing/2014/main" id="{DA51B1D7-DD31-427A-B6B4-6CC2BE99A98C}"/>
              </a:ext>
            </a:extLst>
          </p:cNvPr>
          <p:cNvSpPr/>
          <p:nvPr/>
        </p:nvSpPr>
        <p:spPr>
          <a:xfrm>
            <a:off x="2639616" y="4941168"/>
            <a:ext cx="2234907" cy="307777"/>
          </a:xfrm>
          <a:prstGeom prst="rect">
            <a:avLst/>
          </a:prstGeom>
        </p:spPr>
        <p:txBody>
          <a:bodyPr wrap="none">
            <a:spAutoFit/>
          </a:bodyPr>
          <a:lstStyle/>
          <a:p>
            <a:r>
              <a:rPr lang="en-US" altLang="zh-TW" sz="1400" b="1" dirty="0">
                <a:solidFill>
                  <a:schemeClr val="accent6">
                    <a:lumMod val="10000"/>
                  </a:schemeClr>
                </a:solidFill>
              </a:rPr>
              <a:t>Likelihood = 0.00019939</a:t>
            </a:r>
            <a:endParaRPr lang="zh-TW" altLang="en-US" sz="1400" b="1" dirty="0">
              <a:solidFill>
                <a:schemeClr val="accent6">
                  <a:lumMod val="10000"/>
                </a:schemeClr>
              </a:solidFill>
            </a:endParaRPr>
          </a:p>
        </p:txBody>
      </p:sp>
      <p:pic>
        <p:nvPicPr>
          <p:cNvPr id="10" name="圖片 9">
            <a:extLst>
              <a:ext uri="{FF2B5EF4-FFF2-40B4-BE49-F238E27FC236}">
                <a16:creationId xmlns:a16="http://schemas.microsoft.com/office/drawing/2014/main" id="{950F46C4-FB36-44A7-AD0F-1812A7352F09}"/>
              </a:ext>
            </a:extLst>
          </p:cNvPr>
          <p:cNvPicPr>
            <a:picLocks noChangeAspect="1"/>
          </p:cNvPicPr>
          <p:nvPr/>
        </p:nvPicPr>
        <p:blipFill>
          <a:blip r:embed="rId6"/>
          <a:stretch>
            <a:fillRect/>
          </a:stretch>
        </p:blipFill>
        <p:spPr>
          <a:xfrm>
            <a:off x="8256240" y="1628800"/>
            <a:ext cx="3240360" cy="1380153"/>
          </a:xfrm>
          <a:prstGeom prst="rect">
            <a:avLst/>
          </a:prstGeom>
        </p:spPr>
      </p:pic>
      <p:cxnSp>
        <p:nvCxnSpPr>
          <p:cNvPr id="29" name="接點: 弧形 28">
            <a:extLst>
              <a:ext uri="{FF2B5EF4-FFF2-40B4-BE49-F238E27FC236}">
                <a16:creationId xmlns:a16="http://schemas.microsoft.com/office/drawing/2014/main" id="{588615CB-CD10-42C9-B7FE-EFE398F5CC4C}"/>
              </a:ext>
            </a:extLst>
          </p:cNvPr>
          <p:cNvCxnSpPr>
            <a:endCxn id="4" idx="1"/>
          </p:cNvCxnSpPr>
          <p:nvPr/>
        </p:nvCxnSpPr>
        <p:spPr>
          <a:xfrm>
            <a:off x="5663952" y="3429000"/>
            <a:ext cx="2592288" cy="530954"/>
          </a:xfrm>
          <a:prstGeom prst="curvedConnector3">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7645190-C15C-46B4-B9D2-DD746C5E2ED5}"/>
              </a:ext>
            </a:extLst>
          </p:cNvPr>
          <p:cNvSpPr txBox="1"/>
          <p:nvPr/>
        </p:nvSpPr>
        <p:spPr>
          <a:xfrm>
            <a:off x="1991544" y="5517232"/>
            <a:ext cx="4339650" cy="461665"/>
          </a:xfrm>
          <a:prstGeom prst="rect">
            <a:avLst/>
          </a:prstGeom>
          <a:solidFill>
            <a:srgbClr val="FFC000"/>
          </a:solidFill>
        </p:spPr>
        <p:txBody>
          <a:bodyPr wrap="none" rtlCol="0">
            <a:spAutoFit/>
          </a:bodyP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一般來說只要有辦法量化描述出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likelihood function</a:t>
            </a: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就能透過微分取極值，其實參數估計本質上就是最佳化問題</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Tree>
    <p:extLst>
      <p:ext uri="{BB962C8B-B14F-4D97-AF65-F5344CB8AC3E}">
        <p14:creationId xmlns:p14="http://schemas.microsoft.com/office/powerpoint/2010/main" val="3822265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估計邏輯迴歸的參數，最大概似估計</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MLE</a:t>
            </a:r>
            <a:endPar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多變量線性回歸</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Logistic Regression</a:t>
            </a:r>
          </a:p>
        </p:txBody>
      </p:sp>
      <p:sp>
        <p:nvSpPr>
          <p:cNvPr id="2" name="矩形 1">
            <a:extLst>
              <a:ext uri="{FF2B5EF4-FFF2-40B4-BE49-F238E27FC236}">
                <a16:creationId xmlns:a16="http://schemas.microsoft.com/office/drawing/2014/main" id="{6063C20E-6420-4860-AE13-81BF9A5897B6}"/>
              </a:ext>
            </a:extLst>
          </p:cNvPr>
          <p:cNvSpPr/>
          <p:nvPr/>
        </p:nvSpPr>
        <p:spPr>
          <a:xfrm>
            <a:off x="2855144" y="6093296"/>
            <a:ext cx="9361040" cy="276999"/>
          </a:xfrm>
          <a:prstGeom prst="rect">
            <a:avLst/>
          </a:prstGeom>
        </p:spPr>
        <p:txBody>
          <a:bodyPr wrap="square">
            <a:spAutoFit/>
          </a:bodyPr>
          <a:lstStyle/>
          <a:p>
            <a:r>
              <a:rPr lang="zh-TW" altLang="en-US" sz="1200" dirty="0"/>
              <a:t>https://medium.com/@ashisharora2204/logistic-regression-maximum-likelihood-estimation-gradient-descent-a7962a452332</a:t>
            </a:r>
          </a:p>
        </p:txBody>
      </p:sp>
      <p:pic>
        <p:nvPicPr>
          <p:cNvPr id="10" name="圖片 9">
            <a:extLst>
              <a:ext uri="{FF2B5EF4-FFF2-40B4-BE49-F238E27FC236}">
                <a16:creationId xmlns:a16="http://schemas.microsoft.com/office/drawing/2014/main" id="{208B2BD8-9BF5-49A8-823B-9E9212C386C3}"/>
              </a:ext>
            </a:extLst>
          </p:cNvPr>
          <p:cNvPicPr>
            <a:picLocks noChangeAspect="1"/>
          </p:cNvPicPr>
          <p:nvPr/>
        </p:nvPicPr>
        <p:blipFill>
          <a:blip r:embed="rId2"/>
          <a:stretch>
            <a:fillRect/>
          </a:stretch>
        </p:blipFill>
        <p:spPr>
          <a:xfrm>
            <a:off x="911424" y="2060848"/>
            <a:ext cx="6696744" cy="3043975"/>
          </a:xfrm>
          <a:prstGeom prst="rect">
            <a:avLst/>
          </a:prstGeom>
        </p:spPr>
      </p:pic>
      <p:pic>
        <p:nvPicPr>
          <p:cNvPr id="21" name="圖片 20">
            <a:extLst>
              <a:ext uri="{FF2B5EF4-FFF2-40B4-BE49-F238E27FC236}">
                <a16:creationId xmlns:a16="http://schemas.microsoft.com/office/drawing/2014/main" id="{5B1E0A68-AC0D-4084-AEF4-AD3A5F003602}"/>
              </a:ext>
            </a:extLst>
          </p:cNvPr>
          <p:cNvPicPr>
            <a:picLocks noChangeAspect="1"/>
          </p:cNvPicPr>
          <p:nvPr/>
        </p:nvPicPr>
        <p:blipFill>
          <a:blip r:embed="rId3"/>
          <a:stretch>
            <a:fillRect/>
          </a:stretch>
        </p:blipFill>
        <p:spPr>
          <a:xfrm>
            <a:off x="8616280" y="2564904"/>
            <a:ext cx="2807007" cy="2088232"/>
          </a:xfrm>
          <a:prstGeom prst="rect">
            <a:avLst/>
          </a:prstGeom>
        </p:spPr>
      </p:pic>
      <p:cxnSp>
        <p:nvCxnSpPr>
          <p:cNvPr id="17" name="直線接點 16">
            <a:extLst>
              <a:ext uri="{FF2B5EF4-FFF2-40B4-BE49-F238E27FC236}">
                <a16:creationId xmlns:a16="http://schemas.microsoft.com/office/drawing/2014/main" id="{24D426D9-B055-4EAE-9E0A-D8F7C43ED321}"/>
              </a:ext>
            </a:extLst>
          </p:cNvPr>
          <p:cNvCxnSpPr>
            <a:cxnSpLocks/>
          </p:cNvCxnSpPr>
          <p:nvPr/>
        </p:nvCxnSpPr>
        <p:spPr>
          <a:xfrm flipH="1">
            <a:off x="9552384" y="2564904"/>
            <a:ext cx="864096" cy="1872208"/>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EECBDED6-CEEB-4B6A-8C13-C950E44C929F}"/>
              </a:ext>
            </a:extLst>
          </p:cNvPr>
          <p:cNvCxnSpPr>
            <a:cxnSpLocks/>
          </p:cNvCxnSpPr>
          <p:nvPr/>
        </p:nvCxnSpPr>
        <p:spPr>
          <a:xfrm flipH="1">
            <a:off x="9048328" y="3140968"/>
            <a:ext cx="1872208" cy="93610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FD5BFFB-6A31-48A5-96F6-7C73F717B056}"/>
              </a:ext>
            </a:extLst>
          </p:cNvPr>
          <p:cNvCxnSpPr>
            <a:cxnSpLocks/>
          </p:cNvCxnSpPr>
          <p:nvPr/>
        </p:nvCxnSpPr>
        <p:spPr>
          <a:xfrm flipH="1" flipV="1">
            <a:off x="8976320" y="3284984"/>
            <a:ext cx="2160240" cy="21602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Tree>
    <p:extLst>
      <p:ext uri="{BB962C8B-B14F-4D97-AF65-F5344CB8AC3E}">
        <p14:creationId xmlns:p14="http://schemas.microsoft.com/office/powerpoint/2010/main" val="3885458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熵</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交叉熵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accent6">
                    <a:lumMod val="10000"/>
                  </a:schemeClr>
                </a:solidFill>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4016484"/>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endParaRPr lang="en-US" altLang="zh-TW" b="1" dirty="0">
              <a:solidFill>
                <a:schemeClr val="accent1">
                  <a:lumMod val="75000"/>
                </a:schemeClr>
              </a:solidFill>
              <a:latin typeface="Microsoft JhengHei UI" panose="020B0604030504040204" pitchFamily="34" charset="-120"/>
              <a:ea typeface="Microsoft JhengHei UI" panose="020B0604030504040204" pitchFamily="34" charset="-120"/>
            </a:endParaRPr>
          </a:p>
          <a:p>
            <a:pPr>
              <a:lnSpc>
                <a:spcPct val="150000"/>
              </a:lnSpc>
              <a:spcBef>
                <a:spcPct val="0"/>
              </a:spcBef>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1. Entropy:</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每條訊息所包含資訊的期望值（平均值）</a:t>
            </a:r>
          </a:p>
          <a:p>
            <a:pPr marL="171450" indent="-171450">
              <a:buFont typeface="Arial" panose="020B0604020202020204" pitchFamily="34" charset="0"/>
              <a:buChar char="•"/>
            </a:pP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熵可以被視為不確定性的指標</a:t>
            </a:r>
          </a:p>
          <a:p>
            <a:pPr marL="171450" indent="-171450">
              <a:buFont typeface="Arial" panose="020B0604020202020204" pitchFamily="34" charset="0"/>
              <a:buChar char="•"/>
            </a:pP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平均值越大表示更多的混亂</a:t>
            </a:r>
          </a:p>
          <a:p>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2. Cross Entropy  :</a:t>
            </a: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交叉熵是機器學習中的一個概念，尤其用於分類任務，用於衡量預測的概率分佈與實際分佈（或真實標籤）之間的匹配程度。</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將交叉熵視為衡量模型在預測時的匹配程度的一種方式。就像比較模型認為會發生的事情與實際發生的事情。如果模型的預測接近實際情況，交叉熵就低。如果預測相差很大，交叉熵就高。</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較低的交叉熵表示預測與實際情況之間的對齊更好。它衡量了預測分佈與真實類別分佈之間的“距離”。</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a:blip r:embed="rId3"/>
          <a:stretch>
            <a:fillRect/>
          </a:stretch>
        </p:blipFill>
        <p:spPr>
          <a:xfrm>
            <a:off x="551384" y="5157192"/>
            <a:ext cx="5040560" cy="536397"/>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1559496" y="5733256"/>
            <a:ext cx="1056636"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Entropy</a:t>
            </a:r>
            <a:endParaRPr lang="zh-TW" altLang="en-US" dirty="0"/>
          </a:p>
        </p:txBody>
      </p:sp>
      <p:sp>
        <p:nvSpPr>
          <p:cNvPr id="31" name="矩形 30">
            <a:extLst>
              <a:ext uri="{FF2B5EF4-FFF2-40B4-BE49-F238E27FC236}">
                <a16:creationId xmlns:a16="http://schemas.microsoft.com/office/drawing/2014/main" id="{8435C798-3969-43A6-B73F-76B3EA2CDFF0}"/>
              </a:ext>
            </a:extLst>
          </p:cNvPr>
          <p:cNvSpPr/>
          <p:nvPr/>
        </p:nvSpPr>
        <p:spPr>
          <a:xfrm>
            <a:off x="3791744" y="5733256"/>
            <a:ext cx="1782732"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Cross Entropy </a:t>
            </a:r>
            <a:endParaRPr lang="zh-TW" altLang="en-US" dirty="0"/>
          </a:p>
        </p:txBody>
      </p:sp>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r>
              <a:rPr lang="en-US" altLang="zh-TW" b="1" dirty="0">
                <a:solidFill>
                  <a:schemeClr val="accent6">
                    <a:lumMod val="10000"/>
                  </a:schemeClr>
                </a:solidFill>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r>
              <a:rPr lang="en-US" altLang="zh-TW" b="1" dirty="0">
                <a:solidFill>
                  <a:schemeClr val="accent6">
                    <a:lumMod val="10000"/>
                  </a:schemeClr>
                </a:solidFill>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r>
                <a:rPr lang="en-US" altLang="zh-TW" sz="1000" dirty="0"/>
                <a:t>0.775</a:t>
              </a:r>
              <a:endParaRPr lang="zh-TW" altLang="en-US" sz="1000" dirty="0"/>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r>
                <a:rPr lang="en-US" altLang="zh-TW" sz="1000" dirty="0"/>
                <a:t>0.116</a:t>
              </a:r>
              <a:endParaRPr lang="zh-TW" altLang="en-US" sz="1000" dirty="0"/>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r>
                <a:rPr lang="en-US" altLang="zh-TW" sz="1000" dirty="0"/>
                <a:t>0.039</a:t>
              </a:r>
              <a:endParaRPr lang="zh-TW" altLang="en-US" sz="1000" dirty="0"/>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r>
                <a:rPr lang="en-US" altLang="zh-TW" sz="1000" dirty="0"/>
                <a:t>0.070</a:t>
              </a:r>
              <a:endParaRPr lang="zh-TW" altLang="en-US" sz="1000" dirty="0"/>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r>
                <a:rPr lang="en-US" altLang="zh-TW" sz="1000" dirty="0"/>
                <a:t>1</a:t>
              </a:r>
              <a:endParaRPr lang="zh-TW" altLang="en-US" sz="1000" dirty="0"/>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r>
                <a:rPr lang="en-US" altLang="zh-TW" sz="1000" dirty="0"/>
                <a:t>0</a:t>
              </a:r>
              <a:endParaRPr lang="zh-TW" altLang="en-US" sz="1000" dirty="0"/>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r>
                <a:rPr lang="en-US" altLang="zh-TW" sz="1000" dirty="0"/>
                <a:t>0</a:t>
              </a:r>
              <a:endParaRPr lang="zh-TW" altLang="en-US" sz="1000" dirty="0"/>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r>
                <a:rPr lang="en-US" altLang="zh-TW" sz="1000" dirty="0"/>
                <a:t>0</a:t>
              </a:r>
              <a:endParaRPr lang="zh-TW" altLang="en-US" sz="1000" dirty="0"/>
            </a:p>
          </p:txBody>
        </p:sp>
      </p:gr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Logistic Regression</a:t>
            </a:r>
          </a:p>
        </p:txBody>
      </p:sp>
    </p:spTree>
    <p:extLst>
      <p:ext uri="{BB962C8B-B14F-4D97-AF65-F5344CB8AC3E}">
        <p14:creationId xmlns:p14="http://schemas.microsoft.com/office/powerpoint/2010/main" val="3549542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交叉熵 </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與 </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Ground Truth </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比較</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endPar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accent6">
                    <a:lumMod val="10000"/>
                  </a:schemeClr>
                </a:solidFill>
              </a:rPr>
              <a:t>交叉熵是一種用來量化兩個概率分布之間差異的損失函數。衡量預測分布與真實分布之間的不一致程度。</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r>
                <a:rPr lang="en-US" altLang="zh-TW" b="1" dirty="0">
                  <a:solidFill>
                    <a:schemeClr val="accent6">
                      <a:lumMod val="10000"/>
                    </a:schemeClr>
                  </a:solidFill>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r>
                <a:rPr lang="en-US" altLang="zh-TW" b="1" dirty="0">
                  <a:solidFill>
                    <a:schemeClr val="accent6">
                      <a:lumMod val="10000"/>
                    </a:schemeClr>
                  </a:solidFill>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r>
                  <a:rPr lang="en-US" altLang="zh-TW" sz="1000" dirty="0"/>
                  <a:t>0.775</a:t>
                </a:r>
                <a:endParaRPr lang="zh-TW" altLang="en-US" sz="1000" dirty="0"/>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r>
                  <a:rPr lang="en-US" altLang="zh-TW" sz="1000" dirty="0"/>
                  <a:t>0.116</a:t>
                </a:r>
                <a:endParaRPr lang="zh-TW" altLang="en-US" sz="1000" dirty="0"/>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r>
                  <a:rPr lang="en-US" altLang="zh-TW" sz="1000" dirty="0"/>
                  <a:t>0.039</a:t>
                </a:r>
                <a:endParaRPr lang="zh-TW" altLang="en-US" sz="1000" dirty="0"/>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r>
                  <a:rPr lang="en-US" altLang="zh-TW" sz="1000" dirty="0"/>
                  <a:t>0.070</a:t>
                </a:r>
                <a:endParaRPr lang="zh-TW" altLang="en-US" sz="1000" dirty="0"/>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r>
                  <a:rPr lang="en-US" altLang="zh-TW" sz="1000" dirty="0"/>
                  <a:t>1</a:t>
                </a:r>
                <a:endParaRPr lang="zh-TW" altLang="en-US" sz="1000" dirty="0"/>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r>
                  <a:rPr lang="en-US" altLang="zh-TW" sz="1000" dirty="0"/>
                  <a:t>0</a:t>
                </a:r>
                <a:endParaRPr lang="zh-TW" altLang="en-US" sz="1000" dirty="0"/>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r>
                  <a:rPr lang="en-US" altLang="zh-TW" sz="1000" dirty="0"/>
                  <a:t>0</a:t>
                </a:r>
                <a:endParaRPr lang="zh-TW" altLang="en-US" sz="1000" dirty="0"/>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r>
                  <a:rPr lang="en-US" altLang="zh-TW" sz="1000" dirty="0"/>
                  <a:t>0</a:t>
                </a:r>
                <a:endParaRPr lang="zh-TW" altLang="en-US" sz="1000" dirty="0"/>
              </a:p>
            </p:txBody>
          </p:sp>
        </p:gr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-0.775*log(0.775)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r>
              <a:rPr lang="en-US" altLang="zh-TW" sz="1200" b="1" dirty="0">
                <a:solidFill>
                  <a:schemeClr val="accent6">
                    <a:lumMod val="10000"/>
                  </a:schemeClr>
                </a:solidFill>
              </a:rPr>
              <a:t>Class 1</a:t>
            </a:r>
            <a:endParaRPr lang="zh-TW" altLang="en-US" sz="1200" b="1" dirty="0">
              <a:solidFill>
                <a:schemeClr val="accent6">
                  <a:lumMod val="10000"/>
                </a:schemeClr>
              </a:solidFill>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r>
              <a:rPr lang="en-US" altLang="zh-TW" sz="1200" b="1" dirty="0">
                <a:solidFill>
                  <a:schemeClr val="accent6">
                    <a:lumMod val="10000"/>
                  </a:schemeClr>
                </a:solidFill>
              </a:rPr>
              <a:t>Class 2</a:t>
            </a:r>
            <a:endParaRPr lang="zh-TW" altLang="en-US" sz="1200" b="1" dirty="0">
              <a:solidFill>
                <a:schemeClr val="accent6">
                  <a:lumMod val="10000"/>
                </a:schemeClr>
              </a:solidFill>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r>
              <a:rPr lang="en-US" altLang="zh-TW" sz="1200" b="1" dirty="0">
                <a:solidFill>
                  <a:schemeClr val="accent6">
                    <a:lumMod val="10000"/>
                  </a:schemeClr>
                </a:solidFill>
              </a:rPr>
              <a:t>Class 3</a:t>
            </a:r>
            <a:endParaRPr lang="zh-TW" altLang="en-US" sz="1200" b="1" dirty="0">
              <a:solidFill>
                <a:schemeClr val="accent6">
                  <a:lumMod val="10000"/>
                </a:schemeClr>
              </a:solidFill>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r>
              <a:rPr lang="en-US" altLang="zh-TW" sz="1200" b="1" dirty="0">
                <a:solidFill>
                  <a:schemeClr val="accent6">
                    <a:lumMod val="10000"/>
                  </a:schemeClr>
                </a:solidFill>
              </a:rPr>
              <a:t>Class 4</a:t>
            </a:r>
            <a:endParaRPr lang="zh-TW" altLang="en-US" sz="1200" b="1" dirty="0">
              <a:solidFill>
                <a:schemeClr val="accent6">
                  <a:lumMod val="10000"/>
                </a:schemeClr>
              </a:solidFill>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-0.116*log(0.116)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-0.039*log(0.039)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-0.070*log(0.070)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7320136" y="2564904"/>
            <a:ext cx="4799856" cy="2308324"/>
          </a:xfrm>
          <a:prstGeom prst="rect">
            <a:avLst/>
          </a:prstGeom>
          <a:noFill/>
        </p:spPr>
        <p:txBody>
          <a:bodyPr wrap="square" rtlCol="0">
            <a:spAutoFit/>
          </a:bodyP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1:</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200" b="1" dirty="0">
                <a:solidFill>
                  <a:schemeClr val="accent4">
                    <a:lumMod val="50000"/>
                  </a:schemeClr>
                </a:solidFill>
                <a:latin typeface="微軟正黑體" panose="020B0604030504040204" pitchFamily="34" charset="-120"/>
                <a:ea typeface="微軟正黑體" panose="020B0604030504040204" pitchFamily="34" charset="-120"/>
              </a:rPr>
              <a:t>1</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*log(0.775)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*log(0.116)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*log(0.039)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*log(0.070)\</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 0.11</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2:</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200" b="1" dirty="0">
                <a:solidFill>
                  <a:schemeClr val="accent4">
                    <a:lumMod val="50000"/>
                  </a:schemeClr>
                </a:solidFill>
                <a:latin typeface="微軟正黑體" panose="020B0604030504040204" pitchFamily="34" charset="-120"/>
                <a:ea typeface="微軟正黑體" panose="020B0604030504040204" pitchFamily="34" charset="-120"/>
              </a:rPr>
              <a:t>1</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*log(0.891)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*log(0.039)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*log(0.070)</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 0.05</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3:</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200" b="1" dirty="0">
                <a:solidFill>
                  <a:schemeClr val="accent4">
                    <a:lumMod val="50000"/>
                  </a:schemeClr>
                </a:solidFill>
                <a:latin typeface="微軟正黑體" panose="020B0604030504040204" pitchFamily="34" charset="-120"/>
                <a:ea typeface="微軟正黑體" panose="020B0604030504040204" pitchFamily="34" charset="-120"/>
              </a:rPr>
              <a:t>1</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*log(0.999)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*log(0.001)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 + -</a:t>
            </a:r>
            <a:r>
              <a:rPr lang="en-US" altLang="zh-TW" sz="1200" b="1" dirty="0">
                <a:solidFill>
                  <a:srgbClr val="C00000"/>
                </a:solidFill>
                <a:latin typeface="微軟正黑體" panose="020B0604030504040204" pitchFamily="34" charset="-120"/>
                <a:ea typeface="微軟正黑體" panose="020B0604030504040204" pitchFamily="34" charset="-120"/>
              </a:rPr>
              <a:t>0</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*log(0)</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 0.0004</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Entropy</a:t>
            </a:r>
            <a:endParaRPr lang="zh-TW" altLang="en-US" dirty="0"/>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Cross Entropy </a:t>
            </a:r>
            <a:endParaRPr lang="zh-TW" altLang="en-US" dirty="0"/>
          </a:p>
        </p:txBody>
      </p:sp>
      <p:sp>
        <p:nvSpPr>
          <p:cNvPr id="94" name="矩形 93">
            <a:extLst>
              <a:ext uri="{FF2B5EF4-FFF2-40B4-BE49-F238E27FC236}">
                <a16:creationId xmlns:a16="http://schemas.microsoft.com/office/drawing/2014/main" id="{261B6B88-9B3D-4EB5-A18A-C52E8926EABF}"/>
              </a:ext>
            </a:extLst>
          </p:cNvPr>
          <p:cNvSpPr/>
          <p:nvPr/>
        </p:nvSpPr>
        <p:spPr>
          <a:xfrm>
            <a:off x="2351584" y="1988840"/>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0.775</a:t>
            </a:r>
            <a:endParaRPr lang="zh-TW" altLang="en-US" sz="1400" b="1" dirty="0">
              <a:solidFill>
                <a:schemeClr val="accent6">
                  <a:lumMod val="10000"/>
                </a:schemeClr>
              </a:solidFill>
            </a:endParaRPr>
          </a:p>
        </p:txBody>
      </p:sp>
      <p:sp>
        <p:nvSpPr>
          <p:cNvPr id="95" name="矩形 94">
            <a:extLst>
              <a:ext uri="{FF2B5EF4-FFF2-40B4-BE49-F238E27FC236}">
                <a16:creationId xmlns:a16="http://schemas.microsoft.com/office/drawing/2014/main" id="{8441C28F-40B1-4F5A-AA9A-69E2653F1B0C}"/>
              </a:ext>
            </a:extLst>
          </p:cNvPr>
          <p:cNvSpPr/>
          <p:nvPr/>
        </p:nvSpPr>
        <p:spPr>
          <a:xfrm>
            <a:off x="2351584" y="2492896"/>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0.116</a:t>
            </a:r>
            <a:endParaRPr lang="zh-TW" altLang="en-US" sz="1400" b="1" dirty="0">
              <a:solidFill>
                <a:schemeClr val="accent6">
                  <a:lumMod val="10000"/>
                </a:schemeClr>
              </a:solidFill>
            </a:endParaRPr>
          </a:p>
        </p:txBody>
      </p:sp>
      <p:sp>
        <p:nvSpPr>
          <p:cNvPr id="96" name="矩形 95">
            <a:extLst>
              <a:ext uri="{FF2B5EF4-FFF2-40B4-BE49-F238E27FC236}">
                <a16:creationId xmlns:a16="http://schemas.microsoft.com/office/drawing/2014/main" id="{68C92972-5A52-4AE5-A19B-216AD298CA69}"/>
              </a:ext>
            </a:extLst>
          </p:cNvPr>
          <p:cNvSpPr/>
          <p:nvPr/>
        </p:nvSpPr>
        <p:spPr>
          <a:xfrm>
            <a:off x="2351584" y="2924944"/>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0.039</a:t>
            </a:r>
            <a:endParaRPr lang="zh-TW" altLang="en-US" sz="1400" b="1" dirty="0">
              <a:solidFill>
                <a:schemeClr val="accent6">
                  <a:lumMod val="10000"/>
                </a:schemeClr>
              </a:solidFill>
            </a:endParaRPr>
          </a:p>
        </p:txBody>
      </p:sp>
      <p:sp>
        <p:nvSpPr>
          <p:cNvPr id="97" name="矩形 96">
            <a:extLst>
              <a:ext uri="{FF2B5EF4-FFF2-40B4-BE49-F238E27FC236}">
                <a16:creationId xmlns:a16="http://schemas.microsoft.com/office/drawing/2014/main" id="{523C812C-D93D-44D4-BCD0-0B7C921ADEAC}"/>
              </a:ext>
            </a:extLst>
          </p:cNvPr>
          <p:cNvSpPr/>
          <p:nvPr/>
        </p:nvSpPr>
        <p:spPr>
          <a:xfrm>
            <a:off x="2351584" y="3356992"/>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0.070</a:t>
            </a:r>
            <a:endParaRPr lang="zh-TW" altLang="en-US" sz="1400" b="1" dirty="0">
              <a:solidFill>
                <a:schemeClr val="accent6">
                  <a:lumMod val="10000"/>
                </a:schemeClr>
              </a:solidFill>
            </a:endParaRPr>
          </a:p>
        </p:txBody>
      </p:sp>
      <p:sp>
        <p:nvSpPr>
          <p:cNvPr id="98" name="矩形 97">
            <a:extLst>
              <a:ext uri="{FF2B5EF4-FFF2-40B4-BE49-F238E27FC236}">
                <a16:creationId xmlns:a16="http://schemas.microsoft.com/office/drawing/2014/main" id="{7FF0242D-AEB3-43BD-A30F-C0774324AA50}"/>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1</a:t>
            </a:r>
            <a:endParaRPr lang="zh-TW" altLang="en-US" sz="1400" b="1" dirty="0">
              <a:solidFill>
                <a:schemeClr val="accent6">
                  <a:lumMod val="10000"/>
                </a:schemeClr>
              </a:solidFill>
            </a:endParaRPr>
          </a:p>
        </p:txBody>
      </p:sp>
      <p:sp>
        <p:nvSpPr>
          <p:cNvPr id="99" name="矩形 98">
            <a:extLst>
              <a:ext uri="{FF2B5EF4-FFF2-40B4-BE49-F238E27FC236}">
                <a16:creationId xmlns:a16="http://schemas.microsoft.com/office/drawing/2014/main" id="{EB295F5D-E3BD-4348-BA9C-EC7E5506FF14}"/>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a:t>
            </a:r>
            <a:endParaRPr lang="zh-TW" altLang="en-US" sz="1400" b="1" dirty="0">
              <a:solidFill>
                <a:schemeClr val="accent6">
                  <a:lumMod val="10000"/>
                </a:schemeClr>
              </a:solidFill>
            </a:endParaRPr>
          </a:p>
        </p:txBody>
      </p:sp>
      <p:sp>
        <p:nvSpPr>
          <p:cNvPr id="100" name="矩形 99">
            <a:extLst>
              <a:ext uri="{FF2B5EF4-FFF2-40B4-BE49-F238E27FC236}">
                <a16:creationId xmlns:a16="http://schemas.microsoft.com/office/drawing/2014/main" id="{631FAD55-4E14-4662-912B-2DECC16369EE}"/>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a:t>
            </a:r>
            <a:endParaRPr lang="zh-TW" altLang="en-US" sz="1400" b="1" dirty="0">
              <a:solidFill>
                <a:schemeClr val="accent6">
                  <a:lumMod val="10000"/>
                </a:schemeClr>
              </a:solidFill>
            </a:endParaRPr>
          </a:p>
        </p:txBody>
      </p:sp>
      <p:sp>
        <p:nvSpPr>
          <p:cNvPr id="101" name="矩形 100">
            <a:extLst>
              <a:ext uri="{FF2B5EF4-FFF2-40B4-BE49-F238E27FC236}">
                <a16:creationId xmlns:a16="http://schemas.microsoft.com/office/drawing/2014/main" id="{B733139A-ACD6-4235-95F4-25EFD6DB0C25}"/>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a:t>
            </a:r>
            <a:endParaRPr lang="zh-TW" altLang="en-US" sz="1400" b="1" dirty="0">
              <a:solidFill>
                <a:schemeClr val="accent6">
                  <a:lumMod val="10000"/>
                </a:schemeClr>
              </a:solidFill>
            </a:endParaRPr>
          </a:p>
        </p:txBody>
      </p:sp>
      <p:grpSp>
        <p:nvGrpSpPr>
          <p:cNvPr id="102" name="群組 101">
            <a:extLst>
              <a:ext uri="{FF2B5EF4-FFF2-40B4-BE49-F238E27FC236}">
                <a16:creationId xmlns:a16="http://schemas.microsoft.com/office/drawing/2014/main" id="{FF280A3E-307E-436D-9F88-E4AE67C1CD11}"/>
              </a:ext>
            </a:extLst>
          </p:cNvPr>
          <p:cNvGrpSpPr/>
          <p:nvPr/>
        </p:nvGrpSpPr>
        <p:grpSpPr>
          <a:xfrm>
            <a:off x="0" y="3212976"/>
            <a:ext cx="2017605" cy="479376"/>
            <a:chOff x="-98069" y="3267332"/>
            <a:chExt cx="2017605" cy="479376"/>
          </a:xfrm>
        </p:grpSpPr>
        <p:cxnSp>
          <p:nvCxnSpPr>
            <p:cNvPr id="103" name="直線接點 102">
              <a:extLst>
                <a:ext uri="{FF2B5EF4-FFF2-40B4-BE49-F238E27FC236}">
                  <a16:creationId xmlns:a16="http://schemas.microsoft.com/office/drawing/2014/main" id="{21E47540-C3B8-4D8D-9344-9ACF0D651D3D}"/>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04" name="弧形 103">
              <a:extLst>
                <a:ext uri="{FF2B5EF4-FFF2-40B4-BE49-F238E27FC236}">
                  <a16:creationId xmlns:a16="http://schemas.microsoft.com/office/drawing/2014/main" id="{60BB2736-EAE7-43C7-AA00-B1EFEF5F641C}"/>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05" name="文字方塊 104">
            <a:extLst>
              <a:ext uri="{FF2B5EF4-FFF2-40B4-BE49-F238E27FC236}">
                <a16:creationId xmlns:a16="http://schemas.microsoft.com/office/drawing/2014/main" id="{DFD7E912-19A6-47FC-B7CD-9C73B8822E60}"/>
              </a:ext>
            </a:extLst>
          </p:cNvPr>
          <p:cNvSpPr txBox="1"/>
          <p:nvPr/>
        </p:nvSpPr>
        <p:spPr>
          <a:xfrm>
            <a:off x="407368" y="3717032"/>
            <a:ext cx="1440160" cy="276999"/>
          </a:xfrm>
          <a:prstGeom prst="rect">
            <a:avLst/>
          </a:prstGeom>
          <a:noFill/>
        </p:spPr>
        <p:txBody>
          <a:bodyPr wrap="square" rtlCol="0">
            <a:spAutoFit/>
          </a:bodyPr>
          <a:lstStyle/>
          <a:p>
            <a:pPr algn="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0.330</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6" name="加號 105">
            <a:extLst>
              <a:ext uri="{FF2B5EF4-FFF2-40B4-BE49-F238E27FC236}">
                <a16:creationId xmlns:a16="http://schemas.microsoft.com/office/drawing/2014/main" id="{83EF038F-760E-4944-A4C9-7EE2697FD836}"/>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 name="矩形: 圓角 106">
            <a:extLst>
              <a:ext uri="{FF2B5EF4-FFF2-40B4-BE49-F238E27FC236}">
                <a16:creationId xmlns:a16="http://schemas.microsoft.com/office/drawing/2014/main" id="{83ED4719-BF9E-4999-9E33-D77CBF17B48D}"/>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Logistic Regression</a:t>
            </a:r>
          </a:p>
        </p:txBody>
      </p:sp>
    </p:spTree>
    <p:extLst>
      <p:ext uri="{BB962C8B-B14F-4D97-AF65-F5344CB8AC3E}">
        <p14:creationId xmlns:p14="http://schemas.microsoft.com/office/powerpoint/2010/main" val="1306867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交叉熵 </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與其他 </a:t>
            </a:r>
            <a:r>
              <a:rPr lang="en-US" altLang="zh-TW"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Probability </a:t>
            </a:r>
            <a:r>
              <a:rPr lang="zh-TW" altLang="en-US" sz="3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accent6">
                    <a:lumMod val="10000"/>
                  </a:schemeClr>
                </a:solidFill>
              </a:rPr>
              <a:t>交叉熵是一種用來量化兩個概率分布之間差異的損失函數。衡量預測分布與真實分布之間的不一致程度。</a:t>
            </a: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AAD3FF2-CF0F-4FB5-BF8F-A75DD626F9FA}"/>
                </a:ext>
              </a:extLst>
            </p:cNvPr>
            <p:cNvSpPr/>
            <p:nvPr/>
          </p:nvSpPr>
          <p:spPr>
            <a:xfrm>
              <a:off x="7176120" y="4941168"/>
              <a:ext cx="288032" cy="64807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5301208"/>
              <a:ext cx="288032" cy="28803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r>
                  <a:rPr lang="en-US" altLang="zh-TW" dirty="0"/>
                  <a:t>1</a:t>
                </a:r>
                <a:endParaRPr lang="zh-TW" altLang="en-US" dirty="0"/>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r>
                  <a:rPr lang="en-US" altLang="zh-TW" dirty="0"/>
                  <a:t>2</a:t>
                </a:r>
                <a:endParaRPr lang="zh-TW" altLang="en-US" dirty="0"/>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r>
                  <a:rPr lang="en-US" altLang="zh-TW" dirty="0"/>
                  <a:t>3</a:t>
                </a:r>
                <a:endParaRPr lang="zh-TW" altLang="en-US" dirty="0"/>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r>
                  <a:rPr lang="en-US" altLang="zh-TW" dirty="0"/>
                  <a:t>4</a:t>
                </a:r>
                <a:endParaRPr lang="zh-TW" altLang="en-US" dirty="0"/>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726755" cy="369332"/>
            </a:xfrm>
            <a:prstGeom prst="rect">
              <a:avLst/>
            </a:prstGeom>
          </p:spPr>
          <p:txBody>
            <a:bodyPr wrap="none">
              <a:spAutoFit/>
            </a:bodyPr>
            <a:lstStyle/>
            <a:p>
              <a:r>
                <a:rPr lang="en-US" altLang="zh-TW" b="1" dirty="0">
                  <a:solidFill>
                    <a:schemeClr val="accent6">
                      <a:lumMod val="10000"/>
                    </a:schemeClr>
                  </a:solidFill>
                </a:rPr>
                <a:t>Probabilities</a:t>
              </a:r>
              <a:r>
                <a:rPr lang="zh-TW" altLang="en-US" b="1" dirty="0">
                  <a:solidFill>
                    <a:schemeClr val="accent6">
                      <a:lumMod val="10000"/>
                    </a:schemeClr>
                  </a:solidFill>
                </a:rPr>
                <a:t> </a:t>
              </a:r>
              <a:r>
                <a:rPr lang="en-US" altLang="zh-TW" b="1" dirty="0">
                  <a:solidFill>
                    <a:schemeClr val="accent6">
                      <a:lumMod val="10000"/>
                    </a:schemeClr>
                  </a:solidFill>
                </a:rPr>
                <a:t>II</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726755" cy="369332"/>
            </a:xfrm>
            <a:prstGeom prst="rect">
              <a:avLst/>
            </a:prstGeom>
          </p:spPr>
          <p:txBody>
            <a:bodyPr wrap="none">
              <a:spAutoFit/>
            </a:bodyPr>
            <a:lstStyle/>
            <a:p>
              <a:r>
                <a:rPr lang="en-US" altLang="zh-TW" b="1" dirty="0">
                  <a:solidFill>
                    <a:schemeClr val="accent6">
                      <a:lumMod val="10000"/>
                    </a:schemeClr>
                  </a:solidFill>
                </a:rPr>
                <a:t>Probabilities</a:t>
              </a:r>
              <a:r>
                <a:rPr lang="zh-TW" altLang="en-US" b="1" dirty="0">
                  <a:solidFill>
                    <a:schemeClr val="accent6">
                      <a:lumMod val="10000"/>
                    </a:schemeClr>
                  </a:solidFill>
                </a:rPr>
                <a:t> </a:t>
              </a:r>
              <a:r>
                <a:rPr lang="en-US" altLang="zh-TW" b="1" dirty="0">
                  <a:solidFill>
                    <a:schemeClr val="accent6">
                      <a:lumMod val="10000"/>
                    </a:schemeClr>
                  </a:solidFill>
                </a:rPr>
                <a:t>I</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719689" y="4437112"/>
              <a:ext cx="4824016" cy="246221"/>
              <a:chOff x="6863705" y="5733256"/>
              <a:chExt cx="4824016" cy="246221"/>
            </a:xfrm>
          </p:grpSpPr>
          <p:sp>
            <p:nvSpPr>
              <p:cNvPr id="83" name="矩形 82">
                <a:extLst>
                  <a:ext uri="{FF2B5EF4-FFF2-40B4-BE49-F238E27FC236}">
                    <a16:creationId xmlns:a16="http://schemas.microsoft.com/office/drawing/2014/main" id="{EEF22131-FF5E-4057-B8C7-1FEE06C175EE}"/>
                  </a:ext>
                </a:extLst>
              </p:cNvPr>
              <p:cNvSpPr/>
              <p:nvPr/>
            </p:nvSpPr>
            <p:spPr>
              <a:xfrm>
                <a:off x="6863705" y="5733256"/>
                <a:ext cx="360996" cy="246221"/>
              </a:xfrm>
              <a:prstGeom prst="rect">
                <a:avLst/>
              </a:prstGeom>
            </p:spPr>
            <p:txBody>
              <a:bodyPr wrap="none">
                <a:spAutoFit/>
              </a:bodyPr>
              <a:lstStyle/>
              <a:p>
                <a:r>
                  <a:rPr lang="en-US" altLang="zh-TW" sz="1000" dirty="0"/>
                  <a:t>0.2</a:t>
                </a:r>
                <a:endParaRPr lang="zh-TW" altLang="en-US" sz="1000" dirty="0"/>
              </a:p>
            </p:txBody>
          </p:sp>
          <p:sp>
            <p:nvSpPr>
              <p:cNvPr id="84" name="矩形 83">
                <a:extLst>
                  <a:ext uri="{FF2B5EF4-FFF2-40B4-BE49-F238E27FC236}">
                    <a16:creationId xmlns:a16="http://schemas.microsoft.com/office/drawing/2014/main" id="{A70C8A4D-73AF-4B03-BF0C-4E0E184E98A3}"/>
                  </a:ext>
                </a:extLst>
              </p:cNvPr>
              <p:cNvSpPr/>
              <p:nvPr/>
            </p:nvSpPr>
            <p:spPr>
              <a:xfrm>
                <a:off x="7295753" y="5733256"/>
                <a:ext cx="360996" cy="246221"/>
              </a:xfrm>
              <a:prstGeom prst="rect">
                <a:avLst/>
              </a:prstGeom>
            </p:spPr>
            <p:txBody>
              <a:bodyPr wrap="none">
                <a:spAutoFit/>
              </a:bodyPr>
              <a:lstStyle/>
              <a:p>
                <a:r>
                  <a:rPr lang="en-US" altLang="zh-TW" sz="1000" dirty="0"/>
                  <a:t>0.7</a:t>
                </a:r>
                <a:endParaRPr lang="zh-TW" altLang="en-US" sz="1000" dirty="0"/>
              </a:p>
            </p:txBody>
          </p:sp>
          <p:sp>
            <p:nvSpPr>
              <p:cNvPr id="85" name="矩形 84">
                <a:extLst>
                  <a:ext uri="{FF2B5EF4-FFF2-40B4-BE49-F238E27FC236}">
                    <a16:creationId xmlns:a16="http://schemas.microsoft.com/office/drawing/2014/main" id="{379F458F-B38F-4770-B3C3-4850610AE5B6}"/>
                  </a:ext>
                </a:extLst>
              </p:cNvPr>
              <p:cNvSpPr/>
              <p:nvPr/>
            </p:nvSpPr>
            <p:spPr>
              <a:xfrm>
                <a:off x="7655793" y="5733256"/>
                <a:ext cx="431528" cy="246221"/>
              </a:xfrm>
              <a:prstGeom prst="rect">
                <a:avLst/>
              </a:prstGeom>
            </p:spPr>
            <p:txBody>
              <a:bodyPr wrap="none">
                <a:spAutoFit/>
              </a:bodyPr>
              <a:lstStyle/>
              <a:p>
                <a:r>
                  <a:rPr lang="en-US" altLang="zh-TW" sz="1000" dirty="0"/>
                  <a:t>0.05</a:t>
                </a:r>
                <a:endParaRPr lang="zh-TW" altLang="en-US" sz="1000" dirty="0"/>
              </a:p>
            </p:txBody>
          </p:sp>
          <p:sp>
            <p:nvSpPr>
              <p:cNvPr id="86" name="矩形 85">
                <a:extLst>
                  <a:ext uri="{FF2B5EF4-FFF2-40B4-BE49-F238E27FC236}">
                    <a16:creationId xmlns:a16="http://schemas.microsoft.com/office/drawing/2014/main" id="{2471BC62-DCD0-4E94-82EE-7E716780AE34}"/>
                  </a:ext>
                </a:extLst>
              </p:cNvPr>
              <p:cNvSpPr/>
              <p:nvPr/>
            </p:nvSpPr>
            <p:spPr>
              <a:xfrm>
                <a:off x="8087841" y="5733256"/>
                <a:ext cx="431528" cy="246221"/>
              </a:xfrm>
              <a:prstGeom prst="rect">
                <a:avLst/>
              </a:prstGeom>
            </p:spPr>
            <p:txBody>
              <a:bodyPr wrap="none">
                <a:spAutoFit/>
              </a:bodyPr>
              <a:lstStyle/>
              <a:p>
                <a:r>
                  <a:rPr lang="en-US" altLang="zh-TW" sz="1000" dirty="0"/>
                  <a:t>0.05</a:t>
                </a:r>
                <a:endParaRPr lang="zh-TW" altLang="en-US" sz="1000" dirty="0"/>
              </a:p>
            </p:txBody>
          </p:sp>
          <p:sp>
            <p:nvSpPr>
              <p:cNvPr id="101" name="矩形 100">
                <a:extLst>
                  <a:ext uri="{FF2B5EF4-FFF2-40B4-BE49-F238E27FC236}">
                    <a16:creationId xmlns:a16="http://schemas.microsoft.com/office/drawing/2014/main" id="{3E603E6C-F939-487E-936D-4CB84319FABD}"/>
                  </a:ext>
                </a:extLst>
              </p:cNvPr>
              <p:cNvSpPr/>
              <p:nvPr/>
            </p:nvSpPr>
            <p:spPr>
              <a:xfrm>
                <a:off x="10032057" y="5733256"/>
                <a:ext cx="431528" cy="246221"/>
              </a:xfrm>
              <a:prstGeom prst="rect">
                <a:avLst/>
              </a:prstGeom>
            </p:spPr>
            <p:txBody>
              <a:bodyPr wrap="none">
                <a:spAutoFit/>
              </a:bodyPr>
              <a:lstStyle/>
              <a:p>
                <a:r>
                  <a:rPr lang="en-US" altLang="zh-TW" sz="1000" dirty="0"/>
                  <a:t>0.25</a:t>
                </a:r>
                <a:endParaRPr lang="zh-TW" altLang="en-US" sz="1000" dirty="0"/>
              </a:p>
            </p:txBody>
          </p:sp>
          <p:sp>
            <p:nvSpPr>
              <p:cNvPr id="102" name="矩形 101">
                <a:extLst>
                  <a:ext uri="{FF2B5EF4-FFF2-40B4-BE49-F238E27FC236}">
                    <a16:creationId xmlns:a16="http://schemas.microsoft.com/office/drawing/2014/main" id="{92B653CE-D72D-46D1-80C8-0A4CA8DB09B3}"/>
                  </a:ext>
                </a:extLst>
              </p:cNvPr>
              <p:cNvSpPr/>
              <p:nvPr/>
            </p:nvSpPr>
            <p:spPr>
              <a:xfrm>
                <a:off x="10464105" y="5733256"/>
                <a:ext cx="360996" cy="246221"/>
              </a:xfrm>
              <a:prstGeom prst="rect">
                <a:avLst/>
              </a:prstGeom>
            </p:spPr>
            <p:txBody>
              <a:bodyPr wrap="none">
                <a:spAutoFit/>
              </a:bodyPr>
              <a:lstStyle/>
              <a:p>
                <a:r>
                  <a:rPr lang="en-US" altLang="zh-TW" sz="1000" dirty="0"/>
                  <a:t>0.5</a:t>
                </a:r>
                <a:endParaRPr lang="zh-TW" altLang="en-US" sz="1000" dirty="0"/>
              </a:p>
            </p:txBody>
          </p:sp>
          <p:sp>
            <p:nvSpPr>
              <p:cNvPr id="103" name="矩形 102">
                <a:extLst>
                  <a:ext uri="{FF2B5EF4-FFF2-40B4-BE49-F238E27FC236}">
                    <a16:creationId xmlns:a16="http://schemas.microsoft.com/office/drawing/2014/main" id="{8127DD77-A067-4E7F-BEBF-0093DAD1BA12}"/>
                  </a:ext>
                </a:extLst>
              </p:cNvPr>
              <p:cNvSpPr/>
              <p:nvPr/>
            </p:nvSpPr>
            <p:spPr>
              <a:xfrm>
                <a:off x="10824145" y="5733256"/>
                <a:ext cx="360996" cy="246221"/>
              </a:xfrm>
              <a:prstGeom prst="rect">
                <a:avLst/>
              </a:prstGeom>
            </p:spPr>
            <p:txBody>
              <a:bodyPr wrap="none">
                <a:spAutoFit/>
              </a:bodyPr>
              <a:lstStyle/>
              <a:p>
                <a:r>
                  <a:rPr lang="en-US" altLang="zh-TW" sz="1000" dirty="0"/>
                  <a:t>0.2</a:t>
                </a:r>
                <a:endParaRPr lang="zh-TW" altLang="en-US" sz="1000" dirty="0"/>
              </a:p>
            </p:txBody>
          </p:sp>
          <p:sp>
            <p:nvSpPr>
              <p:cNvPr id="104" name="矩形 103">
                <a:extLst>
                  <a:ext uri="{FF2B5EF4-FFF2-40B4-BE49-F238E27FC236}">
                    <a16:creationId xmlns:a16="http://schemas.microsoft.com/office/drawing/2014/main" id="{4FED6479-E15E-44ED-80CC-0C790538EEC7}"/>
                  </a:ext>
                </a:extLst>
              </p:cNvPr>
              <p:cNvSpPr/>
              <p:nvPr/>
            </p:nvSpPr>
            <p:spPr>
              <a:xfrm>
                <a:off x="11256193" y="5733256"/>
                <a:ext cx="431528" cy="246221"/>
              </a:xfrm>
              <a:prstGeom prst="rect">
                <a:avLst/>
              </a:prstGeom>
            </p:spPr>
            <p:txBody>
              <a:bodyPr wrap="none">
                <a:spAutoFit/>
              </a:bodyPr>
              <a:lstStyle/>
              <a:p>
                <a:r>
                  <a:rPr lang="en-US" altLang="zh-TW" sz="1000" dirty="0"/>
                  <a:t>0.05</a:t>
                </a:r>
                <a:endParaRPr lang="zh-TW" altLang="en-US" sz="1000" dirty="0"/>
              </a:p>
            </p:txBody>
          </p:sp>
        </p:grpSp>
        <p:sp>
          <p:nvSpPr>
            <p:cNvPr id="106" name="矩形 105">
              <a:extLst>
                <a:ext uri="{FF2B5EF4-FFF2-40B4-BE49-F238E27FC236}">
                  <a16:creationId xmlns:a16="http://schemas.microsoft.com/office/drawing/2014/main" id="{D83F16DB-0173-4F40-88AF-E58A5A39B8ED}"/>
                </a:ext>
              </a:extLst>
            </p:cNvPr>
            <p:cNvSpPr/>
            <p:nvPr/>
          </p:nvSpPr>
          <p:spPr>
            <a:xfrm>
              <a:off x="10392097" y="5085184"/>
              <a:ext cx="288032" cy="50405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EB79B94F-FC5D-46EF-99AF-1FA65D473AE3}"/>
                </a:ext>
              </a:extLst>
            </p:cNvPr>
            <p:cNvSpPr/>
            <p:nvPr/>
          </p:nvSpPr>
          <p:spPr>
            <a:xfrm>
              <a:off x="10824145" y="5445224"/>
              <a:ext cx="288032" cy="14401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9E89BBDA-2770-48EA-8F4D-7799DA1AC342}"/>
                </a:ext>
              </a:extLst>
            </p:cNvPr>
            <p:cNvSpPr/>
            <p:nvPr/>
          </p:nvSpPr>
          <p:spPr>
            <a:xfrm>
              <a:off x="11256193"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-0.2*log(0.2)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r>
              <a:rPr lang="en-US" altLang="zh-TW" sz="1200" b="1" dirty="0">
                <a:solidFill>
                  <a:schemeClr val="accent6">
                    <a:lumMod val="10000"/>
                  </a:schemeClr>
                </a:solidFill>
              </a:rPr>
              <a:t>Class 1</a:t>
            </a:r>
            <a:endParaRPr lang="zh-TW" altLang="en-US" sz="1200" b="1" dirty="0">
              <a:solidFill>
                <a:schemeClr val="accent6">
                  <a:lumMod val="10000"/>
                </a:schemeClr>
              </a:solidFill>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r>
              <a:rPr lang="en-US" altLang="zh-TW" sz="1200" b="1" dirty="0">
                <a:solidFill>
                  <a:schemeClr val="accent6">
                    <a:lumMod val="10000"/>
                  </a:schemeClr>
                </a:solidFill>
              </a:rPr>
              <a:t>Class 2</a:t>
            </a:r>
            <a:endParaRPr lang="zh-TW" altLang="en-US" sz="1200" b="1" dirty="0">
              <a:solidFill>
                <a:schemeClr val="accent6">
                  <a:lumMod val="10000"/>
                </a:schemeClr>
              </a:solidFill>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r>
              <a:rPr lang="en-US" altLang="zh-TW" sz="1200" b="1" dirty="0">
                <a:solidFill>
                  <a:schemeClr val="accent6">
                    <a:lumMod val="10000"/>
                  </a:schemeClr>
                </a:solidFill>
              </a:rPr>
              <a:t>Class 3</a:t>
            </a:r>
            <a:endParaRPr lang="zh-TW" altLang="en-US" sz="1200" b="1" dirty="0">
              <a:solidFill>
                <a:schemeClr val="accent6">
                  <a:lumMod val="10000"/>
                </a:schemeClr>
              </a:solidFill>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r>
              <a:rPr lang="en-US" altLang="zh-TW" sz="1200" b="1" dirty="0">
                <a:solidFill>
                  <a:schemeClr val="accent6">
                    <a:lumMod val="10000"/>
                  </a:schemeClr>
                </a:solidFill>
              </a:rPr>
              <a:t>Class 4</a:t>
            </a:r>
            <a:endParaRPr lang="zh-TW" altLang="en-US" sz="1200" b="1" dirty="0">
              <a:solidFill>
                <a:schemeClr val="accent6">
                  <a:lumMod val="10000"/>
                </a:schemeClr>
              </a:solidFill>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-0.7*log(0.7)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-0.05*log(0.05)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-0.05*log(0.05)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8400256" y="2636912"/>
            <a:ext cx="3431704" cy="1631216"/>
          </a:xfrm>
          <a:prstGeom prst="rect">
            <a:avLst/>
          </a:prstGeom>
          <a:noFill/>
        </p:spPr>
        <p:txBody>
          <a:bodyPr wrap="square" rtlCol="0">
            <a:spAutoFit/>
          </a:bodyPr>
          <a:lstStyle/>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Cross entropy on </a:t>
            </a:r>
            <a:r>
              <a:rPr lang="zh-TW" altLang="en-US" sz="10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1(P1) over </a:t>
            </a:r>
            <a:r>
              <a:rPr lang="zh-TW" altLang="en-US" sz="10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2(P2):</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000" b="1" dirty="0">
                <a:solidFill>
                  <a:schemeClr val="accent4">
                    <a:lumMod val="50000"/>
                  </a:schemeClr>
                </a:solidFill>
                <a:latin typeface="微軟正黑體" panose="020B0604030504040204" pitchFamily="34" charset="-120"/>
                <a:ea typeface="微軟正黑體" panose="020B0604030504040204" pitchFamily="34" charset="-120"/>
              </a:rPr>
              <a:t>0.2</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C00000"/>
                </a:solidFill>
                <a:latin typeface="微軟正黑體" panose="020B0604030504040204" pitchFamily="34" charset="-120"/>
                <a:ea typeface="微軟正黑體" panose="020B0604030504040204" pitchFamily="34" charset="-120"/>
              </a:rPr>
              <a:t>0.25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r>
              <a:rPr lang="en-US" altLang="zh-TW" sz="1000" b="1" dirty="0">
                <a:solidFill>
                  <a:srgbClr val="296536"/>
                </a:solidFill>
                <a:latin typeface="微軟正黑體" panose="020B0604030504040204" pitchFamily="34" charset="-120"/>
                <a:ea typeface="微軟正黑體" panose="020B0604030504040204" pitchFamily="34" charset="-120"/>
              </a:rPr>
              <a:t>0.7</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C00000"/>
                </a:solidFill>
                <a:latin typeface="微軟正黑體" panose="020B0604030504040204" pitchFamily="34" charset="-120"/>
                <a:ea typeface="微軟正黑體" panose="020B0604030504040204" pitchFamily="34" charset="-120"/>
              </a:rPr>
              <a:t>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000" b="1" dirty="0">
                <a:solidFill>
                  <a:srgbClr val="296536"/>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C00000"/>
                </a:solidFill>
                <a:latin typeface="微軟正黑體" panose="020B0604030504040204" pitchFamily="34" charset="-120"/>
                <a:ea typeface="微軟正黑體" panose="020B0604030504040204" pitchFamily="34" charset="-120"/>
              </a:rPr>
              <a:t>0.2</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r>
              <a:rPr lang="en-US" altLang="zh-TW" sz="1000" b="1" dirty="0">
                <a:solidFill>
                  <a:srgbClr val="296536"/>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C00000"/>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0.431</a:t>
            </a:r>
          </a:p>
          <a:p>
            <a:endParaRPr lang="en-US" altLang="zh-TW" sz="10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Cross entropy on </a:t>
            </a:r>
            <a:r>
              <a:rPr lang="zh-TW" altLang="en-US" sz="10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2(P2) over </a:t>
            </a:r>
            <a:r>
              <a:rPr lang="zh-TW" altLang="en-US" sz="1000" b="1" dirty="0">
                <a:solidFill>
                  <a:schemeClr val="accent6">
                    <a:lumMod val="10000"/>
                  </a:schemeClr>
                </a:solidFill>
                <a:latin typeface="微軟正黑體" panose="020B0604030504040204" pitchFamily="34" charset="-120"/>
                <a:ea typeface="微軟正黑體" panose="020B0604030504040204" pitchFamily="34" charset="-120"/>
              </a:rPr>
              <a:t>演算法</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1(P1):</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000" b="1" dirty="0">
                <a:solidFill>
                  <a:srgbClr val="C00000"/>
                </a:solidFill>
                <a:latin typeface="微軟正黑體" panose="020B0604030504040204" pitchFamily="34" charset="-120"/>
                <a:ea typeface="微軟正黑體" panose="020B0604030504040204" pitchFamily="34" charset="-120"/>
              </a:rPr>
              <a:t>0.25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chemeClr val="accent4">
                    <a:lumMod val="50000"/>
                  </a:schemeClr>
                </a:solidFill>
                <a:latin typeface="微軟正黑體" panose="020B0604030504040204" pitchFamily="34" charset="-120"/>
                <a:ea typeface="微軟正黑體" panose="020B0604030504040204" pitchFamily="34" charset="-120"/>
              </a:rPr>
              <a:t>0.2</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r>
              <a:rPr lang="en-US" altLang="zh-TW" sz="1000" b="1" dirty="0">
                <a:solidFill>
                  <a:srgbClr val="C00000"/>
                </a:solidFill>
                <a:latin typeface="微軟正黑體" panose="020B0604030504040204" pitchFamily="34" charset="-120"/>
                <a:ea typeface="微軟正黑體" panose="020B0604030504040204" pitchFamily="34" charset="-120"/>
              </a:rPr>
              <a:t>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296536"/>
                </a:solidFill>
                <a:latin typeface="微軟正黑體" panose="020B0604030504040204" pitchFamily="34" charset="-120"/>
                <a:ea typeface="微軟正黑體" panose="020B0604030504040204" pitchFamily="34" charset="-120"/>
              </a:rPr>
              <a:t>0.7</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000" b="1" dirty="0">
                <a:solidFill>
                  <a:srgbClr val="C00000"/>
                </a:solidFill>
                <a:latin typeface="微軟正黑體" panose="020B0604030504040204" pitchFamily="34" charset="-120"/>
                <a:ea typeface="微軟正黑體" panose="020B0604030504040204" pitchFamily="34" charset="-120"/>
              </a:rPr>
              <a:t>0.2</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296536"/>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 -</a:t>
            </a:r>
            <a:r>
              <a:rPr lang="en-US" altLang="zh-TW" sz="1000" b="1" dirty="0">
                <a:solidFill>
                  <a:srgbClr val="C00000"/>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*log(</a:t>
            </a:r>
            <a:r>
              <a:rPr lang="en-US" altLang="zh-TW" sz="1000" b="1" dirty="0">
                <a:solidFill>
                  <a:srgbClr val="296536"/>
                </a:solidFill>
                <a:latin typeface="微軟正黑體" panose="020B0604030504040204" pitchFamily="34" charset="-120"/>
                <a:ea typeface="微軟正黑體" panose="020B0604030504040204" pitchFamily="34" charset="-120"/>
              </a:rPr>
              <a:t>0.05</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a:t>
            </a:r>
          </a:p>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0.577</a:t>
            </a:r>
          </a:p>
          <a:p>
            <a:endParaRPr lang="en-US" altLang="zh-TW" sz="10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Entropy</a:t>
            </a:r>
            <a:endParaRPr lang="zh-TW" altLang="en-US" dirty="0"/>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Cross Entropy </a:t>
            </a:r>
            <a:endParaRPr lang="zh-TW" altLang="en-US" dirty="0"/>
          </a:p>
        </p:txBody>
      </p:sp>
      <p:sp>
        <p:nvSpPr>
          <p:cNvPr id="6" name="矩形 5">
            <a:extLst>
              <a:ext uri="{FF2B5EF4-FFF2-40B4-BE49-F238E27FC236}">
                <a16:creationId xmlns:a16="http://schemas.microsoft.com/office/drawing/2014/main" id="{98C98E8B-479D-42E9-85FD-AEFC44DBF113}"/>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0.25</a:t>
            </a:r>
            <a:endParaRPr lang="zh-TW" altLang="en-US" sz="1400" b="1" dirty="0">
              <a:solidFill>
                <a:schemeClr val="accent6">
                  <a:lumMod val="10000"/>
                </a:schemeClr>
              </a:solidFill>
            </a:endParaRPr>
          </a:p>
        </p:txBody>
      </p:sp>
      <p:sp>
        <p:nvSpPr>
          <p:cNvPr id="94" name="矩形 93">
            <a:extLst>
              <a:ext uri="{FF2B5EF4-FFF2-40B4-BE49-F238E27FC236}">
                <a16:creationId xmlns:a16="http://schemas.microsoft.com/office/drawing/2014/main" id="{EB15AC11-D5B3-45FA-AB5E-BA4FD746778F}"/>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0.5</a:t>
            </a:r>
            <a:endParaRPr lang="zh-TW" altLang="en-US" sz="1400" b="1" dirty="0">
              <a:solidFill>
                <a:schemeClr val="accent6">
                  <a:lumMod val="10000"/>
                </a:schemeClr>
              </a:solidFill>
            </a:endParaRPr>
          </a:p>
        </p:txBody>
      </p:sp>
      <p:sp>
        <p:nvSpPr>
          <p:cNvPr id="95" name="矩形 94">
            <a:extLst>
              <a:ext uri="{FF2B5EF4-FFF2-40B4-BE49-F238E27FC236}">
                <a16:creationId xmlns:a16="http://schemas.microsoft.com/office/drawing/2014/main" id="{9EF7812F-2B2F-4BED-8BB3-DAC49EA40927}"/>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0.2</a:t>
            </a:r>
            <a:endParaRPr lang="zh-TW" altLang="en-US" sz="1400" b="1" dirty="0">
              <a:solidFill>
                <a:schemeClr val="accent6">
                  <a:lumMod val="10000"/>
                </a:schemeClr>
              </a:solidFill>
            </a:endParaRPr>
          </a:p>
        </p:txBody>
      </p:sp>
      <p:sp>
        <p:nvSpPr>
          <p:cNvPr id="96" name="矩形 95">
            <a:extLst>
              <a:ext uri="{FF2B5EF4-FFF2-40B4-BE49-F238E27FC236}">
                <a16:creationId xmlns:a16="http://schemas.microsoft.com/office/drawing/2014/main" id="{81A7E171-6E8E-4F12-B336-545A2C67B16E}"/>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0.05</a:t>
            </a:r>
            <a:endParaRPr lang="zh-TW" altLang="en-US" sz="1400" b="1" dirty="0">
              <a:solidFill>
                <a:schemeClr val="accent6">
                  <a:lumMod val="10000"/>
                </a:schemeClr>
              </a:solidFill>
            </a:endParaRPr>
          </a:p>
        </p:txBody>
      </p:sp>
      <p:sp>
        <p:nvSpPr>
          <p:cNvPr id="97" name="矩形 96">
            <a:extLst>
              <a:ext uri="{FF2B5EF4-FFF2-40B4-BE49-F238E27FC236}">
                <a16:creationId xmlns:a16="http://schemas.microsoft.com/office/drawing/2014/main" id="{94314F44-A240-44D0-804D-886EAF3F49C6}"/>
              </a:ext>
            </a:extLst>
          </p:cNvPr>
          <p:cNvSpPr/>
          <p:nvPr/>
        </p:nvSpPr>
        <p:spPr>
          <a:xfrm>
            <a:off x="2351584" y="1988840"/>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0.2</a:t>
            </a:r>
            <a:endParaRPr lang="zh-TW" altLang="en-US" sz="1400" b="1" dirty="0">
              <a:solidFill>
                <a:schemeClr val="accent6">
                  <a:lumMod val="10000"/>
                </a:schemeClr>
              </a:solidFill>
            </a:endParaRPr>
          </a:p>
        </p:txBody>
      </p:sp>
      <p:sp>
        <p:nvSpPr>
          <p:cNvPr id="98" name="矩形 97">
            <a:extLst>
              <a:ext uri="{FF2B5EF4-FFF2-40B4-BE49-F238E27FC236}">
                <a16:creationId xmlns:a16="http://schemas.microsoft.com/office/drawing/2014/main" id="{A86C007F-4163-4B09-ADB9-711FC7FC3906}"/>
              </a:ext>
            </a:extLst>
          </p:cNvPr>
          <p:cNvSpPr/>
          <p:nvPr/>
        </p:nvSpPr>
        <p:spPr>
          <a:xfrm>
            <a:off x="2351584" y="2492896"/>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0.7</a:t>
            </a:r>
            <a:endParaRPr lang="zh-TW" altLang="en-US" sz="1400" b="1" dirty="0">
              <a:solidFill>
                <a:schemeClr val="accent6">
                  <a:lumMod val="10000"/>
                </a:schemeClr>
              </a:solidFill>
            </a:endParaRPr>
          </a:p>
        </p:txBody>
      </p:sp>
      <p:sp>
        <p:nvSpPr>
          <p:cNvPr id="99" name="矩形 98">
            <a:extLst>
              <a:ext uri="{FF2B5EF4-FFF2-40B4-BE49-F238E27FC236}">
                <a16:creationId xmlns:a16="http://schemas.microsoft.com/office/drawing/2014/main" id="{9331B82A-850E-4A50-B538-0ABD3B5A396D}"/>
              </a:ext>
            </a:extLst>
          </p:cNvPr>
          <p:cNvSpPr/>
          <p:nvPr/>
        </p:nvSpPr>
        <p:spPr>
          <a:xfrm>
            <a:off x="2351584" y="2924944"/>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0.05</a:t>
            </a:r>
            <a:endParaRPr lang="zh-TW" altLang="en-US" sz="1400" b="1" dirty="0">
              <a:solidFill>
                <a:schemeClr val="accent6">
                  <a:lumMod val="10000"/>
                </a:schemeClr>
              </a:solidFill>
            </a:endParaRPr>
          </a:p>
        </p:txBody>
      </p:sp>
      <p:sp>
        <p:nvSpPr>
          <p:cNvPr id="100" name="矩形 99">
            <a:extLst>
              <a:ext uri="{FF2B5EF4-FFF2-40B4-BE49-F238E27FC236}">
                <a16:creationId xmlns:a16="http://schemas.microsoft.com/office/drawing/2014/main" id="{5C1B952C-BF8C-4954-9F28-34AC7790D991}"/>
              </a:ext>
            </a:extLst>
          </p:cNvPr>
          <p:cNvSpPr/>
          <p:nvPr/>
        </p:nvSpPr>
        <p:spPr>
          <a:xfrm>
            <a:off x="2351584" y="3356992"/>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0.05</a:t>
            </a:r>
            <a:endParaRPr lang="zh-TW" altLang="en-US" sz="1400" b="1" dirty="0">
              <a:solidFill>
                <a:schemeClr val="accent6">
                  <a:lumMod val="10000"/>
                </a:schemeClr>
              </a:solidFill>
            </a:endParaRPr>
          </a:p>
        </p:txBody>
      </p:sp>
      <p:sp>
        <p:nvSpPr>
          <p:cNvPr id="109" name="矩形 108">
            <a:extLst>
              <a:ext uri="{FF2B5EF4-FFF2-40B4-BE49-F238E27FC236}">
                <a16:creationId xmlns:a16="http://schemas.microsoft.com/office/drawing/2014/main" id="{7684DE11-87D2-4C67-81D9-C61649704EEE}"/>
              </a:ext>
            </a:extLst>
          </p:cNvPr>
          <p:cNvSpPr/>
          <p:nvPr/>
        </p:nvSpPr>
        <p:spPr>
          <a:xfrm>
            <a:off x="2351584"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P1</a:t>
            </a:r>
            <a:endParaRPr lang="zh-TW" altLang="en-US" sz="1400" b="1" dirty="0">
              <a:solidFill>
                <a:schemeClr val="accent6">
                  <a:lumMod val="10000"/>
                </a:schemeClr>
              </a:solidFill>
            </a:endParaRPr>
          </a:p>
        </p:txBody>
      </p:sp>
      <p:sp>
        <p:nvSpPr>
          <p:cNvPr id="110" name="矩形 109">
            <a:extLst>
              <a:ext uri="{FF2B5EF4-FFF2-40B4-BE49-F238E27FC236}">
                <a16:creationId xmlns:a16="http://schemas.microsoft.com/office/drawing/2014/main" id="{C52AEE0C-43AB-4186-AAE7-D4DAE2F65324}"/>
              </a:ext>
            </a:extLst>
          </p:cNvPr>
          <p:cNvSpPr/>
          <p:nvPr/>
        </p:nvSpPr>
        <p:spPr>
          <a:xfrm>
            <a:off x="5447928"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accent6">
                    <a:lumMod val="10000"/>
                  </a:schemeClr>
                </a:solidFill>
              </a:rPr>
              <a:t>P2</a:t>
            </a:r>
            <a:endParaRPr lang="zh-TW" altLang="en-US" sz="1400" b="1" dirty="0">
              <a:solidFill>
                <a:schemeClr val="accent6">
                  <a:lumMod val="10000"/>
                </a:schemeClr>
              </a:solidFill>
            </a:endParaRPr>
          </a:p>
        </p:txBody>
      </p:sp>
      <p:sp>
        <p:nvSpPr>
          <p:cNvPr id="112" name="矩形 111">
            <a:extLst>
              <a:ext uri="{FF2B5EF4-FFF2-40B4-BE49-F238E27FC236}">
                <a16:creationId xmlns:a16="http://schemas.microsoft.com/office/drawing/2014/main" id="{D996F16B-6EAC-463E-A4CA-191312F93F5C}"/>
              </a:ext>
            </a:extLst>
          </p:cNvPr>
          <p:cNvSpPr/>
          <p:nvPr/>
        </p:nvSpPr>
        <p:spPr>
          <a:xfrm>
            <a:off x="3647728" y="2420888"/>
            <a:ext cx="116487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err="1">
                <a:solidFill>
                  <a:schemeClr val="accent6">
                    <a:lumMod val="10000"/>
                  </a:schemeClr>
                </a:solidFill>
              </a:rPr>
              <a:t>Lce</a:t>
            </a:r>
            <a:r>
              <a:rPr lang="en-US" altLang="zh-TW" sz="1400" b="1" dirty="0">
                <a:solidFill>
                  <a:schemeClr val="accent6">
                    <a:lumMod val="10000"/>
                  </a:schemeClr>
                </a:solidFill>
              </a:rPr>
              <a:t>(P1, P2)</a:t>
            </a:r>
            <a:endParaRPr lang="zh-TW" altLang="en-US" sz="1400" b="1" dirty="0">
              <a:solidFill>
                <a:schemeClr val="accent6">
                  <a:lumMod val="10000"/>
                </a:schemeClr>
              </a:solidFill>
            </a:endParaRPr>
          </a:p>
        </p:txBody>
      </p:sp>
      <p:sp>
        <p:nvSpPr>
          <p:cNvPr id="121" name="文字方塊 120">
            <a:extLst>
              <a:ext uri="{FF2B5EF4-FFF2-40B4-BE49-F238E27FC236}">
                <a16:creationId xmlns:a16="http://schemas.microsoft.com/office/drawing/2014/main" id="{06590E92-53E4-412A-81A3-F563A470777B}"/>
              </a:ext>
            </a:extLst>
          </p:cNvPr>
          <p:cNvSpPr txBox="1"/>
          <p:nvPr/>
        </p:nvSpPr>
        <p:spPr>
          <a:xfrm>
            <a:off x="6312024" y="1988840"/>
            <a:ext cx="1440160" cy="276999"/>
          </a:xfrm>
          <a:prstGeom prst="rect">
            <a:avLst/>
          </a:prstGeom>
          <a:solidFill>
            <a:schemeClr val="bg1"/>
          </a:solid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-0.25*log(0.25)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2" name="文字方塊 121">
            <a:extLst>
              <a:ext uri="{FF2B5EF4-FFF2-40B4-BE49-F238E27FC236}">
                <a16:creationId xmlns:a16="http://schemas.microsoft.com/office/drawing/2014/main" id="{69B1E44E-2A2B-4B8D-986B-EB048B381F5C}"/>
              </a:ext>
            </a:extLst>
          </p:cNvPr>
          <p:cNvSpPr txBox="1"/>
          <p:nvPr/>
        </p:nvSpPr>
        <p:spPr>
          <a:xfrm>
            <a:off x="6312024" y="2420888"/>
            <a:ext cx="1440160" cy="276999"/>
          </a:xfrm>
          <a:prstGeom prst="rect">
            <a:avLst/>
          </a:prstGeom>
          <a:solidFill>
            <a:schemeClr val="bg1"/>
          </a:solid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-0.5*log(0.5)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3" name="文字方塊 122">
            <a:extLst>
              <a:ext uri="{FF2B5EF4-FFF2-40B4-BE49-F238E27FC236}">
                <a16:creationId xmlns:a16="http://schemas.microsoft.com/office/drawing/2014/main" id="{409FCB53-3987-4A67-89C2-45DB5E171DC1}"/>
              </a:ext>
            </a:extLst>
          </p:cNvPr>
          <p:cNvSpPr txBox="1"/>
          <p:nvPr/>
        </p:nvSpPr>
        <p:spPr>
          <a:xfrm>
            <a:off x="6312024" y="2924944"/>
            <a:ext cx="1440160" cy="276999"/>
          </a:xfrm>
          <a:prstGeom prst="rect">
            <a:avLst/>
          </a:prstGeom>
          <a:solidFill>
            <a:schemeClr val="bg1"/>
          </a:solid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-0.2*log(0.2)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4" name="文字方塊 123">
            <a:extLst>
              <a:ext uri="{FF2B5EF4-FFF2-40B4-BE49-F238E27FC236}">
                <a16:creationId xmlns:a16="http://schemas.microsoft.com/office/drawing/2014/main" id="{C17AD2DE-F0E1-4635-8F62-E917840AD8C7}"/>
              </a:ext>
            </a:extLst>
          </p:cNvPr>
          <p:cNvSpPr txBox="1"/>
          <p:nvPr/>
        </p:nvSpPr>
        <p:spPr>
          <a:xfrm>
            <a:off x="6312024" y="3356992"/>
            <a:ext cx="1440160" cy="276999"/>
          </a:xfrm>
          <a:prstGeom prst="rect">
            <a:avLst/>
          </a:prstGeom>
          <a:solidFill>
            <a:schemeClr val="bg1"/>
          </a:solidFill>
        </p:spPr>
        <p:txBody>
          <a:bodyPr wrap="square" rtlCol="0">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-0.05*log(0.05)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grpSp>
        <p:nvGrpSpPr>
          <p:cNvPr id="17" name="群組 16">
            <a:extLst>
              <a:ext uri="{FF2B5EF4-FFF2-40B4-BE49-F238E27FC236}">
                <a16:creationId xmlns:a16="http://schemas.microsoft.com/office/drawing/2014/main" id="{A8782D6E-F05D-4860-9BFA-7FA4BE02B9AA}"/>
              </a:ext>
            </a:extLst>
          </p:cNvPr>
          <p:cNvGrpSpPr/>
          <p:nvPr/>
        </p:nvGrpSpPr>
        <p:grpSpPr>
          <a:xfrm>
            <a:off x="0" y="3212976"/>
            <a:ext cx="2017605" cy="479376"/>
            <a:chOff x="-98069" y="3267332"/>
            <a:chExt cx="2017605" cy="479376"/>
          </a:xfrm>
        </p:grpSpPr>
        <p:cxnSp>
          <p:nvCxnSpPr>
            <p:cNvPr id="14" name="直線接點 13">
              <a:extLst>
                <a:ext uri="{FF2B5EF4-FFF2-40B4-BE49-F238E27FC236}">
                  <a16:creationId xmlns:a16="http://schemas.microsoft.com/office/drawing/2014/main" id="{3E90A634-19A3-403D-A644-DBD43C35EF56}"/>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6" name="弧形 15">
              <a:extLst>
                <a:ext uri="{FF2B5EF4-FFF2-40B4-BE49-F238E27FC236}">
                  <a16:creationId xmlns:a16="http://schemas.microsoft.com/office/drawing/2014/main" id="{465CCDA5-527A-4564-829C-E05DB170A6BA}"/>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87" name="群組 86">
            <a:extLst>
              <a:ext uri="{FF2B5EF4-FFF2-40B4-BE49-F238E27FC236}">
                <a16:creationId xmlns:a16="http://schemas.microsoft.com/office/drawing/2014/main" id="{C674EBAB-ADFB-4F59-9FDE-67A4944BACFC}"/>
              </a:ext>
            </a:extLst>
          </p:cNvPr>
          <p:cNvGrpSpPr/>
          <p:nvPr/>
        </p:nvGrpSpPr>
        <p:grpSpPr>
          <a:xfrm flipH="1">
            <a:off x="6312024" y="3212976"/>
            <a:ext cx="2017605" cy="479376"/>
            <a:chOff x="-98069" y="3267332"/>
            <a:chExt cx="2017605" cy="479376"/>
          </a:xfrm>
        </p:grpSpPr>
        <p:cxnSp>
          <p:nvCxnSpPr>
            <p:cNvPr id="88" name="直線接點 87">
              <a:extLst>
                <a:ext uri="{FF2B5EF4-FFF2-40B4-BE49-F238E27FC236}">
                  <a16:creationId xmlns:a16="http://schemas.microsoft.com/office/drawing/2014/main" id="{8BAD499E-D943-471E-877A-B6DE075717EF}"/>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89" name="弧形 88">
              <a:extLst>
                <a:ext uri="{FF2B5EF4-FFF2-40B4-BE49-F238E27FC236}">
                  <a16:creationId xmlns:a16="http://schemas.microsoft.com/office/drawing/2014/main" id="{6D978FCC-469C-4294-A00F-FCDA391B2FF7}"/>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18" name="加號 17">
            <a:extLst>
              <a:ext uri="{FF2B5EF4-FFF2-40B4-BE49-F238E27FC236}">
                <a16:creationId xmlns:a16="http://schemas.microsoft.com/office/drawing/2014/main" id="{CD8466B1-2D64-4279-98F1-E9E32329B733}"/>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加號 89">
            <a:extLst>
              <a:ext uri="{FF2B5EF4-FFF2-40B4-BE49-F238E27FC236}">
                <a16:creationId xmlns:a16="http://schemas.microsoft.com/office/drawing/2014/main" id="{B2C4AC60-3318-4D64-BD07-58154AEAD037}"/>
              </a:ext>
            </a:extLst>
          </p:cNvPr>
          <p:cNvSpPr/>
          <p:nvPr/>
        </p:nvSpPr>
        <p:spPr>
          <a:xfrm>
            <a:off x="7824192"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 name="文字方塊 104">
            <a:extLst>
              <a:ext uri="{FF2B5EF4-FFF2-40B4-BE49-F238E27FC236}">
                <a16:creationId xmlns:a16="http://schemas.microsoft.com/office/drawing/2014/main" id="{83694FBC-0EE3-4E08-BEE6-0D281FE864CD}"/>
              </a:ext>
            </a:extLst>
          </p:cNvPr>
          <p:cNvSpPr txBox="1"/>
          <p:nvPr/>
        </p:nvSpPr>
        <p:spPr>
          <a:xfrm>
            <a:off x="407368" y="3717032"/>
            <a:ext cx="1440160" cy="276999"/>
          </a:xfrm>
          <a:prstGeom prst="rect">
            <a:avLst/>
          </a:prstGeom>
          <a:noFill/>
        </p:spPr>
        <p:txBody>
          <a:bodyPr wrap="square" rtlCol="0">
            <a:spAutoFit/>
          </a:bodyPr>
          <a:lstStyle/>
          <a:p>
            <a:pPr algn="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0.378</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11" name="文字方塊 110">
            <a:extLst>
              <a:ext uri="{FF2B5EF4-FFF2-40B4-BE49-F238E27FC236}">
                <a16:creationId xmlns:a16="http://schemas.microsoft.com/office/drawing/2014/main" id="{F877497D-56C4-4C09-9624-1D28A1D43847}"/>
              </a:ext>
            </a:extLst>
          </p:cNvPr>
          <p:cNvSpPr txBox="1"/>
          <p:nvPr/>
        </p:nvSpPr>
        <p:spPr>
          <a:xfrm>
            <a:off x="6240016" y="3717032"/>
            <a:ext cx="1440160" cy="276999"/>
          </a:xfrm>
          <a:prstGeom prst="rect">
            <a:avLst/>
          </a:prstGeom>
          <a:noFill/>
        </p:spPr>
        <p:txBody>
          <a:bodyPr wrap="square" rtlCol="0">
            <a:spAutoFit/>
          </a:bodyPr>
          <a:lstStyle/>
          <a:p>
            <a:pPr algn="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0.430</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9" name="矩形 18">
            <a:extLst>
              <a:ext uri="{FF2B5EF4-FFF2-40B4-BE49-F238E27FC236}">
                <a16:creationId xmlns:a16="http://schemas.microsoft.com/office/drawing/2014/main" id="{E7BCC06F-DB46-41AC-BE24-A1230FA35CA5}"/>
              </a:ext>
            </a:extLst>
          </p:cNvPr>
          <p:cNvSpPr/>
          <p:nvPr/>
        </p:nvSpPr>
        <p:spPr>
          <a:xfrm>
            <a:off x="7104112" y="4509120"/>
            <a:ext cx="4878288" cy="1200329"/>
          </a:xfrm>
          <a:prstGeom prst="rect">
            <a:avLst/>
          </a:prstGeom>
          <a:solidFill>
            <a:srgbClr val="FFC000"/>
          </a:solidFill>
        </p:spPr>
        <p:txBody>
          <a:bodyPr wrap="square">
            <a:spAutoFit/>
          </a:bodyPr>
          <a:lstStyle/>
          <a:p>
            <a:r>
              <a:rPr lang="en-US" altLang="zh-TW" sz="1200" b="1" dirty="0">
                <a:solidFill>
                  <a:schemeClr val="accent6">
                    <a:lumMod val="10000"/>
                  </a:schemeClr>
                </a:solidFill>
              </a:rPr>
              <a:t>Cross-entropy is greater than entropy </a:t>
            </a:r>
          </a:p>
          <a:p>
            <a:r>
              <a:rPr lang="en-US" altLang="zh-TW" sz="1200" b="1" dirty="0">
                <a:solidFill>
                  <a:schemeClr val="accent6">
                    <a:lumMod val="10000"/>
                  </a:schemeClr>
                </a:solidFill>
              </a:rPr>
              <a:t>Cross-entropy on distribution 1 over 2 &gt; Entropy on distribution 1 Cross-entropy on distribution 2 over 1 &gt; Entropy on distribution 2</a:t>
            </a:r>
          </a:p>
          <a:p>
            <a:endParaRPr lang="en-US" altLang="zh-TW" sz="1200" b="1" dirty="0">
              <a:solidFill>
                <a:schemeClr val="accent6">
                  <a:lumMod val="10000"/>
                </a:schemeClr>
              </a:solidFill>
            </a:endParaRPr>
          </a:p>
          <a:p>
            <a:r>
              <a:rPr lang="en-US" altLang="zh-TW" sz="1200" dirty="0">
                <a:solidFill>
                  <a:srgbClr val="C00000"/>
                </a:solidFill>
              </a:rPr>
              <a:t>If two distribution become closer </a:t>
            </a:r>
          </a:p>
          <a:p>
            <a:r>
              <a:rPr lang="en-US" altLang="zh-TW" sz="1200" dirty="0">
                <a:solidFill>
                  <a:srgbClr val="C00000"/>
                </a:solidFill>
              </a:rPr>
              <a:t>• Value of cross-entropy is closer to entropy</a:t>
            </a:r>
            <a:endParaRPr lang="zh-TW" altLang="en-US" sz="1200" b="1" dirty="0">
              <a:solidFill>
                <a:srgbClr val="C00000"/>
              </a:solidFill>
            </a:endParaRPr>
          </a:p>
        </p:txBody>
      </p:sp>
      <p:sp>
        <p:nvSpPr>
          <p:cNvPr id="113" name="矩形: 圓角 112">
            <a:extLst>
              <a:ext uri="{FF2B5EF4-FFF2-40B4-BE49-F238E27FC236}">
                <a16:creationId xmlns:a16="http://schemas.microsoft.com/office/drawing/2014/main" id="{17B2196B-F7DC-4815-8CAA-75DCA68830C3}"/>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Logistic Regression</a:t>
            </a:r>
          </a:p>
        </p:txBody>
      </p:sp>
    </p:spTree>
    <p:extLst>
      <p:ext uri="{BB962C8B-B14F-4D97-AF65-F5344CB8AC3E}">
        <p14:creationId xmlns:p14="http://schemas.microsoft.com/office/powerpoint/2010/main" val="1696545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Logistic regression </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r>
              <a:rPr lang="zh-TW" altLang="en-US" sz="1200" dirty="0">
                <a:solidFill>
                  <a:schemeClr val="accent6">
                    <a:lumMod val="10000"/>
                  </a:schemeClr>
                </a:solidFill>
              </a:rPr>
              <a:t>你知道</a:t>
            </a:r>
            <a:r>
              <a:rPr lang="en-US" altLang="zh-TW" sz="1200" dirty="0">
                <a:solidFill>
                  <a:schemeClr val="accent6">
                    <a:lumMod val="10000"/>
                  </a:schemeClr>
                </a:solidFill>
              </a:rPr>
              <a:t>Cross Entropy</a:t>
            </a:r>
            <a:r>
              <a:rPr lang="zh-TW" altLang="en-US" sz="1200" dirty="0">
                <a:solidFill>
                  <a:schemeClr val="accent6">
                    <a:lumMod val="10000"/>
                  </a:schemeClr>
                </a:solidFill>
              </a:rPr>
              <a:t>和</a:t>
            </a:r>
            <a:r>
              <a:rPr lang="en-US" altLang="zh-TW" sz="1200" dirty="0">
                <a:solidFill>
                  <a:schemeClr val="accent6">
                    <a:lumMod val="10000"/>
                  </a:schemeClr>
                </a:solidFill>
              </a:rPr>
              <a:t>KL Divergence</a:t>
            </a:r>
            <a:r>
              <a:rPr lang="zh-TW" altLang="en-US" sz="1200" dirty="0">
                <a:solidFill>
                  <a:schemeClr val="accent6">
                    <a:lumMod val="10000"/>
                  </a:schemeClr>
                </a:solidFill>
              </a:rPr>
              <a:t>代表什麼意義嗎？談機器學習裡的資訊理論</a:t>
            </a:r>
            <a:endParaRPr lang="en-US" altLang="zh-TW" sz="1200" dirty="0">
              <a:solidFill>
                <a:schemeClr val="accent1"/>
              </a:solidFill>
              <a:latin typeface="-apple-system"/>
            </a:endParaRPr>
          </a:p>
          <a:p>
            <a:pPr algn="l"/>
            <a:r>
              <a:rPr lang="en-US" altLang="zh-TW" sz="1200" dirty="0">
                <a:solidFill>
                  <a:schemeClr val="accent1"/>
                </a:solidFill>
                <a:latin typeface="-apple-system"/>
                <a:hlinkClick r:id="rId2"/>
              </a:rPr>
              <a:t>https://ycc.idv.tw/deep-dl_2.html</a:t>
            </a:r>
            <a:endParaRPr lang="en-US" altLang="zh-TW" sz="1200" dirty="0">
              <a:solidFill>
                <a:schemeClr val="accent1"/>
              </a:solidFill>
              <a:latin typeface="-apple-system"/>
            </a:endParaRPr>
          </a:p>
          <a:p>
            <a:pPr algn="l"/>
            <a:endParaRPr lang="en-US" altLang="zh-TW" sz="1200" dirty="0">
              <a:solidFill>
                <a:schemeClr val="accent1"/>
              </a:solidFill>
              <a:latin typeface="-apple-system"/>
            </a:endParaRPr>
          </a:p>
          <a:p>
            <a:r>
              <a:rPr lang="zh-TW" altLang="en-US" sz="1200" dirty="0">
                <a:hlinkClick r:id="rId3"/>
              </a:rPr>
              <a:t>https://medium.com/@ashisharora2204/logistic-regression-maximum-likelihood-estimation-gradient-descent-a7962a452332</a:t>
            </a:r>
            <a:endParaRPr lang="en-US" altLang="zh-TW" sz="1200" dirty="0"/>
          </a:p>
          <a:p>
            <a:endParaRPr lang="en-US" altLang="zh-TW" sz="1200" dirty="0"/>
          </a:p>
          <a:p>
            <a:r>
              <a:rPr lang="en-US" altLang="zh-TW" sz="1200" dirty="0">
                <a:solidFill>
                  <a:schemeClr val="accent6">
                    <a:lumMod val="10000"/>
                  </a:schemeClr>
                </a:solidFill>
              </a:rPr>
              <a:t>Maximum Likelihood Estimate and Logistic Regression simplified</a:t>
            </a:r>
          </a:p>
          <a:p>
            <a:r>
              <a:rPr lang="en-US" altLang="zh-TW" sz="1200" dirty="0"/>
              <a:t>https://pmirla.github.io/2016/07/20/maximum-likelihood-explanation.html</a:t>
            </a:r>
            <a:endParaRPr lang="zh-TW" altLang="en-US" sz="1200" dirty="0"/>
          </a:p>
          <a:p>
            <a:pPr algn="l"/>
            <a:endParaRPr lang="en-US" altLang="zh-TW" sz="1200" dirty="0">
              <a:solidFill>
                <a:schemeClr val="accent1"/>
              </a:solidFill>
              <a:latin typeface="-apple-system"/>
            </a:endParaRPr>
          </a:p>
          <a:p>
            <a:endParaRPr lang="en-US" altLang="zh-TW" sz="1200" dirty="0">
              <a:solidFill>
                <a:schemeClr val="accent1"/>
              </a:solidFill>
              <a:latin typeface="-apple-system"/>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rPr>
              <a:t>小結</a:t>
            </a:r>
          </a:p>
        </p:txBody>
      </p:sp>
    </p:spTree>
    <p:extLst>
      <p:ext uri="{BB962C8B-B14F-4D97-AF65-F5344CB8AC3E}">
        <p14:creationId xmlns:p14="http://schemas.microsoft.com/office/powerpoint/2010/main" val="1121170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KNN </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introduction</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2639687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鄰近點選擇（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Nearest Neighbors Selection</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KNN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通過選擇與新樣本最接近的 </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K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個已知樣本（即最鄰近點），並基於這些鄰近點的類別來預測新樣本的類別。這種方法不需要明確的數據映射或轉換，而是直接在原始數據空間中進行操作。</a:t>
            </a: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距離計算（</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Distance Calculation</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在 </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KNN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中，計算新樣本與每個訓練樣本之間的距離是決定最近鄰居的關鍵步驟。常用的距離度量方法包括歐幾里得距離、曼哈頓距離和切比雪夫距離等。</a:t>
            </a: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投票機制（</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Voting Mechanism</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一旦選定了 </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K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個最鄰近的點，</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KNN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會使用投票機制來決定新樣本的類別。如果是分類問題，最常見的類別（在 </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K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個鄰近點中）會被選為預測結果；如果是回歸問題，則可能計算這些鄰近點的平均值或加權平均值。</a:t>
            </a: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常用評估指標</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準確率（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Accuracy</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）：測量模型預測正確的比例</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精確率（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Precision</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）：正確預測為正例的比例</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召回率（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Recall</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）：實際為正例中模型預測正確的比例</a:t>
            </a:r>
          </a:p>
          <a:p>
            <a:pPr marL="171450" indent="-171450">
              <a:buFont typeface="Arial" panose="020B0604020202020204" pitchFamily="34" charset="0"/>
              <a:buChar char="•"/>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F1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分數（</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F1 Score</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）：精確率和召回率的調和平均</a:t>
            </a:r>
          </a:p>
          <a:p>
            <a:pPr marL="171450" indent="-171450">
              <a:buFont typeface="Arial" panose="020B0604020202020204" pitchFamily="34" charset="0"/>
              <a:buChar char="•"/>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AUC-ROC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曲線（</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Area Under Curve - Receiver Operating Characteristics</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）：用於評估分類模型在所有可能的閾值下的整體表現</a:t>
            </a: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KNN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KNN</a:t>
            </a:r>
          </a:p>
        </p:txBody>
      </p:sp>
      <p:sp>
        <p:nvSpPr>
          <p:cNvPr id="2" name="矩形 1">
            <a:extLst>
              <a:ext uri="{FF2B5EF4-FFF2-40B4-BE49-F238E27FC236}">
                <a16:creationId xmlns:a16="http://schemas.microsoft.com/office/drawing/2014/main" id="{729EAB5E-D95C-4591-B53C-72B33CE5C78C}"/>
              </a:ext>
            </a:extLst>
          </p:cNvPr>
          <p:cNvSpPr/>
          <p:nvPr/>
        </p:nvSpPr>
        <p:spPr>
          <a:xfrm>
            <a:off x="7248128" y="5229200"/>
            <a:ext cx="4320480" cy="830997"/>
          </a:xfrm>
          <a:prstGeom prst="rect">
            <a:avLst/>
          </a:prstGeom>
        </p:spPr>
        <p:txBody>
          <a:bodyPr wrap="square">
            <a:spAutoFit/>
          </a:bodyPr>
          <a:lstStyle/>
          <a:p>
            <a:r>
              <a:rPr lang="zh-TW" altLang="en-US" sz="1200" b="1" dirty="0">
                <a:solidFill>
                  <a:srgbClr val="0D0D0D"/>
                </a:solidFill>
                <a:latin typeface="微軟正黑體" panose="020B0604030504040204" pitchFamily="34" charset="-120"/>
                <a:ea typeface="微軟正黑體" panose="020B0604030504040204" pitchFamily="34" charset="-120"/>
              </a:rPr>
              <a:t>步驟</a:t>
            </a:r>
            <a:r>
              <a:rPr lang="en-US" altLang="zh-TW" sz="1200" b="1" dirty="0">
                <a:solidFill>
                  <a:srgbClr val="0D0D0D"/>
                </a:solidFill>
                <a:latin typeface="微軟正黑體" panose="020B0604030504040204" pitchFamily="34" charset="-120"/>
                <a:ea typeface="微軟正黑體" panose="020B0604030504040204" pitchFamily="34" charset="-120"/>
              </a:rPr>
              <a:t>1</a:t>
            </a:r>
            <a:r>
              <a:rPr lang="zh-TW" altLang="en-US" sz="1200" b="1" dirty="0">
                <a:solidFill>
                  <a:srgbClr val="0D0D0D"/>
                </a:solidFill>
                <a:latin typeface="微軟正黑體" panose="020B0604030504040204" pitchFamily="34" charset="-120"/>
                <a:ea typeface="微軟正黑體" panose="020B0604030504040204" pitchFamily="34" charset="-120"/>
              </a:rPr>
              <a:t>：選擇鄰居的數量 </a:t>
            </a:r>
            <a:r>
              <a:rPr lang="en-US" altLang="zh-TW" sz="1200" b="1" dirty="0">
                <a:solidFill>
                  <a:srgbClr val="0D0D0D"/>
                </a:solidFill>
                <a:latin typeface="微軟正黑體" panose="020B0604030504040204" pitchFamily="34" charset="-120"/>
                <a:ea typeface="微軟正黑體" panose="020B0604030504040204" pitchFamily="34" charset="-120"/>
              </a:rPr>
              <a:t>K </a:t>
            </a:r>
          </a:p>
          <a:p>
            <a:r>
              <a:rPr lang="zh-TW" altLang="en-US" sz="1200" b="1" dirty="0">
                <a:solidFill>
                  <a:srgbClr val="0D0D0D"/>
                </a:solidFill>
                <a:latin typeface="微軟正黑體" panose="020B0604030504040204" pitchFamily="34" charset="-120"/>
                <a:ea typeface="微軟正黑體" panose="020B0604030504040204" pitchFamily="34" charset="-120"/>
              </a:rPr>
              <a:t>步驟</a:t>
            </a:r>
            <a:r>
              <a:rPr lang="en-US" altLang="zh-TW" sz="1200" b="1" dirty="0">
                <a:solidFill>
                  <a:srgbClr val="0D0D0D"/>
                </a:solidFill>
                <a:latin typeface="微軟正黑體" panose="020B0604030504040204" pitchFamily="34" charset="-120"/>
                <a:ea typeface="微軟正黑體" panose="020B0604030504040204" pitchFamily="34" charset="-120"/>
              </a:rPr>
              <a:t>2</a:t>
            </a:r>
            <a:r>
              <a:rPr lang="zh-TW" altLang="en-US" sz="1200" b="1" dirty="0">
                <a:solidFill>
                  <a:srgbClr val="0D0D0D"/>
                </a:solidFill>
                <a:latin typeface="微軟正黑體" panose="020B0604030504040204" pitchFamily="34" charset="-120"/>
                <a:ea typeface="微軟正黑體" panose="020B0604030504040204" pitchFamily="34" charset="-120"/>
              </a:rPr>
              <a:t>：根據歐幾里得距離，找出新數據點的 </a:t>
            </a:r>
            <a:r>
              <a:rPr lang="en-US" altLang="zh-TW" sz="1200" b="1" dirty="0">
                <a:solidFill>
                  <a:srgbClr val="0D0D0D"/>
                </a:solidFill>
                <a:latin typeface="微軟正黑體" panose="020B0604030504040204" pitchFamily="34" charset="-120"/>
                <a:ea typeface="微軟正黑體" panose="020B0604030504040204" pitchFamily="34" charset="-120"/>
              </a:rPr>
              <a:t>K </a:t>
            </a:r>
            <a:r>
              <a:rPr lang="zh-TW" altLang="en-US" sz="1200" b="1" dirty="0">
                <a:solidFill>
                  <a:srgbClr val="0D0D0D"/>
                </a:solidFill>
                <a:latin typeface="微軟正黑體" panose="020B0604030504040204" pitchFamily="34" charset="-120"/>
                <a:ea typeface="微軟正黑體" panose="020B0604030504040204" pitchFamily="34" charset="-120"/>
              </a:rPr>
              <a:t>個最近鄰居 </a:t>
            </a:r>
            <a:endParaRPr lang="en-US" altLang="zh-TW" sz="1200" b="1" dirty="0">
              <a:solidFill>
                <a:srgbClr val="0D0D0D"/>
              </a:solidFill>
              <a:latin typeface="微軟正黑體" panose="020B0604030504040204" pitchFamily="34" charset="-120"/>
              <a:ea typeface="微軟正黑體" panose="020B0604030504040204" pitchFamily="34" charset="-120"/>
            </a:endParaRPr>
          </a:p>
          <a:p>
            <a:r>
              <a:rPr lang="zh-TW" altLang="en-US" sz="1200" b="1" dirty="0">
                <a:solidFill>
                  <a:srgbClr val="0D0D0D"/>
                </a:solidFill>
                <a:latin typeface="微軟正黑體" panose="020B0604030504040204" pitchFamily="34" charset="-120"/>
                <a:ea typeface="微軟正黑體" panose="020B0604030504040204" pitchFamily="34" charset="-120"/>
              </a:rPr>
              <a:t>步驟</a:t>
            </a:r>
            <a:r>
              <a:rPr lang="en-US" altLang="zh-TW" sz="1200" b="1" dirty="0">
                <a:solidFill>
                  <a:srgbClr val="0D0D0D"/>
                </a:solidFill>
                <a:latin typeface="微軟正黑體" panose="020B0604030504040204" pitchFamily="34" charset="-120"/>
                <a:ea typeface="微軟正黑體" panose="020B0604030504040204" pitchFamily="34" charset="-120"/>
              </a:rPr>
              <a:t>3</a:t>
            </a:r>
            <a:r>
              <a:rPr lang="zh-TW" altLang="en-US" sz="1200" b="1" dirty="0">
                <a:solidFill>
                  <a:srgbClr val="0D0D0D"/>
                </a:solidFill>
                <a:latin typeface="微軟正黑體" panose="020B0604030504040204" pitchFamily="34" charset="-120"/>
                <a:ea typeface="微軟正黑體" panose="020B0604030504040204" pitchFamily="34" charset="-120"/>
              </a:rPr>
              <a:t>：在這些 </a:t>
            </a:r>
            <a:r>
              <a:rPr lang="en-US" altLang="zh-TW" sz="1200" b="1" dirty="0">
                <a:solidFill>
                  <a:srgbClr val="0D0D0D"/>
                </a:solidFill>
                <a:latin typeface="微軟正黑體" panose="020B0604030504040204" pitchFamily="34" charset="-120"/>
                <a:ea typeface="微軟正黑體" panose="020B0604030504040204" pitchFamily="34" charset="-120"/>
              </a:rPr>
              <a:t>K </a:t>
            </a:r>
            <a:r>
              <a:rPr lang="zh-TW" altLang="en-US" sz="1200" b="1" dirty="0">
                <a:solidFill>
                  <a:srgbClr val="0D0D0D"/>
                </a:solidFill>
                <a:latin typeface="微軟正黑體" panose="020B0604030504040204" pitchFamily="34" charset="-120"/>
                <a:ea typeface="微軟正黑體" panose="020B0604030504040204" pitchFamily="34" charset="-120"/>
              </a:rPr>
              <a:t>個鄰居中，計算每個類別的數據點數量 </a:t>
            </a:r>
            <a:endParaRPr lang="en-US" altLang="zh-TW" sz="1200" b="1" dirty="0">
              <a:solidFill>
                <a:srgbClr val="0D0D0D"/>
              </a:solidFill>
              <a:latin typeface="微軟正黑體" panose="020B0604030504040204" pitchFamily="34" charset="-120"/>
              <a:ea typeface="微軟正黑體" panose="020B0604030504040204" pitchFamily="34" charset="-120"/>
            </a:endParaRPr>
          </a:p>
          <a:p>
            <a:r>
              <a:rPr lang="zh-TW" altLang="en-US" sz="1200" b="1" dirty="0">
                <a:solidFill>
                  <a:srgbClr val="0D0D0D"/>
                </a:solidFill>
                <a:latin typeface="微軟正黑體" panose="020B0604030504040204" pitchFamily="34" charset="-120"/>
                <a:ea typeface="微軟正黑體" panose="020B0604030504040204" pitchFamily="34" charset="-120"/>
              </a:rPr>
              <a:t>步驟</a:t>
            </a:r>
            <a:r>
              <a:rPr lang="en-US" altLang="zh-TW" sz="1200" b="1" dirty="0">
                <a:solidFill>
                  <a:srgbClr val="0D0D0D"/>
                </a:solidFill>
                <a:latin typeface="微軟正黑體" panose="020B0604030504040204" pitchFamily="34" charset="-120"/>
                <a:ea typeface="微軟正黑體" panose="020B0604030504040204" pitchFamily="34" charset="-120"/>
              </a:rPr>
              <a:t>4</a:t>
            </a:r>
            <a:r>
              <a:rPr lang="zh-TW" altLang="en-US" sz="1200" b="1" dirty="0">
                <a:solidFill>
                  <a:srgbClr val="0D0D0D"/>
                </a:solidFill>
                <a:latin typeface="微軟正黑體" panose="020B0604030504040204" pitchFamily="34" charset="-120"/>
                <a:ea typeface="微軟正黑體" panose="020B0604030504040204" pitchFamily="34" charset="-120"/>
              </a:rPr>
              <a:t>：將新數據點歸類到鄰居數量最多的類別中</a:t>
            </a:r>
            <a:endParaRPr lang="zh-TW" altLang="en-US" sz="1200" b="1"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A730E331-5DE5-4BE2-8C9B-6E128D866DE8}"/>
              </a:ext>
            </a:extLst>
          </p:cNvPr>
          <p:cNvPicPr>
            <a:picLocks noChangeAspect="1"/>
          </p:cNvPicPr>
          <p:nvPr/>
        </p:nvPicPr>
        <p:blipFill>
          <a:blip r:embed="rId3"/>
          <a:stretch>
            <a:fillRect/>
          </a:stretch>
        </p:blipFill>
        <p:spPr>
          <a:xfrm>
            <a:off x="6816080" y="2060848"/>
            <a:ext cx="4392488" cy="2556821"/>
          </a:xfrm>
          <a:prstGeom prst="rect">
            <a:avLst/>
          </a:prstGeom>
        </p:spPr>
      </p:pic>
      <p:pic>
        <p:nvPicPr>
          <p:cNvPr id="5" name="圖片 4">
            <a:extLst>
              <a:ext uri="{FF2B5EF4-FFF2-40B4-BE49-F238E27FC236}">
                <a16:creationId xmlns:a16="http://schemas.microsoft.com/office/drawing/2014/main" id="{0CD5E405-CF1E-4AB0-9D90-68C883BF62A9}"/>
              </a:ext>
            </a:extLst>
          </p:cNvPr>
          <p:cNvPicPr>
            <a:picLocks noChangeAspect="1"/>
          </p:cNvPicPr>
          <p:nvPr/>
        </p:nvPicPr>
        <p:blipFill>
          <a:blip r:embed="rId4"/>
          <a:stretch>
            <a:fillRect/>
          </a:stretch>
        </p:blipFill>
        <p:spPr>
          <a:xfrm>
            <a:off x="7032104" y="4725144"/>
            <a:ext cx="4176464" cy="370434"/>
          </a:xfrm>
          <a:prstGeom prst="rect">
            <a:avLst/>
          </a:prstGeom>
        </p:spPr>
      </p:pic>
      <p:sp>
        <p:nvSpPr>
          <p:cNvPr id="8" name="橢圓 7">
            <a:extLst>
              <a:ext uri="{FF2B5EF4-FFF2-40B4-BE49-F238E27FC236}">
                <a16:creationId xmlns:a16="http://schemas.microsoft.com/office/drawing/2014/main" id="{DA684831-2E99-40E3-A85E-181C1D225AF5}"/>
              </a:ext>
            </a:extLst>
          </p:cNvPr>
          <p:cNvSpPr/>
          <p:nvPr/>
        </p:nvSpPr>
        <p:spPr>
          <a:xfrm>
            <a:off x="8472264"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7B30BAA4-3541-460C-A902-F1F73298D4E9}"/>
              </a:ext>
            </a:extLst>
          </p:cNvPr>
          <p:cNvSpPr/>
          <p:nvPr/>
        </p:nvSpPr>
        <p:spPr>
          <a:xfrm>
            <a:off x="8184232"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91E451B2-2579-4D86-93B8-07383DAECB00}"/>
              </a:ext>
            </a:extLst>
          </p:cNvPr>
          <p:cNvSpPr/>
          <p:nvPr/>
        </p:nvSpPr>
        <p:spPr>
          <a:xfrm>
            <a:off x="8256240" y="3356992"/>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F9A01B24-BF2D-4ECE-ACFD-32498393F07C}"/>
              </a:ext>
            </a:extLst>
          </p:cNvPr>
          <p:cNvSpPr/>
          <p:nvPr/>
        </p:nvSpPr>
        <p:spPr>
          <a:xfrm>
            <a:off x="8904312" y="2636912"/>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40D2DD9B-7D93-45DF-B9D0-DA9226CEA3BA}"/>
              </a:ext>
            </a:extLst>
          </p:cNvPr>
          <p:cNvSpPr/>
          <p:nvPr/>
        </p:nvSpPr>
        <p:spPr>
          <a:xfrm>
            <a:off x="8904312" y="2924944"/>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6AC1D2C9-4D6B-45C7-9C15-FF260BC7FE42}"/>
              </a:ext>
            </a:extLst>
          </p:cNvPr>
          <p:cNvSpPr/>
          <p:nvPr/>
        </p:nvSpPr>
        <p:spPr>
          <a:xfrm>
            <a:off x="8256240" y="1700808"/>
            <a:ext cx="1260281" cy="369332"/>
          </a:xfrm>
          <a:prstGeom prst="rect">
            <a:avLst/>
          </a:prstGeom>
        </p:spPr>
        <p:txBody>
          <a:bodyPr wrap="none">
            <a:spAutoFit/>
          </a:bodyPr>
          <a:lstStyle/>
          <a:p>
            <a:r>
              <a:rPr lang="zh-TW" altLang="en-US"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假設 </a:t>
            </a:r>
            <a:r>
              <a:rPr lang="en-US" altLang="zh-TW"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k = 5</a:t>
            </a:r>
            <a:endParaRPr lang="zh-TW" altLang="en-US" dirty="0"/>
          </a:p>
        </p:txBody>
      </p:sp>
    </p:spTree>
    <p:extLst>
      <p:ext uri="{BB962C8B-B14F-4D97-AF65-F5344CB8AC3E}">
        <p14:creationId xmlns:p14="http://schemas.microsoft.com/office/powerpoint/2010/main" val="1413927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机器学习基础】常见的9种距离度量方法，内含欧氏距离、切比雪夫距离等-CSDN博客">
            <a:extLst>
              <a:ext uri="{FF2B5EF4-FFF2-40B4-BE49-F238E27FC236}">
                <a16:creationId xmlns:a16="http://schemas.microsoft.com/office/drawing/2014/main" id="{8442A8CA-0CF1-4481-8DD2-FAD2DD724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290"/>
          <a:stretch/>
        </p:blipFill>
        <p:spPr bwMode="auto">
          <a:xfrm>
            <a:off x="7392144" y="2276872"/>
            <a:ext cx="4499931" cy="3024336"/>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F97159C0-BA87-4B6D-A499-A7666A4003F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latin typeface="微軟正黑體" panose="020B0604030504040204" pitchFamily="34" charset="-120"/>
                <a:ea typeface="微軟正黑體" panose="020B0604030504040204" pitchFamily="34" charset="-120"/>
              </a:rPr>
              <a:t>機器學習中的距離計算</a:t>
            </a:r>
            <a:endParaRPr lang="en-US" altLang="zh-TW" sz="3200" b="1"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D063E6F0-D058-40A8-A1EB-2B965B2697A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從多個獨立變數預測一個類別變數。</a:t>
            </a:r>
          </a:p>
        </p:txBody>
      </p:sp>
      <p:sp>
        <p:nvSpPr>
          <p:cNvPr id="10" name="矩形: 圓角 9">
            <a:extLst>
              <a:ext uri="{FF2B5EF4-FFF2-40B4-BE49-F238E27FC236}">
                <a16:creationId xmlns:a16="http://schemas.microsoft.com/office/drawing/2014/main" id="{5E1CA005-E627-4F86-85BF-85A86EFEE7E7}"/>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KNN</a:t>
            </a:r>
          </a:p>
        </p:txBody>
      </p:sp>
      <p:pic>
        <p:nvPicPr>
          <p:cNvPr id="13" name="圖片 12">
            <a:extLst>
              <a:ext uri="{FF2B5EF4-FFF2-40B4-BE49-F238E27FC236}">
                <a16:creationId xmlns:a16="http://schemas.microsoft.com/office/drawing/2014/main" id="{648391A6-0AA7-4DBD-8185-F3A87A56C95B}"/>
              </a:ext>
            </a:extLst>
          </p:cNvPr>
          <p:cNvPicPr>
            <a:picLocks noChangeAspect="1"/>
          </p:cNvPicPr>
          <p:nvPr/>
        </p:nvPicPr>
        <p:blipFill>
          <a:blip r:embed="rId3">
            <a:grayscl/>
          </a:blip>
          <a:stretch>
            <a:fillRect/>
          </a:stretch>
        </p:blipFill>
        <p:spPr>
          <a:xfrm>
            <a:off x="7464152" y="1916832"/>
            <a:ext cx="1368152" cy="213381"/>
          </a:xfrm>
          <a:prstGeom prst="rect">
            <a:avLst/>
          </a:prstGeom>
        </p:spPr>
      </p:pic>
      <p:pic>
        <p:nvPicPr>
          <p:cNvPr id="14" name="圖片 13">
            <a:extLst>
              <a:ext uri="{FF2B5EF4-FFF2-40B4-BE49-F238E27FC236}">
                <a16:creationId xmlns:a16="http://schemas.microsoft.com/office/drawing/2014/main" id="{B4F66468-C161-4D6E-BE3E-B96012082339}"/>
              </a:ext>
            </a:extLst>
          </p:cNvPr>
          <p:cNvPicPr>
            <a:picLocks noChangeAspect="1"/>
          </p:cNvPicPr>
          <p:nvPr/>
        </p:nvPicPr>
        <p:blipFill>
          <a:blip r:embed="rId4">
            <a:grayscl/>
          </a:blip>
          <a:stretch>
            <a:fillRect/>
          </a:stretch>
        </p:blipFill>
        <p:spPr>
          <a:xfrm>
            <a:off x="9408368" y="1844824"/>
            <a:ext cx="466790" cy="304843"/>
          </a:xfrm>
          <a:prstGeom prst="rect">
            <a:avLst/>
          </a:prstGeom>
        </p:spPr>
      </p:pic>
      <p:pic>
        <p:nvPicPr>
          <p:cNvPr id="15" name="圖片 14">
            <a:extLst>
              <a:ext uri="{FF2B5EF4-FFF2-40B4-BE49-F238E27FC236}">
                <a16:creationId xmlns:a16="http://schemas.microsoft.com/office/drawing/2014/main" id="{1CC225C7-AE29-4303-8DB4-E25AB533F89A}"/>
              </a:ext>
            </a:extLst>
          </p:cNvPr>
          <p:cNvPicPr>
            <a:picLocks noChangeAspect="1"/>
          </p:cNvPicPr>
          <p:nvPr/>
        </p:nvPicPr>
        <p:blipFill>
          <a:blip r:embed="rId5">
            <a:grayscl/>
          </a:blip>
          <a:stretch>
            <a:fillRect/>
          </a:stretch>
        </p:blipFill>
        <p:spPr>
          <a:xfrm>
            <a:off x="10992544" y="1916832"/>
            <a:ext cx="513983" cy="219075"/>
          </a:xfrm>
          <a:prstGeom prst="rect">
            <a:avLst/>
          </a:prstGeom>
        </p:spPr>
      </p:pic>
      <p:pic>
        <p:nvPicPr>
          <p:cNvPr id="16" name="圖片 15">
            <a:extLst>
              <a:ext uri="{FF2B5EF4-FFF2-40B4-BE49-F238E27FC236}">
                <a16:creationId xmlns:a16="http://schemas.microsoft.com/office/drawing/2014/main" id="{55BF5E6A-6F2E-447E-A11E-ED295E63B4F5}"/>
              </a:ext>
            </a:extLst>
          </p:cNvPr>
          <p:cNvPicPr>
            <a:picLocks noChangeAspect="1"/>
          </p:cNvPicPr>
          <p:nvPr/>
        </p:nvPicPr>
        <p:blipFill>
          <a:blip r:embed="rId6">
            <a:grayscl/>
          </a:blip>
          <a:stretch>
            <a:fillRect/>
          </a:stretch>
        </p:blipFill>
        <p:spPr>
          <a:xfrm>
            <a:off x="7536160" y="5445224"/>
            <a:ext cx="1224136" cy="173842"/>
          </a:xfrm>
          <a:prstGeom prst="rect">
            <a:avLst/>
          </a:prstGeom>
        </p:spPr>
      </p:pic>
      <p:pic>
        <p:nvPicPr>
          <p:cNvPr id="17" name="圖片 16">
            <a:extLst>
              <a:ext uri="{FF2B5EF4-FFF2-40B4-BE49-F238E27FC236}">
                <a16:creationId xmlns:a16="http://schemas.microsoft.com/office/drawing/2014/main" id="{FCEFA74D-EB64-436D-B6FD-B8B9C90F02D7}"/>
              </a:ext>
            </a:extLst>
          </p:cNvPr>
          <p:cNvPicPr>
            <a:picLocks noChangeAspect="1"/>
          </p:cNvPicPr>
          <p:nvPr/>
        </p:nvPicPr>
        <p:blipFill>
          <a:blip r:embed="rId7">
            <a:grayscl/>
          </a:blip>
          <a:stretch>
            <a:fillRect/>
          </a:stretch>
        </p:blipFill>
        <p:spPr>
          <a:xfrm>
            <a:off x="8976320" y="5445224"/>
            <a:ext cx="1296144" cy="150714"/>
          </a:xfrm>
          <a:prstGeom prst="rect">
            <a:avLst/>
          </a:prstGeom>
        </p:spPr>
      </p:pic>
      <p:pic>
        <p:nvPicPr>
          <p:cNvPr id="18" name="圖片 17">
            <a:extLst>
              <a:ext uri="{FF2B5EF4-FFF2-40B4-BE49-F238E27FC236}">
                <a16:creationId xmlns:a16="http://schemas.microsoft.com/office/drawing/2014/main" id="{A42578E0-764F-46AC-B8AC-28B42B5297CA}"/>
              </a:ext>
            </a:extLst>
          </p:cNvPr>
          <p:cNvPicPr>
            <a:picLocks noChangeAspect="1"/>
          </p:cNvPicPr>
          <p:nvPr/>
        </p:nvPicPr>
        <p:blipFill>
          <a:blip r:embed="rId8">
            <a:grayscl/>
          </a:blip>
          <a:stretch>
            <a:fillRect/>
          </a:stretch>
        </p:blipFill>
        <p:spPr>
          <a:xfrm>
            <a:off x="10560496" y="5445224"/>
            <a:ext cx="1296144" cy="175859"/>
          </a:xfrm>
          <a:prstGeom prst="rect">
            <a:avLst/>
          </a:prstGeom>
        </p:spPr>
      </p:pic>
      <p:sp>
        <p:nvSpPr>
          <p:cNvPr id="19" name="橢圓 18">
            <a:extLst>
              <a:ext uri="{FF2B5EF4-FFF2-40B4-BE49-F238E27FC236}">
                <a16:creationId xmlns:a16="http://schemas.microsoft.com/office/drawing/2014/main" id="{34E90382-D8A3-4464-BC4B-20188F40E6BC}"/>
              </a:ext>
            </a:extLst>
          </p:cNvPr>
          <p:cNvSpPr/>
          <p:nvPr/>
        </p:nvSpPr>
        <p:spPr>
          <a:xfrm>
            <a:off x="7248128"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1</a:t>
            </a:r>
            <a:endParaRPr lang="zh-TW" altLang="en-US" dirty="0">
              <a:solidFill>
                <a:schemeClr val="accent6">
                  <a:lumMod val="10000"/>
                </a:schemeClr>
              </a:solidFill>
            </a:endParaRPr>
          </a:p>
        </p:txBody>
      </p:sp>
      <p:sp>
        <p:nvSpPr>
          <p:cNvPr id="20" name="橢圓 19">
            <a:extLst>
              <a:ext uri="{FF2B5EF4-FFF2-40B4-BE49-F238E27FC236}">
                <a16:creationId xmlns:a16="http://schemas.microsoft.com/office/drawing/2014/main" id="{FF654AE6-4D42-4923-B2C9-1699716A5AB1}"/>
              </a:ext>
            </a:extLst>
          </p:cNvPr>
          <p:cNvSpPr/>
          <p:nvPr/>
        </p:nvSpPr>
        <p:spPr>
          <a:xfrm>
            <a:off x="8760296"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2</a:t>
            </a:r>
            <a:endParaRPr lang="zh-TW" altLang="en-US" dirty="0">
              <a:solidFill>
                <a:schemeClr val="accent6">
                  <a:lumMod val="10000"/>
                </a:schemeClr>
              </a:solidFill>
            </a:endParaRPr>
          </a:p>
        </p:txBody>
      </p:sp>
      <p:sp>
        <p:nvSpPr>
          <p:cNvPr id="21" name="橢圓 20">
            <a:extLst>
              <a:ext uri="{FF2B5EF4-FFF2-40B4-BE49-F238E27FC236}">
                <a16:creationId xmlns:a16="http://schemas.microsoft.com/office/drawing/2014/main" id="{62EFAEF0-9691-412E-A06C-C688965706DD}"/>
              </a:ext>
            </a:extLst>
          </p:cNvPr>
          <p:cNvSpPr/>
          <p:nvPr/>
        </p:nvSpPr>
        <p:spPr>
          <a:xfrm>
            <a:off x="10344472"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3</a:t>
            </a:r>
            <a:endParaRPr lang="zh-TW" altLang="en-US" dirty="0">
              <a:solidFill>
                <a:schemeClr val="accent6">
                  <a:lumMod val="10000"/>
                </a:schemeClr>
              </a:solidFill>
            </a:endParaRPr>
          </a:p>
        </p:txBody>
      </p:sp>
      <p:sp>
        <p:nvSpPr>
          <p:cNvPr id="22" name="橢圓 21">
            <a:extLst>
              <a:ext uri="{FF2B5EF4-FFF2-40B4-BE49-F238E27FC236}">
                <a16:creationId xmlns:a16="http://schemas.microsoft.com/office/drawing/2014/main" id="{6D01C506-A8A8-42A1-A53C-1A2F58588B07}"/>
              </a:ext>
            </a:extLst>
          </p:cNvPr>
          <p:cNvSpPr/>
          <p:nvPr/>
        </p:nvSpPr>
        <p:spPr>
          <a:xfrm>
            <a:off x="7248128"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4</a:t>
            </a:r>
            <a:endParaRPr lang="zh-TW" altLang="en-US" dirty="0">
              <a:solidFill>
                <a:schemeClr val="accent6">
                  <a:lumMod val="10000"/>
                </a:schemeClr>
              </a:solidFill>
            </a:endParaRPr>
          </a:p>
        </p:txBody>
      </p:sp>
      <p:sp>
        <p:nvSpPr>
          <p:cNvPr id="23" name="橢圓 22">
            <a:extLst>
              <a:ext uri="{FF2B5EF4-FFF2-40B4-BE49-F238E27FC236}">
                <a16:creationId xmlns:a16="http://schemas.microsoft.com/office/drawing/2014/main" id="{C8B836B5-F3F9-4E9E-9D07-754D7782A2FD}"/>
              </a:ext>
            </a:extLst>
          </p:cNvPr>
          <p:cNvSpPr/>
          <p:nvPr/>
        </p:nvSpPr>
        <p:spPr>
          <a:xfrm>
            <a:off x="8760296"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5</a:t>
            </a:r>
            <a:endParaRPr lang="zh-TW" altLang="en-US" dirty="0">
              <a:solidFill>
                <a:schemeClr val="accent6">
                  <a:lumMod val="10000"/>
                </a:schemeClr>
              </a:solidFill>
            </a:endParaRPr>
          </a:p>
        </p:txBody>
      </p:sp>
      <p:sp>
        <p:nvSpPr>
          <p:cNvPr id="24" name="橢圓 23">
            <a:extLst>
              <a:ext uri="{FF2B5EF4-FFF2-40B4-BE49-F238E27FC236}">
                <a16:creationId xmlns:a16="http://schemas.microsoft.com/office/drawing/2014/main" id="{55571A31-0767-4C22-A520-30CD92716AF5}"/>
              </a:ext>
            </a:extLst>
          </p:cNvPr>
          <p:cNvSpPr/>
          <p:nvPr/>
        </p:nvSpPr>
        <p:spPr>
          <a:xfrm>
            <a:off x="10344472"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6</a:t>
            </a:r>
            <a:endParaRPr lang="zh-TW" altLang="en-US" dirty="0">
              <a:solidFill>
                <a:schemeClr val="accent6">
                  <a:lumMod val="10000"/>
                </a:schemeClr>
              </a:solidFill>
            </a:endParaRPr>
          </a:p>
        </p:txBody>
      </p:sp>
      <p:graphicFrame>
        <p:nvGraphicFramePr>
          <p:cNvPr id="25" name="表格 24">
            <a:extLst>
              <a:ext uri="{FF2B5EF4-FFF2-40B4-BE49-F238E27FC236}">
                <a16:creationId xmlns:a16="http://schemas.microsoft.com/office/drawing/2014/main" id="{3DB6D10A-345F-4AD1-86CB-13442DA06A8F}"/>
              </a:ext>
            </a:extLst>
          </p:cNvPr>
          <p:cNvGraphicFramePr>
            <a:graphicFrameLocks noGrp="1"/>
          </p:cNvGraphicFramePr>
          <p:nvPr>
            <p:extLst>
              <p:ext uri="{D42A27DB-BD31-4B8C-83A1-F6EECF244321}">
                <p14:modId xmlns:p14="http://schemas.microsoft.com/office/powerpoint/2010/main" val="2163980983"/>
              </p:ext>
            </p:extLst>
          </p:nvPr>
        </p:nvGraphicFramePr>
        <p:xfrm>
          <a:off x="479376" y="1556792"/>
          <a:ext cx="6517256" cy="4370718"/>
        </p:xfrm>
        <a:graphic>
          <a:graphicData uri="http://schemas.openxmlformats.org/drawingml/2006/table">
            <a:tbl>
              <a:tblPr/>
              <a:tblGrid>
                <a:gridCol w="163941">
                  <a:extLst>
                    <a:ext uri="{9D8B030D-6E8A-4147-A177-3AD203B41FA5}">
                      <a16:colId xmlns:a16="http://schemas.microsoft.com/office/drawing/2014/main" val="3653628753"/>
                    </a:ext>
                  </a:extLst>
                </a:gridCol>
                <a:gridCol w="1104821">
                  <a:extLst>
                    <a:ext uri="{9D8B030D-6E8A-4147-A177-3AD203B41FA5}">
                      <a16:colId xmlns:a16="http://schemas.microsoft.com/office/drawing/2014/main" val="201387043"/>
                    </a:ext>
                  </a:extLst>
                </a:gridCol>
                <a:gridCol w="1104821">
                  <a:extLst>
                    <a:ext uri="{9D8B030D-6E8A-4147-A177-3AD203B41FA5}">
                      <a16:colId xmlns:a16="http://schemas.microsoft.com/office/drawing/2014/main" val="863855776"/>
                    </a:ext>
                  </a:extLst>
                </a:gridCol>
                <a:gridCol w="2024317">
                  <a:extLst>
                    <a:ext uri="{9D8B030D-6E8A-4147-A177-3AD203B41FA5}">
                      <a16:colId xmlns:a16="http://schemas.microsoft.com/office/drawing/2014/main" val="2249701511"/>
                    </a:ext>
                  </a:extLst>
                </a:gridCol>
                <a:gridCol w="2119356">
                  <a:extLst>
                    <a:ext uri="{9D8B030D-6E8A-4147-A177-3AD203B41FA5}">
                      <a16:colId xmlns:a16="http://schemas.microsoft.com/office/drawing/2014/main" val="2020952493"/>
                    </a:ext>
                  </a:extLst>
                </a:gridCol>
              </a:tblGrid>
              <a:tr h="171256">
                <a:tc>
                  <a:txBody>
                    <a:bodyPr/>
                    <a:lstStyle/>
                    <a:p>
                      <a:pPr algn="l" fontAlgn="ctr"/>
                      <a:r>
                        <a:rPr lang="zh-TW" altLang="en-US" sz="9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Distance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altLang="zh-TW"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D</a:t>
                      </a:r>
                      <a:r>
                        <a:rPr lang="en-US"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escible</a:t>
                      </a:r>
                      <a:endPar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endParaRP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Drawbacks</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Usage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8195723"/>
                  </a:ext>
                </a:extLst>
              </a:tr>
              <a:tr h="555156">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1</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Euclidean </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L2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The standard method of distance calculation in a Cartesian plane.</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does not perform well in high-dimensional spaces (curse of dimensionality) and is not scale-invariant.</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Widely used in 2D or 3D space for geometry, physics, and various algorithms, such as in machine learning for clustering.</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63655352"/>
                  </a:ext>
                </a:extLst>
              </a:tr>
              <a:tr h="82060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2</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Cosine Similarity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cosine of the angle between two vectors in a multi-dimensional space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Not an actual distance metric, but rather a similarity measure.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Text analysis, determining document or string similarity in machine learning and data mining.</a:t>
                      </a:r>
                    </a:p>
                  </a:txBody>
                  <a:tcPr marL="7136" marR="7136" marT="7136" marB="0" anchor="ctr">
                    <a:lnL>
                      <a:noFill/>
                    </a:lnL>
                    <a:lnR>
                      <a:noFill/>
                    </a:lnR>
                    <a:lnT>
                      <a:noFill/>
                    </a:lnT>
                    <a:lnB>
                      <a:noFill/>
                    </a:lnB>
                  </a:tcPr>
                </a:tc>
                <a:extLst>
                  <a:ext uri="{0D108BD9-81ED-4DB2-BD59-A6C34878D82A}">
                    <a16:rowId xmlns:a16="http://schemas.microsoft.com/office/drawing/2014/main" val="3889744875"/>
                  </a:ext>
                </a:extLst>
              </a:tr>
              <a:tr h="984724">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3</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Hamming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number of positions at which the corresponding symbols are different.</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Only applicable to strings of equal length; not a metric for numerical distances.</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Information theory for error detection and correction, coding theory.</a:t>
                      </a:r>
                    </a:p>
                  </a:txBody>
                  <a:tcPr marL="7136" marR="7136" marT="7136" marB="0" anchor="ctr">
                    <a:lnL>
                      <a:noFill/>
                    </a:lnL>
                    <a:lnR>
                      <a:noFill/>
                    </a:lnR>
                    <a:lnT>
                      <a:noFill/>
                    </a:lnT>
                    <a:lnB>
                      <a:noFill/>
                    </a:lnB>
                  </a:tcPr>
                </a:tc>
                <a:extLst>
                  <a:ext uri="{0D108BD9-81ED-4DB2-BD59-A6C34878D82A}">
                    <a16:rowId xmlns:a16="http://schemas.microsoft.com/office/drawing/2014/main" val="215181572"/>
                  </a:ext>
                </a:extLst>
              </a:tr>
              <a:tr h="65648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4</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Manhattan</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L1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distance between points in a grid-based path.</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Assumes grid-like path movement, which is not always realistic in physical space.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Useful in urban planning, circuit design, and some machine learning models.</a:t>
                      </a:r>
                    </a:p>
                  </a:txBody>
                  <a:tcPr marL="7136" marR="7136" marT="7136" marB="0" anchor="ctr">
                    <a:lnL>
                      <a:noFill/>
                    </a:lnL>
                    <a:lnR>
                      <a:noFill/>
                    </a:lnR>
                    <a:lnT>
                      <a:noFill/>
                    </a:lnT>
                    <a:lnB>
                      <a:noFill/>
                    </a:lnB>
                  </a:tcPr>
                </a:tc>
                <a:extLst>
                  <a:ext uri="{0D108BD9-81ED-4DB2-BD59-A6C34878D82A}">
                    <a16:rowId xmlns:a16="http://schemas.microsoft.com/office/drawing/2014/main" val="4282877140"/>
                  </a:ext>
                </a:extLst>
              </a:tr>
              <a:tr h="50663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5</a:t>
                      </a:r>
                    </a:p>
                  </a:txBody>
                  <a:tcPr marL="7136" marR="7136" marT="7136" marB="0" anchor="ctr">
                    <a:lnL>
                      <a:noFill/>
                    </a:lnL>
                    <a:lnR>
                      <a:noFill/>
                    </a:lnR>
                    <a:lnT>
                      <a:noFill/>
                    </a:lnT>
                    <a:lnB>
                      <a:noFill/>
                    </a:lnB>
                  </a:tcPr>
                </a:tc>
                <a:tc>
                  <a:txBody>
                    <a:bodyPr/>
                    <a:lstStyle/>
                    <a:p>
                      <a:pPr algn="l" fontAlgn="ctr"/>
                      <a:r>
                        <a:rPr lang="en-US" sz="1400" b="1" i="0" u="none" strike="noStrike" dirty="0" err="1">
                          <a:solidFill>
                            <a:schemeClr val="accent6">
                              <a:lumMod val="10000"/>
                            </a:schemeClr>
                          </a:solidFill>
                          <a:effectLst/>
                          <a:latin typeface="微軟正黑體" panose="020B0604030504040204" pitchFamily="34" charset="-120"/>
                          <a:ea typeface="微軟正黑體" panose="020B0604030504040204" pitchFamily="34" charset="-120"/>
                        </a:rPr>
                        <a:t>Minkowski</a:t>
                      </a: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 generalization of both Euclidean and Manhattan distances</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Choosing an appropriate 𝑝p can be non-trivial and impacts the calculation significantly.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In machine learning, different values of p can be chosen to experiment with the performance of models.</a:t>
                      </a:r>
                    </a:p>
                  </a:txBody>
                  <a:tcPr marL="7136" marR="7136" marT="7136" marB="0" anchor="ctr">
                    <a:lnL>
                      <a:noFill/>
                    </a:lnL>
                    <a:lnR>
                      <a:noFill/>
                    </a:lnR>
                    <a:lnT>
                      <a:noFill/>
                    </a:lnT>
                    <a:lnB>
                      <a:noFill/>
                    </a:lnB>
                  </a:tcPr>
                </a:tc>
                <a:extLst>
                  <a:ext uri="{0D108BD9-81ED-4DB2-BD59-A6C34878D82A}">
                    <a16:rowId xmlns:a16="http://schemas.microsoft.com/office/drawing/2014/main" val="480100793"/>
                  </a:ext>
                </a:extLst>
              </a:tr>
              <a:tr h="65648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6</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Chebyshev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Based on the maximum difference along any coordinate dimension.</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can be overly simplistic for some applications, as it only considers the largest difference.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Chess games for calculating the distance of the king's move, operations research, and some computer algorithms.</a:t>
                      </a:r>
                    </a:p>
                  </a:txBody>
                  <a:tcPr marL="7136" marR="7136" marT="7136" marB="0" anchor="ctr">
                    <a:lnL>
                      <a:noFill/>
                    </a:lnL>
                    <a:lnR>
                      <a:noFill/>
                    </a:lnR>
                    <a:lnT>
                      <a:noFill/>
                    </a:lnT>
                    <a:lnB>
                      <a:noFill/>
                    </a:lnB>
                  </a:tcPr>
                </a:tc>
                <a:extLst>
                  <a:ext uri="{0D108BD9-81ED-4DB2-BD59-A6C34878D82A}">
                    <a16:rowId xmlns:a16="http://schemas.microsoft.com/office/drawing/2014/main" val="3131411462"/>
                  </a:ext>
                </a:extLst>
              </a:tr>
            </a:tbl>
          </a:graphicData>
        </a:graphic>
      </p:graphicFrame>
    </p:spTree>
    <p:extLst>
      <p:ext uri="{BB962C8B-B14F-4D97-AF65-F5344CB8AC3E}">
        <p14:creationId xmlns:p14="http://schemas.microsoft.com/office/powerpoint/2010/main" val="78624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預測形式</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 分類 </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vs. </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回歸</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 vs. </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分群</a:t>
            </a: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分類和分群傻傻分不清楚</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1266" name="Picture 2">
            <a:extLst>
              <a:ext uri="{FF2B5EF4-FFF2-40B4-BE49-F238E27FC236}">
                <a16:creationId xmlns:a16="http://schemas.microsoft.com/office/drawing/2014/main" id="{4D4D0798-34E6-D9F5-C06D-43AE08F0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8" y="2036523"/>
            <a:ext cx="5102242" cy="242721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445EF8D-DE7C-D6C8-E223-B68885569309}"/>
              </a:ext>
            </a:extLst>
          </p:cNvPr>
          <p:cNvSpPr txBox="1"/>
          <p:nvPr/>
        </p:nvSpPr>
        <p:spPr>
          <a:xfrm>
            <a:off x="1127448" y="1484784"/>
            <a:ext cx="3617244" cy="369332"/>
          </a:xfrm>
          <a:prstGeom prst="rect">
            <a:avLst/>
          </a:prstGeom>
          <a:noFill/>
        </p:spPr>
        <p:txBody>
          <a:bodyPr wrap="square">
            <a:spAutoFit/>
          </a:bodyPr>
          <a:lstStyle/>
          <a:p>
            <a:pPr algn="ct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監督式學習</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 =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有標籤</a:t>
            </a:r>
            <a:endParaRPr lang="en-US" altLang="zh-TW"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84411A49-2751-E6ED-7FDA-A34CD2439FDC}"/>
              </a:ext>
            </a:extLst>
          </p:cNvPr>
          <p:cNvSpPr txBox="1"/>
          <p:nvPr/>
        </p:nvSpPr>
        <p:spPr>
          <a:xfrm>
            <a:off x="7536160" y="1484784"/>
            <a:ext cx="3617244" cy="369332"/>
          </a:xfrm>
          <a:prstGeom prst="rect">
            <a:avLst/>
          </a:prstGeom>
          <a:noFill/>
        </p:spPr>
        <p:txBody>
          <a:bodyPr wrap="square">
            <a:spAutoFit/>
          </a:bodyPr>
          <a:lstStyle/>
          <a:p>
            <a:pPr algn="ct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非監督式學習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 無標籤</a:t>
            </a:r>
          </a:p>
        </p:txBody>
      </p:sp>
      <p:sp>
        <p:nvSpPr>
          <p:cNvPr id="9" name="文字方塊 8">
            <a:extLst>
              <a:ext uri="{FF2B5EF4-FFF2-40B4-BE49-F238E27FC236}">
                <a16:creationId xmlns:a16="http://schemas.microsoft.com/office/drawing/2014/main" id="{46D072C1-2EE0-C0B7-EFD8-3E2A639B5623}"/>
              </a:ext>
            </a:extLst>
          </p:cNvPr>
          <p:cNvSpPr txBox="1"/>
          <p:nvPr/>
        </p:nvSpPr>
        <p:spPr>
          <a:xfrm>
            <a:off x="839416" y="4869160"/>
            <a:ext cx="4896544" cy="584775"/>
          </a:xfrm>
          <a:prstGeom prst="rect">
            <a:avLst/>
          </a:prstGeom>
          <a:noFill/>
        </p:spPr>
        <p:txBody>
          <a:bodyPr wrap="square">
            <a:spAutoFit/>
          </a:bodyPr>
          <a:lstStyle/>
          <a:p>
            <a:pPr marL="285750" indent="-285750">
              <a:buFont typeface="Arial" panose="020B0604020202020204" pitchFamily="34" charset="0"/>
              <a:buChar char="•"/>
            </a:pPr>
            <a:r>
              <a:rPr lang="zh-TW" altLang="en-US" sz="16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分類問題：找到將不同類別資料</a:t>
            </a:r>
            <a:r>
              <a:rPr lang="zh-TW" altLang="en-US" sz="1600" b="0" i="0" dirty="0">
                <a:solidFill>
                  <a:schemeClr val="accent1">
                    <a:lumMod val="75000"/>
                  </a:schemeClr>
                </a:solidFill>
                <a:effectLst/>
                <a:highlight>
                  <a:srgbClr val="FFFFFF"/>
                </a:highlight>
                <a:latin typeface="微軟正黑體" panose="020B0604030504040204" pitchFamily="34" charset="-120"/>
                <a:ea typeface="微軟正黑體" panose="020B0604030504040204" pitchFamily="34" charset="-120"/>
              </a:rPr>
              <a:t>分開</a:t>
            </a:r>
            <a:r>
              <a:rPr lang="zh-TW" altLang="en-US" sz="16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的函式</a:t>
            </a:r>
            <a:endParaRPr lang="en-US" altLang="zh-TW" sz="16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回歸問題</a:t>
            </a:r>
            <a:r>
              <a:rPr lang="zh-TW" altLang="en-US" sz="1600" dirty="0">
                <a:solidFill>
                  <a:srgbClr val="0D0D0D"/>
                </a:solidFill>
                <a:highlight>
                  <a:srgbClr val="FFFFFF"/>
                </a:highlight>
                <a:latin typeface="微軟正黑體" panose="020B0604030504040204" pitchFamily="34" charset="-120"/>
                <a:ea typeface="微軟正黑體" panose="020B0604030504040204" pitchFamily="34" charset="-120"/>
              </a:rPr>
              <a:t>：找到符合資料分析的函式</a:t>
            </a:r>
            <a:endParaRPr lang="en-US" altLang="zh-TW" sz="16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p:txBody>
      </p:sp>
      <p:pic>
        <p:nvPicPr>
          <p:cNvPr id="11268" name="Picture 4" descr="AI - Ch18 機器學習(6), 分群/聚類：K平均演算法Clustering: K-means Algorithm | Mr. Opengate">
            <a:extLst>
              <a:ext uri="{FF2B5EF4-FFF2-40B4-BE49-F238E27FC236}">
                <a16:creationId xmlns:a16="http://schemas.microsoft.com/office/drawing/2014/main" id="{1F2A09EF-6912-C2D9-08BC-8E3B5A57F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8" b="6899"/>
          <a:stretch/>
        </p:blipFill>
        <p:spPr bwMode="auto">
          <a:xfrm>
            <a:off x="6888088" y="2060404"/>
            <a:ext cx="4710892" cy="258001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30B0EBA-140F-7234-FF6F-D16B0CC6DEEB}"/>
              </a:ext>
            </a:extLst>
          </p:cNvPr>
          <p:cNvSpPr txBox="1"/>
          <p:nvPr/>
        </p:nvSpPr>
        <p:spPr>
          <a:xfrm>
            <a:off x="7392144" y="4822993"/>
            <a:ext cx="4896544" cy="338554"/>
          </a:xfrm>
          <a:prstGeom prst="rect">
            <a:avLst/>
          </a:prstGeom>
          <a:noFill/>
        </p:spPr>
        <p:txBody>
          <a:bodyPr wrap="square">
            <a:spAutoFit/>
          </a:bodyPr>
          <a:lstStyle/>
          <a:p>
            <a:pPr marL="285750" indent="-285750">
              <a:buFont typeface="Arial" panose="020B0604020202020204" pitchFamily="34" charset="0"/>
              <a:buChar char="•"/>
            </a:pPr>
            <a:r>
              <a:rPr lang="zh-TW" altLang="en-US" sz="16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分群問題：</a:t>
            </a:r>
            <a:r>
              <a:rPr lang="zh-TW" altLang="en-US" sz="1600" dirty="0">
                <a:solidFill>
                  <a:srgbClr val="0D0D0D"/>
                </a:solidFill>
                <a:highlight>
                  <a:srgbClr val="FFFFFF"/>
                </a:highlight>
                <a:latin typeface="微軟正黑體" panose="020B0604030504040204" pitchFamily="34" charset="-120"/>
                <a:ea typeface="微軟正黑體" panose="020B0604030504040204" pitchFamily="34" charset="-120"/>
              </a:rPr>
              <a:t>找到</a:t>
            </a:r>
            <a:r>
              <a:rPr lang="zh-TW" altLang="en-US" sz="16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相似性高的群集</a:t>
            </a:r>
            <a:endParaRPr lang="en-US" altLang="zh-TW" sz="16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C6664FF5-EE29-8754-A9B6-5E18A5835755}"/>
              </a:ext>
            </a:extLst>
          </p:cNvPr>
          <p:cNvSpPr txBox="1"/>
          <p:nvPr/>
        </p:nvSpPr>
        <p:spPr>
          <a:xfrm>
            <a:off x="839416" y="4365104"/>
            <a:ext cx="2171018" cy="369332"/>
          </a:xfrm>
          <a:prstGeom prst="rect">
            <a:avLst/>
          </a:prstGeom>
          <a:noFill/>
        </p:spPr>
        <p:txBody>
          <a:bodyPr wrap="square">
            <a:spAutoFit/>
          </a:bodyPr>
          <a:lstStyle/>
          <a:p>
            <a:pPr algn="ct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分類</a:t>
            </a:r>
            <a:endParaRPr lang="en-US" altLang="zh-TW"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A25030CF-9934-4737-1AA2-CC4BC20C053A}"/>
              </a:ext>
            </a:extLst>
          </p:cNvPr>
          <p:cNvSpPr txBox="1"/>
          <p:nvPr/>
        </p:nvSpPr>
        <p:spPr>
          <a:xfrm>
            <a:off x="3151965" y="4365104"/>
            <a:ext cx="2171018" cy="369332"/>
          </a:xfrm>
          <a:prstGeom prst="rect">
            <a:avLst/>
          </a:prstGeom>
          <a:noFill/>
        </p:spPr>
        <p:txBody>
          <a:bodyPr wrap="square">
            <a:spAutoFit/>
          </a:bodyPr>
          <a:lstStyle/>
          <a:p>
            <a:pPr algn="ct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回歸</a:t>
            </a:r>
            <a:endParaRPr lang="en-US" altLang="zh-TW"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6BE15384-B341-1755-448F-F4E90644F685}"/>
              </a:ext>
            </a:extLst>
          </p:cNvPr>
          <p:cNvSpPr txBox="1"/>
          <p:nvPr/>
        </p:nvSpPr>
        <p:spPr>
          <a:xfrm>
            <a:off x="8259273" y="4365104"/>
            <a:ext cx="2171018" cy="369332"/>
          </a:xfrm>
          <a:prstGeom prst="rect">
            <a:avLst/>
          </a:prstGeom>
          <a:noFill/>
        </p:spPr>
        <p:txBody>
          <a:bodyPr wrap="square">
            <a:spAutoFit/>
          </a:bodyPr>
          <a:lstStyle/>
          <a:p>
            <a:pPr algn="ct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分群</a:t>
            </a:r>
            <a:endParaRPr lang="en-US" altLang="zh-TW" b="1"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04711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KNN </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r>
              <a:rPr lang="zh-TW" altLang="en-US" sz="1200" dirty="0">
                <a:solidFill>
                  <a:schemeClr val="accent6">
                    <a:lumMod val="10000"/>
                  </a:schemeClr>
                </a:solidFill>
              </a:rPr>
              <a:t>你知道</a:t>
            </a:r>
            <a:r>
              <a:rPr lang="en-US" altLang="zh-TW" sz="1200" dirty="0">
                <a:solidFill>
                  <a:schemeClr val="accent6">
                    <a:lumMod val="10000"/>
                  </a:schemeClr>
                </a:solidFill>
              </a:rPr>
              <a:t>Cross Entropy</a:t>
            </a:r>
            <a:r>
              <a:rPr lang="zh-TW" altLang="en-US" sz="1200" dirty="0">
                <a:solidFill>
                  <a:schemeClr val="accent6">
                    <a:lumMod val="10000"/>
                  </a:schemeClr>
                </a:solidFill>
              </a:rPr>
              <a:t>和</a:t>
            </a:r>
            <a:r>
              <a:rPr lang="en-US" altLang="zh-TW" sz="1200" dirty="0">
                <a:solidFill>
                  <a:schemeClr val="accent6">
                    <a:lumMod val="10000"/>
                  </a:schemeClr>
                </a:solidFill>
              </a:rPr>
              <a:t>KL Divergence</a:t>
            </a:r>
            <a:r>
              <a:rPr lang="zh-TW" altLang="en-US" sz="1200" dirty="0">
                <a:solidFill>
                  <a:schemeClr val="accent6">
                    <a:lumMod val="10000"/>
                  </a:schemeClr>
                </a:solidFill>
              </a:rPr>
              <a:t>代表什麼意義嗎？談機器學習裡的資訊理論</a:t>
            </a:r>
            <a:endParaRPr lang="en-US" altLang="zh-TW" sz="1200" dirty="0">
              <a:solidFill>
                <a:schemeClr val="accent1"/>
              </a:solidFill>
              <a:latin typeface="-apple-system"/>
            </a:endParaRPr>
          </a:p>
          <a:p>
            <a:pPr algn="l"/>
            <a:r>
              <a:rPr lang="en-US" altLang="zh-TW" sz="1200" dirty="0">
                <a:solidFill>
                  <a:schemeClr val="accent1"/>
                </a:solidFill>
                <a:latin typeface="-apple-system"/>
                <a:hlinkClick r:id="rId2"/>
              </a:rPr>
              <a:t>https://ycc.idv.tw/deep-dl_2.html</a:t>
            </a:r>
            <a:endParaRPr lang="en-US" altLang="zh-TW" sz="1200" dirty="0">
              <a:solidFill>
                <a:schemeClr val="accent1"/>
              </a:solidFill>
              <a:latin typeface="-apple-system"/>
            </a:endParaRPr>
          </a:p>
          <a:p>
            <a:pPr algn="l"/>
            <a:endParaRPr lang="en-US" altLang="zh-TW" sz="1200" dirty="0">
              <a:solidFill>
                <a:schemeClr val="accent1"/>
              </a:solidFill>
              <a:latin typeface="-apple-system"/>
            </a:endParaRPr>
          </a:p>
          <a:p>
            <a:r>
              <a:rPr lang="zh-TW" altLang="en-US" sz="1200" dirty="0">
                <a:hlinkClick r:id="rId3"/>
              </a:rPr>
              <a:t>https://medium.com/@ashisharora2204/logistic-regression-maximum-likelihood-estimation-gradient-descent-a7962a452332</a:t>
            </a:r>
            <a:endParaRPr lang="en-US" altLang="zh-TW" sz="1200" dirty="0"/>
          </a:p>
          <a:p>
            <a:endParaRPr lang="en-US" altLang="zh-TW" sz="1200" dirty="0"/>
          </a:p>
          <a:p>
            <a:r>
              <a:rPr lang="en-US" altLang="zh-TW" sz="1200" dirty="0">
                <a:solidFill>
                  <a:schemeClr val="accent6">
                    <a:lumMod val="10000"/>
                  </a:schemeClr>
                </a:solidFill>
              </a:rPr>
              <a:t>Maximum Likelihood Estimate and Logistic Regression simplified</a:t>
            </a:r>
          </a:p>
          <a:p>
            <a:r>
              <a:rPr lang="en-US" altLang="zh-TW" sz="1200" dirty="0"/>
              <a:t>https://pmirla.github.io/2016/07/20/maximum-likelihood-explanation.html</a:t>
            </a:r>
            <a:endParaRPr lang="zh-TW" altLang="en-US" sz="1200" dirty="0"/>
          </a:p>
          <a:p>
            <a:pPr algn="l"/>
            <a:endParaRPr lang="en-US" altLang="zh-TW" sz="1200" dirty="0">
              <a:solidFill>
                <a:schemeClr val="accent1"/>
              </a:solidFill>
              <a:latin typeface="-apple-system"/>
            </a:endParaRPr>
          </a:p>
          <a:p>
            <a:endParaRPr lang="en-US" altLang="zh-TW" sz="1200" dirty="0">
              <a:solidFill>
                <a:schemeClr val="accent1"/>
              </a:solidFill>
              <a:latin typeface="-apple-system"/>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rPr>
              <a:t>小結</a:t>
            </a:r>
          </a:p>
        </p:txBody>
      </p:sp>
    </p:spTree>
    <p:extLst>
      <p:ext uri="{BB962C8B-B14F-4D97-AF65-F5344CB8AC3E}">
        <p14:creationId xmlns:p14="http://schemas.microsoft.com/office/powerpoint/2010/main" val="3738677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b="1" dirty="0">
                <a:latin typeface="微軟正黑體" panose="020B0604030504040204" pitchFamily="34" charset="-120"/>
                <a:ea typeface="微軟正黑體" panose="020B0604030504040204" pitchFamily="34" charset="-120"/>
              </a:rPr>
              <a:t>Support vector machine (SVM)</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23287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Why SVM?</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2132856"/>
            <a:ext cx="7531546" cy="1200329"/>
          </a:xfrm>
          <a:prstGeom prst="rect">
            <a:avLst/>
          </a:prstGeom>
          <a:noFill/>
        </p:spPr>
        <p:txBody>
          <a:bodyPr wrap="square">
            <a:spAutoFit/>
          </a:bodyPr>
          <a:lstStyle/>
          <a:p>
            <a:pPr marL="285750" indent="-285750">
              <a:buClr>
                <a:srgbClr val="AA914A"/>
              </a:buClr>
              <a:buFont typeface="Wingdings" panose="05000000000000000000" pitchFamily="2" charset="2"/>
              <a:buChar char="l"/>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是一種知名的二元分類器</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(binary classifier) </a:t>
            </a:r>
          </a:p>
          <a:p>
            <a:pPr marL="285750" indent="-285750">
              <a:buClr>
                <a:srgbClr val="AA914A"/>
              </a:buClr>
              <a:buFont typeface="Wingdings" panose="05000000000000000000" pitchFamily="2" charset="2"/>
              <a:buChar char="l"/>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基於統計學習理論基礎的機器學習模型 </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Clr>
                <a:srgbClr val="AA914A"/>
              </a:buClr>
              <a:buFont typeface="Wingdings" panose="05000000000000000000" pitchFamily="2" charset="2"/>
              <a:buChar char="l"/>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針對</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小樣本、非線性、高維度與局部最小點</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等問題具有相對的優勢 </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Clr>
                <a:srgbClr val="AA914A"/>
              </a:buClr>
              <a:buFont typeface="Wingdings" panose="05000000000000000000" pitchFamily="2" charset="2"/>
              <a:buChar char="l"/>
            </a:pP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計算速度快且空間成本低等優勢</a:t>
            </a:r>
          </a:p>
        </p:txBody>
      </p:sp>
    </p:spTree>
    <p:extLst>
      <p:ext uri="{BB962C8B-B14F-4D97-AF65-F5344CB8AC3E}">
        <p14:creationId xmlns:p14="http://schemas.microsoft.com/office/powerpoint/2010/main" val="4035145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Support Vector</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SVM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12" name="圖片 11">
            <a:extLst>
              <a:ext uri="{FF2B5EF4-FFF2-40B4-BE49-F238E27FC236}">
                <a16:creationId xmlns:a16="http://schemas.microsoft.com/office/drawing/2014/main" id="{7896C107-712A-4CF2-AFBE-423723371B0B}"/>
              </a:ext>
            </a:extLst>
          </p:cNvPr>
          <p:cNvPicPr>
            <a:picLocks noChangeAspect="1"/>
          </p:cNvPicPr>
          <p:nvPr/>
        </p:nvPicPr>
        <p:blipFill>
          <a:blip r:embed="rId5"/>
          <a:stretch>
            <a:fillRect/>
          </a:stretch>
        </p:blipFill>
        <p:spPr>
          <a:xfrm>
            <a:off x="7299133" y="3717032"/>
            <a:ext cx="885099" cy="720080"/>
          </a:xfrm>
          <a:prstGeom prst="rect">
            <a:avLst/>
          </a:prstGeom>
        </p:spPr>
      </p:pic>
      <p:pic>
        <p:nvPicPr>
          <p:cNvPr id="13" name="圖片 12">
            <a:extLst>
              <a:ext uri="{FF2B5EF4-FFF2-40B4-BE49-F238E27FC236}">
                <a16:creationId xmlns:a16="http://schemas.microsoft.com/office/drawing/2014/main" id="{0D2A9739-74A7-468B-BAC5-34535F7B3BC8}"/>
              </a:ext>
            </a:extLst>
          </p:cNvPr>
          <p:cNvPicPr>
            <a:picLocks noChangeAspect="1"/>
          </p:cNvPicPr>
          <p:nvPr/>
        </p:nvPicPr>
        <p:blipFill>
          <a:blip r:embed="rId6"/>
          <a:stretch>
            <a:fillRect/>
          </a:stretch>
        </p:blipFill>
        <p:spPr>
          <a:xfrm>
            <a:off x="10488488" y="2924944"/>
            <a:ext cx="874886" cy="843640"/>
          </a:xfrm>
          <a:prstGeom prst="rect">
            <a:avLst/>
          </a:prstGeom>
        </p:spPr>
      </p:pic>
      <p:sp>
        <p:nvSpPr>
          <p:cNvPr id="2" name="橢圓 1">
            <a:extLst>
              <a:ext uri="{FF2B5EF4-FFF2-40B4-BE49-F238E27FC236}">
                <a16:creationId xmlns:a16="http://schemas.microsoft.com/office/drawing/2014/main" id="{32A83E17-C37E-4A19-BDB4-94312856D63E}"/>
              </a:ext>
            </a:extLst>
          </p:cNvPr>
          <p:cNvSpPr/>
          <p:nvPr/>
        </p:nvSpPr>
        <p:spPr>
          <a:xfrm>
            <a:off x="8328248" y="3717032"/>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F55EF05A-D14C-4536-B798-45C22BF5A0D0}"/>
              </a:ext>
            </a:extLst>
          </p:cNvPr>
          <p:cNvSpPr/>
          <p:nvPr/>
        </p:nvSpPr>
        <p:spPr>
          <a:xfrm>
            <a:off x="9624392" y="2852936"/>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206907D3-DF5E-2EE4-64DE-F9AD32BAA3EC}"/>
              </a:ext>
            </a:extLst>
          </p:cNvPr>
          <p:cNvPicPr>
            <a:picLocks noChangeAspect="1"/>
          </p:cNvPicPr>
          <p:nvPr/>
        </p:nvPicPr>
        <p:blipFill>
          <a:blip r:embed="rId7"/>
          <a:stretch>
            <a:fillRect/>
          </a:stretch>
        </p:blipFill>
        <p:spPr>
          <a:xfrm>
            <a:off x="9984432" y="4365104"/>
            <a:ext cx="334700" cy="465669"/>
          </a:xfrm>
          <a:prstGeom prst="rect">
            <a:avLst/>
          </a:prstGeom>
        </p:spPr>
      </p:pic>
      <p:cxnSp>
        <p:nvCxnSpPr>
          <p:cNvPr id="10" name="直線單箭頭接點 9">
            <a:extLst>
              <a:ext uri="{FF2B5EF4-FFF2-40B4-BE49-F238E27FC236}">
                <a16:creationId xmlns:a16="http://schemas.microsoft.com/office/drawing/2014/main" id="{A740E3A9-682D-964C-2F58-F6C374FF726E}"/>
              </a:ext>
            </a:extLst>
          </p:cNvPr>
          <p:cNvCxnSpPr>
            <a:cxnSpLocks/>
          </p:cNvCxnSpPr>
          <p:nvPr/>
        </p:nvCxnSpPr>
        <p:spPr>
          <a:xfrm flipV="1">
            <a:off x="9768408" y="4293096"/>
            <a:ext cx="360040" cy="2880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8BB20080-72EC-7269-3ABC-7BF056016320}"/>
              </a:ext>
            </a:extLst>
          </p:cNvPr>
          <p:cNvPicPr>
            <a:picLocks noChangeAspect="1"/>
          </p:cNvPicPr>
          <p:nvPr/>
        </p:nvPicPr>
        <p:blipFill>
          <a:blip r:embed="rId8"/>
          <a:stretch>
            <a:fillRect/>
          </a:stretch>
        </p:blipFill>
        <p:spPr>
          <a:xfrm>
            <a:off x="8544272" y="4797152"/>
            <a:ext cx="1296144" cy="490964"/>
          </a:xfrm>
          <a:prstGeom prst="rect">
            <a:avLst/>
          </a:prstGeom>
        </p:spPr>
      </p:pic>
      <p:sp>
        <p:nvSpPr>
          <p:cNvPr id="18" name="文字方塊 17">
            <a:extLst>
              <a:ext uri="{FF2B5EF4-FFF2-40B4-BE49-F238E27FC236}">
                <a16:creationId xmlns:a16="http://schemas.microsoft.com/office/drawing/2014/main" id="{CDA4C3FD-A2EF-9CFD-468F-39211D38A290}"/>
              </a:ext>
            </a:extLst>
          </p:cNvPr>
          <p:cNvSpPr txBox="1"/>
          <p:nvPr/>
        </p:nvSpPr>
        <p:spPr>
          <a:xfrm>
            <a:off x="390524" y="1340768"/>
            <a:ext cx="5201420" cy="4524315"/>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endParaRPr lang="en-US" altLang="zh-TW" b="1" dirty="0">
              <a:solidFill>
                <a:schemeClr val="accent1">
                  <a:lumMod val="75000"/>
                </a:schemeClr>
              </a:solidFill>
              <a:latin typeface="Microsoft JhengHei UI" panose="020B0604030504040204" pitchFamily="34" charset="-120"/>
              <a:ea typeface="Microsoft JhengHei UI" panose="020B0604030504040204" pitchFamily="34" charset="-120"/>
            </a:endParaRP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核函數：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核函數將數據映射到更高維度的特徵空間，從而解決非線性分類問題。</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SVM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常用的核函數包括線性核、多項式核、徑向基函數（</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RBF</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）核等。這些核函數可以有效地處理各種形式的數據結構。</a:t>
            </a: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超平面和邊界（</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Hyperplane &amp; Decision Boundary</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SVM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的目標是找到一個超平面，以最佳方式分割不同類別的數據點。最優超平面是那個能夠最大化正例和負例之間邊界的超平面。</a:t>
            </a: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損失函數：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SVM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使用 </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Hinge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損失函數，當一個數據點被正確分類並且遠於超平面超過一定的邊界時，其損失為零。當數據點在邊界內或錯誤分類時，會產生損失，從而促使算法調整超平面的位置。</a:t>
            </a: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常用評估指標</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準確率（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Accuracy</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）：測量模型預測正確的比例</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精確率（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Precision</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）：正確預測為正例的比例</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召回率（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Recall</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）：實際為正例中模型預測正確的比例</a:t>
            </a:r>
          </a:p>
          <a:p>
            <a:pPr marL="171450" indent="-171450">
              <a:buFont typeface="Arial" panose="020B0604020202020204" pitchFamily="34" charset="0"/>
              <a:buChar char="•"/>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F1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分數（</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F1 Score</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）：精確率和召回率的調和平均</a:t>
            </a:r>
          </a:p>
          <a:p>
            <a:pPr marL="171450" indent="-171450">
              <a:buFont typeface="Arial" panose="020B0604020202020204" pitchFamily="34" charset="0"/>
              <a:buChar char="•"/>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AUC-ROC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曲線（</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Area Under Curve - Receiver Operating Characteristics</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）：用於評估分類模型在所有可能的閾值下的整體表現</a:t>
            </a: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21" name="矩形 20">
            <a:extLst>
              <a:ext uri="{FF2B5EF4-FFF2-40B4-BE49-F238E27FC236}">
                <a16:creationId xmlns:a16="http://schemas.microsoft.com/office/drawing/2014/main" id="{560B0B1A-509E-F148-3D97-012DA23CDDDD}"/>
              </a:ext>
            </a:extLst>
          </p:cNvPr>
          <p:cNvSpPr/>
          <p:nvPr/>
        </p:nvSpPr>
        <p:spPr>
          <a:xfrm>
            <a:off x="6096000" y="5373216"/>
            <a:ext cx="5970795"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51CDF584-3613-73DC-4F11-647E146ED747}"/>
              </a:ext>
            </a:extLst>
          </p:cNvPr>
          <p:cNvSpPr txBox="1"/>
          <p:nvPr/>
        </p:nvSpPr>
        <p:spPr>
          <a:xfrm>
            <a:off x="6960097" y="5429680"/>
            <a:ext cx="458599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a:defRPr/>
            </a:pPr>
            <a:r>
              <a:rPr lang="zh-TW" altLang="en-US" sz="1400" b="1" i="1"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支持項量的目的是用來協助找到最大化距離邊界，因此得名支持向量邊界。</a:t>
            </a:r>
            <a:endParaRPr lang="en-US" altLang="zh-TW" sz="1400" b="1" i="1"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4" name="圖片 23">
            <a:extLst>
              <a:ext uri="{FF2B5EF4-FFF2-40B4-BE49-F238E27FC236}">
                <a16:creationId xmlns:a16="http://schemas.microsoft.com/office/drawing/2014/main" id="{0CAF4DA7-9E67-BE78-45CE-CBFA68300E24}"/>
              </a:ext>
            </a:extLst>
          </p:cNvPr>
          <p:cNvPicPr>
            <a:picLocks noChangeAspect="1"/>
          </p:cNvPicPr>
          <p:nvPr/>
        </p:nvPicPr>
        <p:blipFill>
          <a:blip r:embed="rId9"/>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2256183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Support Vector</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SVM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4098" name="Picture 2" descr="çıkarma dava kabarcık orange apple - tokaiphotonetwork.com">
            <a:extLst>
              <a:ext uri="{FF2B5EF4-FFF2-40B4-BE49-F238E27FC236}">
                <a16:creationId xmlns:a16="http://schemas.microsoft.com/office/drawing/2014/main" id="{515869CB-C348-4C99-9084-7D65D4683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12" y="5085184"/>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reen orange - YouTube">
            <a:extLst>
              <a:ext uri="{FF2B5EF4-FFF2-40B4-BE49-F238E27FC236}">
                <a16:creationId xmlns:a16="http://schemas.microsoft.com/office/drawing/2014/main" id="{7F333FA5-9C93-4D96-9156-356C1DFDE8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4552" y="2780928"/>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FE109D5-4268-40D0-B834-870595299CC1}"/>
              </a:ext>
            </a:extLst>
          </p:cNvPr>
          <p:cNvSpPr/>
          <p:nvPr/>
        </p:nvSpPr>
        <p:spPr>
          <a:xfrm>
            <a:off x="8832304" y="3501008"/>
            <a:ext cx="360040"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 name="直線單箭頭接點 4">
            <a:extLst>
              <a:ext uri="{FF2B5EF4-FFF2-40B4-BE49-F238E27FC236}">
                <a16:creationId xmlns:a16="http://schemas.microsoft.com/office/drawing/2014/main" id="{DEECCEA0-0E0B-4FEF-AB42-6C31DCF81863}"/>
              </a:ext>
            </a:extLst>
          </p:cNvPr>
          <p:cNvCxnSpPr>
            <a:stCxn id="2" idx="3"/>
            <a:endCxn id="4098" idx="0"/>
          </p:cNvCxnSpPr>
          <p:nvPr/>
        </p:nvCxnSpPr>
        <p:spPr>
          <a:xfrm flipH="1">
            <a:off x="7680176" y="3808321"/>
            <a:ext cx="1204855" cy="127686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8DA22A04-AEAA-4A55-8284-51FC0F88FD3C}"/>
              </a:ext>
            </a:extLst>
          </p:cNvPr>
          <p:cNvSpPr/>
          <p:nvPr/>
        </p:nvSpPr>
        <p:spPr>
          <a:xfrm>
            <a:off x="9336360" y="3284984"/>
            <a:ext cx="360040" cy="360040"/>
          </a:xfrm>
          <a:prstGeom prst="ellipse">
            <a:avLst/>
          </a:prstGeom>
          <a:noFill/>
          <a:ln>
            <a:solidFill>
              <a:srgbClr val="296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a:extLst>
              <a:ext uri="{FF2B5EF4-FFF2-40B4-BE49-F238E27FC236}">
                <a16:creationId xmlns:a16="http://schemas.microsoft.com/office/drawing/2014/main" id="{1E18433C-FE24-4CE6-98D7-DAE1B4CEAE56}"/>
              </a:ext>
            </a:extLst>
          </p:cNvPr>
          <p:cNvCxnSpPr>
            <a:endCxn id="6146" idx="1"/>
          </p:cNvCxnSpPr>
          <p:nvPr/>
        </p:nvCxnSpPr>
        <p:spPr>
          <a:xfrm flipV="1">
            <a:off x="9624392" y="3248980"/>
            <a:ext cx="1440160" cy="108012"/>
          </a:xfrm>
          <a:prstGeom prst="straightConnector1">
            <a:avLst/>
          </a:prstGeom>
          <a:ln>
            <a:solidFill>
              <a:srgbClr val="296536"/>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E6AA93B1-546F-DD9A-F6DC-B994A0C253F1}"/>
              </a:ext>
            </a:extLst>
          </p:cNvPr>
          <p:cNvSpPr txBox="1"/>
          <p:nvPr/>
        </p:nvSpPr>
        <p:spPr>
          <a:xfrm>
            <a:off x="390524" y="1340768"/>
            <a:ext cx="5201420" cy="4524315"/>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endParaRPr lang="en-US" altLang="zh-TW" b="1" dirty="0">
              <a:solidFill>
                <a:schemeClr val="accent1">
                  <a:lumMod val="75000"/>
                </a:schemeClr>
              </a:solidFill>
              <a:latin typeface="Microsoft JhengHei UI" panose="020B0604030504040204" pitchFamily="34" charset="-120"/>
              <a:ea typeface="Microsoft JhengHei UI" panose="020B0604030504040204" pitchFamily="34" charset="-120"/>
            </a:endParaRP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核函數：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核函數將數據映射到更高維度的特徵空間，從而解決非線性分類問題。</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SVM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常用的核函數包括線性核、多項式核、徑向基函數（</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RBF</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）核等。這些核函數可以有效地處理各種形式的數據結構。</a:t>
            </a: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超平面和邊界（</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Hyperplane &amp; Decision Boundary</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SVM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的目標是找到一個超平面，以最佳方式分割不同類別的數據點。最優超平面是那個能夠最大化正例和負例之間邊界的超平面。</a:t>
            </a:r>
          </a:p>
          <a:p>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損失函數： </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SVM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使用 </a:t>
            </a:r>
            <a:r>
              <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Hinge </a:t>
            </a:r>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損失函數，當一個數據點被正確分類並且遠於超平面超過一定的邊界時，其損失為零。當數據點在邊界內或錯誤分類時，會產生損失，從而促使算法調整超平面的位置。</a:t>
            </a:r>
          </a:p>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常用評估指標</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準確率（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Accuracy</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）：測量模型預測正確的比例</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精確率（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Precision</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）：正確預測為正例的比例</a:t>
            </a:r>
          </a:p>
          <a:p>
            <a:pPr marL="171450" indent="-171450">
              <a:buFont typeface="Arial" panose="020B0604020202020204" pitchFamily="34" charset="0"/>
              <a:buChar char="•"/>
            </a:pP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召回率（</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Recall</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）：實際為正例中模型預測正確的比例</a:t>
            </a:r>
          </a:p>
          <a:p>
            <a:pPr marL="171450" indent="-171450">
              <a:buFont typeface="Arial" panose="020B0604020202020204" pitchFamily="34" charset="0"/>
              <a:buChar char="•"/>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F1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分數（</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F1 Score</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）：精確率和召回率的調和平均</a:t>
            </a:r>
          </a:p>
          <a:p>
            <a:pPr marL="171450" indent="-171450">
              <a:buFont typeface="Arial" panose="020B0604020202020204" pitchFamily="34" charset="0"/>
              <a:buChar char="•"/>
            </a:pP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AUC-ROC </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曲線（</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Area Under Curve - Receiver Operating Characteristics</a:t>
            </a:r>
            <a:r>
              <a:rPr lang="zh-TW" altLang="en-US"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）：用於評估分類模型在所有可能的閾值下的整體表現</a:t>
            </a: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23775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24DB77D0-EC0C-4025-B5EC-A29F92F53F82}"/>
              </a:ext>
            </a:extLst>
          </p:cNvPr>
          <p:cNvGrpSpPr/>
          <p:nvPr/>
        </p:nvGrpSpPr>
        <p:grpSpPr>
          <a:xfrm>
            <a:off x="263352" y="1844824"/>
            <a:ext cx="4005410" cy="3456384"/>
            <a:chOff x="479376" y="1700808"/>
            <a:chExt cx="4422640" cy="3816424"/>
          </a:xfrm>
        </p:grpSpPr>
        <p:pic>
          <p:nvPicPr>
            <p:cNvPr id="7170" name="Picture 2" descr="Intro to machine learning part 4: Support Vector Machines – Water  Programming: A Collaborative Research Blog">
              <a:extLst>
                <a:ext uri="{FF2B5EF4-FFF2-40B4-BE49-F238E27FC236}">
                  <a16:creationId xmlns:a16="http://schemas.microsoft.com/office/drawing/2014/main" id="{6B9AC0BC-7262-47B5-9571-D0F049B1E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988840"/>
              <a:ext cx="4422640"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D667546-C97C-4C02-98E5-2995C8772E35}"/>
                </a:ext>
              </a:extLst>
            </p:cNvPr>
            <p:cNvSpPr/>
            <p:nvPr/>
          </p:nvSpPr>
          <p:spPr>
            <a:xfrm>
              <a:off x="2135560" y="1916832"/>
              <a:ext cx="216024" cy="216024"/>
            </a:xfrm>
            <a:prstGeom prst="ellipse">
              <a:avLst/>
            </a:prstGeom>
            <a:solidFill>
              <a:srgbClr val="262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A156A5C8-5748-401F-9B74-B23864E7E4EB}"/>
                </a:ext>
              </a:extLst>
            </p:cNvPr>
            <p:cNvCxnSpPr>
              <a:cxnSpLocks/>
              <a:stCxn id="2" idx="5"/>
            </p:cNvCxnSpPr>
            <p:nvPr/>
          </p:nvCxnSpPr>
          <p:spPr>
            <a:xfrm>
              <a:off x="2319948" y="2101220"/>
              <a:ext cx="864096" cy="143142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4B5A528-31BF-483B-991C-27DF35BE3CA5}"/>
                </a:ext>
              </a:extLst>
            </p:cNvPr>
            <p:cNvSpPr txBox="1"/>
            <p:nvPr/>
          </p:nvSpPr>
          <p:spPr>
            <a:xfrm>
              <a:off x="2639616" y="2348880"/>
              <a:ext cx="360040" cy="369332"/>
            </a:xfrm>
            <a:prstGeom prst="rect">
              <a:avLst/>
            </a:prstGeom>
            <a:noFill/>
          </p:spPr>
          <p:txBody>
            <a:bodyPr wrap="square" rtlCol="0">
              <a:spAutoFit/>
            </a:bodyPr>
            <a:lstStyle/>
            <a:p>
              <a:r>
                <a:rPr lang="en-US" altLang="zh-TW" dirty="0">
                  <a:solidFill>
                    <a:schemeClr val="accent6">
                      <a:lumMod val="10000"/>
                    </a:schemeClr>
                  </a:solidFill>
                </a:rPr>
                <a:t>d</a:t>
              </a:r>
              <a:endParaRPr lang="zh-TW" altLang="en-US" dirty="0">
                <a:solidFill>
                  <a:schemeClr val="accent6">
                    <a:lumMod val="10000"/>
                  </a:schemeClr>
                </a:solidFill>
              </a:endParaRPr>
            </a:p>
          </p:txBody>
        </p:sp>
        <p:sp>
          <p:nvSpPr>
            <p:cNvPr id="16" name="半框架 15">
              <a:extLst>
                <a:ext uri="{FF2B5EF4-FFF2-40B4-BE49-F238E27FC236}">
                  <a16:creationId xmlns:a16="http://schemas.microsoft.com/office/drawing/2014/main" id="{25F6515F-C048-4068-AFB8-DD45DB01C8C5}"/>
                </a:ext>
              </a:extLst>
            </p:cNvPr>
            <p:cNvSpPr/>
            <p:nvPr/>
          </p:nvSpPr>
          <p:spPr>
            <a:xfrm rot="3630982">
              <a:off x="3064944" y="3134248"/>
              <a:ext cx="360040" cy="360040"/>
            </a:xfrm>
            <a:prstGeom prst="halfFrame">
              <a:avLst>
                <a:gd name="adj1" fmla="val 14520"/>
                <a:gd name="adj2" fmla="val 12169"/>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6">
                    <a:lumMod val="10000"/>
                  </a:schemeClr>
                </a:solidFill>
              </a:endParaRPr>
            </a:p>
          </p:txBody>
        </p:sp>
        <p:sp>
          <p:nvSpPr>
            <p:cNvPr id="19" name="文字方塊 18">
              <a:extLst>
                <a:ext uri="{FF2B5EF4-FFF2-40B4-BE49-F238E27FC236}">
                  <a16:creationId xmlns:a16="http://schemas.microsoft.com/office/drawing/2014/main" id="{6445FA6D-65D3-4572-BF9E-0D3AB7FD9FB6}"/>
                </a:ext>
              </a:extLst>
            </p:cNvPr>
            <p:cNvSpPr txBox="1"/>
            <p:nvPr/>
          </p:nvSpPr>
          <p:spPr>
            <a:xfrm>
              <a:off x="2279576" y="1700808"/>
              <a:ext cx="867545" cy="369332"/>
            </a:xfrm>
            <a:prstGeom prst="rect">
              <a:avLst/>
            </a:prstGeom>
            <a:noFill/>
          </p:spPr>
          <p:txBody>
            <a:bodyPr wrap="none" rtlCol="0">
              <a:spAutoFit/>
            </a:bodyPr>
            <a:lstStyle/>
            <a:p>
              <a:r>
                <a:rPr lang="en-US" altLang="zh-TW" dirty="0"/>
                <a:t>(2,0,0)</a:t>
              </a:r>
              <a:endParaRPr lang="zh-TW" altLang="en-US" dirty="0"/>
            </a:p>
          </p:txBody>
        </p:sp>
        <p:cxnSp>
          <p:nvCxnSpPr>
            <p:cNvPr id="23" name="接點: 弧形 22">
              <a:extLst>
                <a:ext uri="{FF2B5EF4-FFF2-40B4-BE49-F238E27FC236}">
                  <a16:creationId xmlns:a16="http://schemas.microsoft.com/office/drawing/2014/main" id="{53DEA00E-E3E0-42AF-ACE4-1BEFA81E7695}"/>
                </a:ext>
              </a:extLst>
            </p:cNvPr>
            <p:cNvCxnSpPr>
              <a:cxnSpLocks/>
            </p:cNvCxnSpPr>
            <p:nvPr/>
          </p:nvCxnSpPr>
          <p:spPr>
            <a:xfrm rot="5400000" flipH="1" flipV="1">
              <a:off x="3461708" y="2041347"/>
              <a:ext cx="1422158" cy="1080118"/>
            </a:xfrm>
            <a:prstGeom prst="curved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pic>
        <p:nvPicPr>
          <p:cNvPr id="7172" name="Picture 4" descr="向量&amp; 直線方程– Easy Math Club">
            <a:extLst>
              <a:ext uri="{FF2B5EF4-FFF2-40B4-BE49-F238E27FC236}">
                <a16:creationId xmlns:a16="http://schemas.microsoft.com/office/drawing/2014/main" id="{736E6DDE-15BB-44D0-88C1-A836B77FE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192" y="1772816"/>
            <a:ext cx="3528392" cy="2205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How to choose the one width large margin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三維狀態下的點面距離公式</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pic>
        <p:nvPicPr>
          <p:cNvPr id="21" name="圖片 20">
            <a:extLst>
              <a:ext uri="{FF2B5EF4-FFF2-40B4-BE49-F238E27FC236}">
                <a16:creationId xmlns:a16="http://schemas.microsoft.com/office/drawing/2014/main" id="{91EE2145-3B65-430A-8C7A-DEBD234F668E}"/>
              </a:ext>
            </a:extLst>
          </p:cNvPr>
          <p:cNvPicPr>
            <a:picLocks noChangeAspect="1"/>
          </p:cNvPicPr>
          <p:nvPr/>
        </p:nvPicPr>
        <p:blipFill>
          <a:blip r:embed="rId5"/>
          <a:stretch>
            <a:fillRect/>
          </a:stretch>
        </p:blipFill>
        <p:spPr>
          <a:xfrm>
            <a:off x="3863752" y="4869160"/>
            <a:ext cx="2434990" cy="648072"/>
          </a:xfrm>
          <a:prstGeom prst="rect">
            <a:avLst/>
          </a:prstGeom>
        </p:spPr>
      </p:pic>
      <p:sp>
        <p:nvSpPr>
          <p:cNvPr id="30" name="矩形 29">
            <a:extLst>
              <a:ext uri="{FF2B5EF4-FFF2-40B4-BE49-F238E27FC236}">
                <a16:creationId xmlns:a16="http://schemas.microsoft.com/office/drawing/2014/main" id="{FDBD0CD7-4EA7-43C0-97CF-FA05FAE6E951}"/>
              </a:ext>
            </a:extLst>
          </p:cNvPr>
          <p:cNvSpPr/>
          <p:nvPr/>
        </p:nvSpPr>
        <p:spPr>
          <a:xfrm>
            <a:off x="9048328" y="1556792"/>
            <a:ext cx="1107996" cy="369332"/>
          </a:xfrm>
          <a:prstGeom prst="rect">
            <a:avLst/>
          </a:prstGeom>
          <a:solidFill>
            <a:schemeClr val="bg1"/>
          </a:solidFill>
        </p:spPr>
        <p:txBody>
          <a:bodyPr wrap="none">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高中數學</a:t>
            </a:r>
          </a:p>
        </p:txBody>
      </p:sp>
      <p:sp>
        <p:nvSpPr>
          <p:cNvPr id="31" name="文字方塊 30">
            <a:extLst>
              <a:ext uri="{FF2B5EF4-FFF2-40B4-BE49-F238E27FC236}">
                <a16:creationId xmlns:a16="http://schemas.microsoft.com/office/drawing/2014/main" id="{67ABB897-B5EE-4AA8-B97C-EC4A4A766D33}"/>
              </a:ext>
            </a:extLst>
          </p:cNvPr>
          <p:cNvSpPr txBox="1"/>
          <p:nvPr/>
        </p:nvSpPr>
        <p:spPr>
          <a:xfrm>
            <a:off x="3431704" y="5013176"/>
            <a:ext cx="576064" cy="369332"/>
          </a:xfrm>
          <a:prstGeom prst="rect">
            <a:avLst/>
          </a:prstGeom>
          <a:noFill/>
        </p:spPr>
        <p:txBody>
          <a:bodyPr wrap="square" rtlCol="0">
            <a:spAutoFit/>
          </a:bodyPr>
          <a:lstStyle/>
          <a:p>
            <a:r>
              <a:rPr lang="en-US" altLang="zh-TW" dirty="0">
                <a:solidFill>
                  <a:schemeClr val="accent6">
                    <a:lumMod val="10000"/>
                  </a:schemeClr>
                </a:solidFill>
              </a:rPr>
              <a:t>d = </a:t>
            </a:r>
            <a:endParaRPr lang="zh-TW" altLang="en-US" dirty="0">
              <a:solidFill>
                <a:schemeClr val="accent6">
                  <a:lumMod val="10000"/>
                </a:schemeClr>
              </a:solidFill>
            </a:endParaRPr>
          </a:p>
        </p:txBody>
      </p:sp>
      <p:sp>
        <p:nvSpPr>
          <p:cNvPr id="27" name="矩形 26">
            <a:extLst>
              <a:ext uri="{FF2B5EF4-FFF2-40B4-BE49-F238E27FC236}">
                <a16:creationId xmlns:a16="http://schemas.microsoft.com/office/drawing/2014/main" id="{3CBF63BD-4521-44C5-B7C5-4DCCDFEAD74F}"/>
              </a:ext>
            </a:extLst>
          </p:cNvPr>
          <p:cNvSpPr/>
          <p:nvPr/>
        </p:nvSpPr>
        <p:spPr>
          <a:xfrm>
            <a:off x="3791744" y="4509120"/>
            <a:ext cx="2359941" cy="369332"/>
          </a:xfrm>
          <a:prstGeom prst="rect">
            <a:avLst/>
          </a:prstGeom>
        </p:spPr>
        <p:txBody>
          <a:bodyPr wrap="none">
            <a:spAutoFit/>
          </a:bodyPr>
          <a:lstStyle/>
          <a:p>
            <a:r>
              <a:rPr lang="en-US" altLang="zh-TW" dirty="0">
                <a:solidFill>
                  <a:schemeClr val="accent6">
                    <a:lumMod val="10000"/>
                  </a:schemeClr>
                </a:solidFill>
              </a:rPr>
              <a:t>calculate distance </a:t>
            </a:r>
            <a:endParaRPr lang="zh-TW" altLang="en-US" dirty="0">
              <a:solidFill>
                <a:schemeClr val="accent6">
                  <a:lumMod val="10000"/>
                </a:schemeClr>
              </a:solidFill>
            </a:endParaRPr>
          </a:p>
        </p:txBody>
      </p:sp>
      <p:pic>
        <p:nvPicPr>
          <p:cNvPr id="32" name="圖片 31">
            <a:extLst>
              <a:ext uri="{FF2B5EF4-FFF2-40B4-BE49-F238E27FC236}">
                <a16:creationId xmlns:a16="http://schemas.microsoft.com/office/drawing/2014/main" id="{C7020F47-C2F3-483C-8230-46CD360582B6}"/>
              </a:ext>
            </a:extLst>
          </p:cNvPr>
          <p:cNvPicPr>
            <a:picLocks noChangeAspect="1"/>
          </p:cNvPicPr>
          <p:nvPr/>
        </p:nvPicPr>
        <p:blipFill>
          <a:blip r:embed="rId6"/>
          <a:stretch>
            <a:fillRect/>
          </a:stretch>
        </p:blipFill>
        <p:spPr>
          <a:xfrm>
            <a:off x="4295800" y="1700808"/>
            <a:ext cx="2225801" cy="303183"/>
          </a:xfrm>
          <a:prstGeom prst="rect">
            <a:avLst/>
          </a:prstGeom>
        </p:spPr>
      </p:pic>
      <p:pic>
        <p:nvPicPr>
          <p:cNvPr id="8194" name="Picture 2" descr="翻轉學習影片：高中_數學_點到平面、兩平行平面的距離">
            <a:extLst>
              <a:ext uri="{FF2B5EF4-FFF2-40B4-BE49-F238E27FC236}">
                <a16:creationId xmlns:a16="http://schemas.microsoft.com/office/drawing/2014/main" id="{E76A76F4-896F-42F4-84C0-A77568377F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664"/>
          <a:stretch/>
        </p:blipFill>
        <p:spPr bwMode="auto">
          <a:xfrm>
            <a:off x="7752184" y="4221088"/>
            <a:ext cx="3600400" cy="189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292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Hyperplane in N-dimension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推廣到高維</a:t>
            </a:r>
            <a:r>
              <a:rPr lang="en-US" altLang="zh-TW" sz="1400" dirty="0">
                <a:solidFill>
                  <a:srgbClr val="555555"/>
                </a:solidFill>
                <a:latin typeface="微軟正黑體" panose="020B0604030504040204" pitchFamily="34" charset="-120"/>
                <a:ea typeface="微軟正黑體" panose="020B0604030504040204" pitchFamily="34" charset="-120"/>
              </a:rPr>
              <a:t>(</a:t>
            </a:r>
            <a:r>
              <a:rPr lang="zh-TW" altLang="en-US" sz="1400" dirty="0">
                <a:solidFill>
                  <a:srgbClr val="555555"/>
                </a:solidFill>
                <a:latin typeface="微軟正黑體" panose="020B0604030504040204" pitchFamily="34" charset="-120"/>
                <a:ea typeface="微軟正黑體" panose="020B0604030504040204" pitchFamily="34" charset="-120"/>
              </a:rPr>
              <a:t>線性代數技巧</a:t>
            </a:r>
            <a:r>
              <a:rPr lang="en-US" altLang="zh-TW" sz="1400" dirty="0">
                <a:solidFill>
                  <a:srgbClr val="555555"/>
                </a:solidFill>
                <a:latin typeface="微軟正黑體" panose="020B0604030504040204" pitchFamily="34" charset="-120"/>
                <a:ea typeface="微軟正黑體" panose="020B0604030504040204" pitchFamily="34" charset="-120"/>
              </a:rPr>
              <a:t>)</a:t>
            </a:r>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1271464" y="2564904"/>
            <a:ext cx="3286953" cy="1728192"/>
          </a:xfrm>
          <a:prstGeom prst="rect">
            <a:avLst/>
          </a:prstGeom>
        </p:spPr>
      </p:pic>
      <p:pic>
        <p:nvPicPr>
          <p:cNvPr id="5" name="圖片 4">
            <a:extLst>
              <a:ext uri="{FF2B5EF4-FFF2-40B4-BE49-F238E27FC236}">
                <a16:creationId xmlns:a16="http://schemas.microsoft.com/office/drawing/2014/main" id="{772D3D16-B63C-434A-ACB3-995CF56A3770}"/>
              </a:ext>
            </a:extLst>
          </p:cNvPr>
          <p:cNvPicPr>
            <a:picLocks noChangeAspect="1"/>
          </p:cNvPicPr>
          <p:nvPr/>
        </p:nvPicPr>
        <p:blipFill>
          <a:blip r:embed="rId4"/>
          <a:stretch>
            <a:fillRect/>
          </a:stretch>
        </p:blipFill>
        <p:spPr>
          <a:xfrm>
            <a:off x="6960096" y="4509120"/>
            <a:ext cx="4320480" cy="637088"/>
          </a:xfrm>
          <a:prstGeom prst="rect">
            <a:avLst/>
          </a:prstGeom>
        </p:spPr>
      </p:pic>
      <p:pic>
        <p:nvPicPr>
          <p:cNvPr id="6" name="圖片 5">
            <a:extLst>
              <a:ext uri="{FF2B5EF4-FFF2-40B4-BE49-F238E27FC236}">
                <a16:creationId xmlns:a16="http://schemas.microsoft.com/office/drawing/2014/main" id="{2D79B9AE-008F-4B11-BCCD-BB87A968EF3F}"/>
              </a:ext>
            </a:extLst>
          </p:cNvPr>
          <p:cNvPicPr>
            <a:picLocks noChangeAspect="1"/>
          </p:cNvPicPr>
          <p:nvPr/>
        </p:nvPicPr>
        <p:blipFill>
          <a:blip r:embed="rId5"/>
          <a:stretch>
            <a:fillRect/>
          </a:stretch>
        </p:blipFill>
        <p:spPr>
          <a:xfrm>
            <a:off x="6023992" y="2924944"/>
            <a:ext cx="3888432" cy="1152464"/>
          </a:xfrm>
          <a:prstGeom prst="rect">
            <a:avLst/>
          </a:prstGeom>
        </p:spPr>
      </p:pic>
      <p:sp>
        <p:nvSpPr>
          <p:cNvPr id="10" name="矩形 9">
            <a:extLst>
              <a:ext uri="{FF2B5EF4-FFF2-40B4-BE49-F238E27FC236}">
                <a16:creationId xmlns:a16="http://schemas.microsoft.com/office/drawing/2014/main" id="{76B3F923-073C-4725-B63F-004D72DB98BC}"/>
              </a:ext>
            </a:extLst>
          </p:cNvPr>
          <p:cNvSpPr/>
          <p:nvPr/>
        </p:nvSpPr>
        <p:spPr>
          <a:xfrm>
            <a:off x="5519936" y="2132856"/>
            <a:ext cx="1723549" cy="369332"/>
          </a:xfrm>
          <a:prstGeom prst="rect">
            <a:avLst/>
          </a:prstGeom>
        </p:spPr>
        <p:txBody>
          <a:bodyPr wrap="none">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點</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(2, 3, 4,1,1) </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25" name="矩形 24">
            <a:extLst>
              <a:ext uri="{FF2B5EF4-FFF2-40B4-BE49-F238E27FC236}">
                <a16:creationId xmlns:a16="http://schemas.microsoft.com/office/drawing/2014/main" id="{7E57A5EA-2E86-4B2C-946C-19A62C5E6154}"/>
              </a:ext>
            </a:extLst>
          </p:cNvPr>
          <p:cNvSpPr/>
          <p:nvPr/>
        </p:nvSpPr>
        <p:spPr>
          <a:xfrm>
            <a:off x="5519936" y="3356992"/>
            <a:ext cx="526106" cy="369332"/>
          </a:xfrm>
          <a:prstGeom prst="rect">
            <a:avLst/>
          </a:prstGeom>
        </p:spPr>
        <p:txBody>
          <a:bodyPr wrap="none">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面</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a:t>
            </a:r>
          </a:p>
        </p:txBody>
      </p:sp>
      <p:sp>
        <p:nvSpPr>
          <p:cNvPr id="26" name="矩形 25">
            <a:extLst>
              <a:ext uri="{FF2B5EF4-FFF2-40B4-BE49-F238E27FC236}">
                <a16:creationId xmlns:a16="http://schemas.microsoft.com/office/drawing/2014/main" id="{5D75D5E2-E6C2-450C-949E-3A273C684C54}"/>
              </a:ext>
            </a:extLst>
          </p:cNvPr>
          <p:cNvSpPr/>
          <p:nvPr/>
        </p:nvSpPr>
        <p:spPr>
          <a:xfrm>
            <a:off x="5519936" y="4509120"/>
            <a:ext cx="1449436" cy="369332"/>
          </a:xfrm>
          <a:prstGeom prst="rect">
            <a:avLst/>
          </a:prstGeom>
        </p:spPr>
        <p:txBody>
          <a:bodyPr wrap="none">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點到面距離</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a:t>
            </a:r>
          </a:p>
        </p:txBody>
      </p:sp>
    </p:spTree>
    <p:extLst>
      <p:ext uri="{BB962C8B-B14F-4D97-AF65-F5344CB8AC3E}">
        <p14:creationId xmlns:p14="http://schemas.microsoft.com/office/powerpoint/2010/main" val="2741306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How to solve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1055441" y="2465419"/>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3287687" y="4293097"/>
            <a:ext cx="1944217" cy="255124"/>
          </a:xfrm>
          <a:prstGeom prst="rect">
            <a:avLst/>
          </a:prstGeom>
        </p:spPr>
      </p:pic>
      <p:pic>
        <p:nvPicPr>
          <p:cNvPr id="21" name="圖片 20">
            <a:extLst>
              <a:ext uri="{FF2B5EF4-FFF2-40B4-BE49-F238E27FC236}">
                <a16:creationId xmlns:a16="http://schemas.microsoft.com/office/drawing/2014/main" id="{C2A15FA4-9D32-4F1C-939C-23FD4433F8E0}"/>
              </a:ext>
            </a:extLst>
          </p:cNvPr>
          <p:cNvPicPr>
            <a:picLocks noChangeAspect="1"/>
          </p:cNvPicPr>
          <p:nvPr/>
        </p:nvPicPr>
        <p:blipFill>
          <a:blip r:embed="rId8"/>
          <a:stretch>
            <a:fillRect/>
          </a:stretch>
        </p:blipFill>
        <p:spPr>
          <a:xfrm>
            <a:off x="4727848" y="2276872"/>
            <a:ext cx="1872208" cy="273982"/>
          </a:xfrm>
          <a:prstGeom prst="rect">
            <a:avLst/>
          </a:prstGeom>
        </p:spPr>
      </p:pic>
      <p:pic>
        <p:nvPicPr>
          <p:cNvPr id="23" name="圖片 22">
            <a:extLst>
              <a:ext uri="{FF2B5EF4-FFF2-40B4-BE49-F238E27FC236}">
                <a16:creationId xmlns:a16="http://schemas.microsoft.com/office/drawing/2014/main" id="{EB4AEBC8-D16E-40F1-9B3F-12674FB6235C}"/>
              </a:ext>
            </a:extLst>
          </p:cNvPr>
          <p:cNvPicPr>
            <a:picLocks noChangeAspect="1"/>
          </p:cNvPicPr>
          <p:nvPr/>
        </p:nvPicPr>
        <p:blipFill>
          <a:blip r:embed="rId8"/>
          <a:stretch>
            <a:fillRect/>
          </a:stretch>
        </p:blipFill>
        <p:spPr>
          <a:xfrm>
            <a:off x="4727848" y="1844824"/>
            <a:ext cx="1872208" cy="273982"/>
          </a:xfrm>
          <a:prstGeom prst="rect">
            <a:avLst/>
          </a:prstGeom>
        </p:spPr>
      </p:pic>
      <p:pic>
        <p:nvPicPr>
          <p:cNvPr id="24" name="圖片 23">
            <a:extLst>
              <a:ext uri="{FF2B5EF4-FFF2-40B4-BE49-F238E27FC236}">
                <a16:creationId xmlns:a16="http://schemas.microsoft.com/office/drawing/2014/main" id="{82515101-4422-4BB8-875F-6E759BF94EAF}"/>
              </a:ext>
            </a:extLst>
          </p:cNvPr>
          <p:cNvPicPr>
            <a:picLocks noChangeAspect="1"/>
          </p:cNvPicPr>
          <p:nvPr/>
        </p:nvPicPr>
        <p:blipFill>
          <a:blip r:embed="rId8"/>
          <a:stretch>
            <a:fillRect/>
          </a:stretch>
        </p:blipFill>
        <p:spPr>
          <a:xfrm>
            <a:off x="4727848" y="2708920"/>
            <a:ext cx="1872208" cy="273982"/>
          </a:xfrm>
          <a:prstGeom prst="rect">
            <a:avLst/>
          </a:prstGeom>
        </p:spPr>
      </p:pic>
      <p:sp>
        <p:nvSpPr>
          <p:cNvPr id="22" name="文字方塊 21">
            <a:extLst>
              <a:ext uri="{FF2B5EF4-FFF2-40B4-BE49-F238E27FC236}">
                <a16:creationId xmlns:a16="http://schemas.microsoft.com/office/drawing/2014/main" id="{4230B7F3-0C1F-4F61-8736-1C4A45470C6F}"/>
              </a:ext>
            </a:extLst>
          </p:cNvPr>
          <p:cNvSpPr txBox="1"/>
          <p:nvPr/>
        </p:nvSpPr>
        <p:spPr>
          <a:xfrm>
            <a:off x="6384032" y="1844824"/>
            <a:ext cx="288032" cy="369332"/>
          </a:xfrm>
          <a:prstGeom prst="rect">
            <a:avLst/>
          </a:prstGeom>
          <a:solidFill>
            <a:schemeClr val="bg1"/>
          </a:solidFill>
        </p:spPr>
        <p:txBody>
          <a:bodyPr wrap="square" rtlCol="0">
            <a:spAutoFit/>
          </a:bodyPr>
          <a:lstStyle/>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1</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26" name="文字方塊 25">
            <a:extLst>
              <a:ext uri="{FF2B5EF4-FFF2-40B4-BE49-F238E27FC236}">
                <a16:creationId xmlns:a16="http://schemas.microsoft.com/office/drawing/2014/main" id="{D8C878EE-1376-4D8D-8983-F36CFF71079C}"/>
              </a:ext>
            </a:extLst>
          </p:cNvPr>
          <p:cNvSpPr txBox="1"/>
          <p:nvPr/>
        </p:nvSpPr>
        <p:spPr>
          <a:xfrm>
            <a:off x="6384032" y="2708920"/>
            <a:ext cx="432048" cy="369332"/>
          </a:xfrm>
          <a:prstGeom prst="rect">
            <a:avLst/>
          </a:prstGeom>
          <a:solidFill>
            <a:schemeClr val="bg1"/>
          </a:solidFill>
        </p:spPr>
        <p:txBody>
          <a:bodyPr wrap="square" rtlCol="0">
            <a:spAutoFit/>
          </a:bodyPr>
          <a:lstStyle/>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-1</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27" name="接點: 弧形 26">
            <a:extLst>
              <a:ext uri="{FF2B5EF4-FFF2-40B4-BE49-F238E27FC236}">
                <a16:creationId xmlns:a16="http://schemas.microsoft.com/office/drawing/2014/main" id="{DC6995BD-BD7A-4823-B4A0-FABA20C277C8}"/>
              </a:ext>
            </a:extLst>
          </p:cNvPr>
          <p:cNvCxnSpPr>
            <a:cxnSpLocks/>
            <a:endCxn id="23" idx="1"/>
          </p:cNvCxnSpPr>
          <p:nvPr/>
        </p:nvCxnSpPr>
        <p:spPr>
          <a:xfrm flipV="1">
            <a:off x="3143672" y="1981815"/>
            <a:ext cx="1584176" cy="871121"/>
          </a:xfrm>
          <a:prstGeom prst="curvedConnector3">
            <a:avLst>
              <a:gd name="adj1" fmla="val 5106"/>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接點: 弧形 34">
            <a:extLst>
              <a:ext uri="{FF2B5EF4-FFF2-40B4-BE49-F238E27FC236}">
                <a16:creationId xmlns:a16="http://schemas.microsoft.com/office/drawing/2014/main" id="{E19E2331-FC8C-4DA4-92EC-46BA065FB2F4}"/>
              </a:ext>
            </a:extLst>
          </p:cNvPr>
          <p:cNvCxnSpPr>
            <a:cxnSpLocks/>
          </p:cNvCxnSpPr>
          <p:nvPr/>
        </p:nvCxnSpPr>
        <p:spPr>
          <a:xfrm flipV="1">
            <a:off x="3503712" y="2852937"/>
            <a:ext cx="1296144" cy="360039"/>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弧形 36">
            <a:extLst>
              <a:ext uri="{FF2B5EF4-FFF2-40B4-BE49-F238E27FC236}">
                <a16:creationId xmlns:a16="http://schemas.microsoft.com/office/drawing/2014/main" id="{D47099E7-6949-443A-B3D4-4A97E0D17B58}"/>
              </a:ext>
            </a:extLst>
          </p:cNvPr>
          <p:cNvCxnSpPr>
            <a:cxnSpLocks/>
            <a:endCxn id="21" idx="1"/>
          </p:cNvCxnSpPr>
          <p:nvPr/>
        </p:nvCxnSpPr>
        <p:spPr>
          <a:xfrm flipV="1">
            <a:off x="3359696" y="2413863"/>
            <a:ext cx="1368152" cy="590116"/>
          </a:xfrm>
          <a:prstGeom prst="curvedConnector3">
            <a:avLst>
              <a:gd name="adj1" fmla="val 2710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B3AEE9B0-6DD8-45FB-87BE-E0164C30AC5F}"/>
              </a:ext>
            </a:extLst>
          </p:cNvPr>
          <p:cNvPicPr>
            <a:picLocks noChangeAspect="1"/>
          </p:cNvPicPr>
          <p:nvPr/>
        </p:nvPicPr>
        <p:blipFill>
          <a:blip r:embed="rId9"/>
          <a:stretch>
            <a:fillRect/>
          </a:stretch>
        </p:blipFill>
        <p:spPr>
          <a:xfrm>
            <a:off x="7176120" y="2204864"/>
            <a:ext cx="4344006" cy="695422"/>
          </a:xfrm>
          <a:prstGeom prst="rect">
            <a:avLst/>
          </a:prstGeom>
        </p:spPr>
      </p:pic>
      <p:sp>
        <p:nvSpPr>
          <p:cNvPr id="48" name="文字方塊 47">
            <a:extLst>
              <a:ext uri="{FF2B5EF4-FFF2-40B4-BE49-F238E27FC236}">
                <a16:creationId xmlns:a16="http://schemas.microsoft.com/office/drawing/2014/main" id="{F6A57AD0-D88F-43D1-8DB3-C6BCD033624C}"/>
              </a:ext>
            </a:extLst>
          </p:cNvPr>
          <p:cNvSpPr txBox="1"/>
          <p:nvPr/>
        </p:nvSpPr>
        <p:spPr>
          <a:xfrm>
            <a:off x="8472264" y="2276872"/>
            <a:ext cx="504056" cy="246221"/>
          </a:xfrm>
          <a:prstGeom prst="rect">
            <a:avLst/>
          </a:prstGeom>
          <a:solidFill>
            <a:schemeClr val="bg1"/>
          </a:solidFill>
        </p:spPr>
        <p:txBody>
          <a:bodyPr wrap="square" rtlCol="0">
            <a:spAutoFit/>
          </a:bodyPr>
          <a:lstStyle/>
          <a:p>
            <a:endParaRPr lang="zh-TW" altLang="en-US" sz="1000" b="1" dirty="0">
              <a:latin typeface="微軟正黑體" panose="020B0604030504040204" pitchFamily="34" charset="-120"/>
              <a:ea typeface="微軟正黑體" panose="020B0604030504040204" pitchFamily="34" charset="-120"/>
            </a:endParaRPr>
          </a:p>
        </p:txBody>
      </p:sp>
      <p:sp>
        <p:nvSpPr>
          <p:cNvPr id="49" name="文字方塊 48">
            <a:extLst>
              <a:ext uri="{FF2B5EF4-FFF2-40B4-BE49-F238E27FC236}">
                <a16:creationId xmlns:a16="http://schemas.microsoft.com/office/drawing/2014/main" id="{5840D44E-1B39-4020-970B-43A180F85B14}"/>
              </a:ext>
            </a:extLst>
          </p:cNvPr>
          <p:cNvSpPr txBox="1"/>
          <p:nvPr/>
        </p:nvSpPr>
        <p:spPr>
          <a:xfrm>
            <a:off x="9912424" y="2276872"/>
            <a:ext cx="504056" cy="246221"/>
          </a:xfrm>
          <a:prstGeom prst="rect">
            <a:avLst/>
          </a:prstGeom>
          <a:solidFill>
            <a:schemeClr val="bg1"/>
          </a:solidFill>
        </p:spPr>
        <p:txBody>
          <a:bodyPr wrap="square" rtlCol="0">
            <a:spAutoFit/>
          </a:bodyPr>
          <a:lstStyle/>
          <a:p>
            <a:endParaRPr lang="zh-TW" altLang="en-US" sz="1000" b="1" dirty="0">
              <a:latin typeface="微軟正黑體" panose="020B0604030504040204" pitchFamily="34" charset="-120"/>
              <a:ea typeface="微軟正黑體" panose="020B0604030504040204" pitchFamily="34" charset="-120"/>
            </a:endParaRPr>
          </a:p>
        </p:txBody>
      </p:sp>
      <p:sp>
        <p:nvSpPr>
          <p:cNvPr id="50" name="文字方塊 49">
            <a:extLst>
              <a:ext uri="{FF2B5EF4-FFF2-40B4-BE49-F238E27FC236}">
                <a16:creationId xmlns:a16="http://schemas.microsoft.com/office/drawing/2014/main" id="{9F5A7142-A74B-4EB0-B1B6-69B5CE948960}"/>
              </a:ext>
            </a:extLst>
          </p:cNvPr>
          <p:cNvSpPr txBox="1"/>
          <p:nvPr/>
        </p:nvSpPr>
        <p:spPr>
          <a:xfrm>
            <a:off x="8400256" y="2318683"/>
            <a:ext cx="792088" cy="246221"/>
          </a:xfrm>
          <a:prstGeom prst="rect">
            <a:avLst/>
          </a:prstGeom>
          <a:noFill/>
        </p:spPr>
        <p:txBody>
          <a:bodyPr wrap="square" rtlCol="0">
            <a:spAutoFit/>
          </a:bodyPr>
          <a:lstStyle/>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000" b="1" dirty="0" err="1">
                <a:solidFill>
                  <a:schemeClr val="accent6">
                    <a:lumMod val="10000"/>
                  </a:schemeClr>
                </a:solidFill>
                <a:latin typeface="微軟正黑體" panose="020B0604030504040204" pitchFamily="34" charset="-120"/>
                <a:ea typeface="微軟正黑體" panose="020B0604030504040204" pitchFamily="34" charset="-120"/>
              </a:rPr>
              <a:t>X</a:t>
            </a:r>
            <a:r>
              <a:rPr lang="en-US" altLang="zh-TW" sz="1000" b="1" i="1" dirty="0" err="1">
                <a:solidFill>
                  <a:schemeClr val="accent6">
                    <a:lumMod val="10000"/>
                  </a:schemeClr>
                </a:solidFill>
                <a:latin typeface="微軟正黑體" panose="020B0604030504040204" pitchFamily="34" charset="-120"/>
                <a:ea typeface="微軟正黑體" panose="020B0604030504040204" pitchFamily="34" charset="-120"/>
              </a:rPr>
              <a:t>green</a:t>
            </a:r>
            <a:endParaRPr lang="zh-TW" altLang="en-US" sz="1000" b="1" i="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1" name="文字方塊 50">
            <a:extLst>
              <a:ext uri="{FF2B5EF4-FFF2-40B4-BE49-F238E27FC236}">
                <a16:creationId xmlns:a16="http://schemas.microsoft.com/office/drawing/2014/main" id="{C115091A-7E39-4923-BA2B-3A74A7A9D95C}"/>
              </a:ext>
            </a:extLst>
          </p:cNvPr>
          <p:cNvSpPr txBox="1"/>
          <p:nvPr/>
        </p:nvSpPr>
        <p:spPr>
          <a:xfrm>
            <a:off x="9912424" y="2318683"/>
            <a:ext cx="648072" cy="246221"/>
          </a:xfrm>
          <a:prstGeom prst="rect">
            <a:avLst/>
          </a:prstGeom>
          <a:noFill/>
        </p:spPr>
        <p:txBody>
          <a:bodyPr wrap="square" rtlCol="0">
            <a:spAutoFit/>
          </a:bodyPr>
          <a:lstStyle/>
          <a:p>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000" b="1" dirty="0" err="1">
                <a:solidFill>
                  <a:schemeClr val="accent6">
                    <a:lumMod val="10000"/>
                  </a:schemeClr>
                </a:solidFill>
                <a:latin typeface="微軟正黑體" panose="020B0604030504040204" pitchFamily="34" charset="-120"/>
                <a:ea typeface="微軟正黑體" panose="020B0604030504040204" pitchFamily="34" charset="-120"/>
              </a:rPr>
              <a:t>X</a:t>
            </a:r>
            <a:r>
              <a:rPr lang="en-US" altLang="zh-TW" sz="1000" b="1" i="1" dirty="0" err="1">
                <a:solidFill>
                  <a:schemeClr val="accent6">
                    <a:lumMod val="10000"/>
                  </a:schemeClr>
                </a:solidFill>
                <a:latin typeface="微軟正黑體" panose="020B0604030504040204" pitchFamily="34" charset="-120"/>
                <a:ea typeface="微軟正黑體" panose="020B0604030504040204" pitchFamily="34" charset="-120"/>
              </a:rPr>
              <a:t>red</a:t>
            </a:r>
            <a:endParaRPr lang="zh-TW" altLang="en-US" sz="1000" b="1" i="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3" name="矩形 52">
            <a:extLst>
              <a:ext uri="{FF2B5EF4-FFF2-40B4-BE49-F238E27FC236}">
                <a16:creationId xmlns:a16="http://schemas.microsoft.com/office/drawing/2014/main" id="{32E04057-ED99-46EB-804B-50C6F571F382}"/>
              </a:ext>
            </a:extLst>
          </p:cNvPr>
          <p:cNvSpPr/>
          <p:nvPr/>
        </p:nvSpPr>
        <p:spPr>
          <a:xfrm>
            <a:off x="7104112" y="1700808"/>
            <a:ext cx="2563843" cy="369332"/>
          </a:xfrm>
          <a:prstGeom prst="rect">
            <a:avLst/>
          </a:prstGeom>
        </p:spPr>
        <p:txBody>
          <a:bodyPr wrap="none">
            <a:spAutoFit/>
          </a:bodyPr>
          <a:lstStyle/>
          <a:p>
            <a:r>
              <a:rPr lang="en-US" altLang="zh-TW" b="1" i="0" dirty="0">
                <a:solidFill>
                  <a:srgbClr val="444444"/>
                </a:solidFill>
                <a:effectLst/>
                <a:latin typeface="微軟正黑體" panose="020B0604030504040204" pitchFamily="34" charset="-120"/>
                <a:ea typeface="微軟正黑體" panose="020B0604030504040204" pitchFamily="34" charset="-120"/>
              </a:rPr>
              <a:t>Goal (what we want):</a:t>
            </a:r>
            <a:r>
              <a:rPr lang="zh-TW" altLang="en-US" b="1" i="0" dirty="0">
                <a:solidFill>
                  <a:srgbClr val="444444"/>
                </a:solidFill>
                <a:effectLst/>
                <a:latin typeface="微軟正黑體" panose="020B0604030504040204" pitchFamily="34" charset="-120"/>
                <a:ea typeface="微軟正黑體" panose="020B0604030504040204" pitchFamily="34" charset="-120"/>
              </a:rPr>
              <a:t> </a:t>
            </a:r>
            <a:endParaRPr lang="en-US" altLang="zh-TW" b="1" i="0" dirty="0">
              <a:solidFill>
                <a:srgbClr val="444444"/>
              </a:solidFill>
              <a:effectLst/>
              <a:latin typeface="微軟正黑體" panose="020B0604030504040204" pitchFamily="34" charset="-120"/>
              <a:ea typeface="微軟正黑體" panose="020B0604030504040204" pitchFamily="34" charset="-120"/>
            </a:endParaRPr>
          </a:p>
        </p:txBody>
      </p:sp>
      <p:sp>
        <p:nvSpPr>
          <p:cNvPr id="54" name="矩形 53">
            <a:extLst>
              <a:ext uri="{FF2B5EF4-FFF2-40B4-BE49-F238E27FC236}">
                <a16:creationId xmlns:a16="http://schemas.microsoft.com/office/drawing/2014/main" id="{7DF58F27-BFE5-48C8-BE24-2B9E7C0E0F72}"/>
              </a:ext>
            </a:extLst>
          </p:cNvPr>
          <p:cNvSpPr/>
          <p:nvPr/>
        </p:nvSpPr>
        <p:spPr>
          <a:xfrm>
            <a:off x="7104112" y="3068960"/>
            <a:ext cx="1319592" cy="369332"/>
          </a:xfrm>
          <a:prstGeom prst="rect">
            <a:avLst/>
          </a:prstGeom>
        </p:spPr>
        <p:txBody>
          <a:bodyPr wrap="none">
            <a:spAutoFit/>
          </a:bodyPr>
          <a:lstStyle/>
          <a:p>
            <a:r>
              <a:rPr lang="en-US" altLang="zh-TW" b="1" dirty="0">
                <a:solidFill>
                  <a:srgbClr val="444444"/>
                </a:solidFill>
                <a:latin typeface="微軟正黑體" panose="020B0604030504040204" pitchFamily="34" charset="-120"/>
                <a:ea typeface="微軟正黑體" panose="020B0604030504040204" pitchFamily="34" charset="-120"/>
              </a:rPr>
              <a:t>Constrain:</a:t>
            </a:r>
            <a:endParaRPr lang="en-US" altLang="zh-TW" b="1" i="0" dirty="0">
              <a:solidFill>
                <a:srgbClr val="444444"/>
              </a:solidFill>
              <a:effectLst/>
              <a:latin typeface="微軟正黑體" panose="020B0604030504040204" pitchFamily="34" charset="-120"/>
              <a:ea typeface="微軟正黑體" panose="020B0604030504040204" pitchFamily="34" charset="-120"/>
            </a:endParaRPr>
          </a:p>
        </p:txBody>
      </p:sp>
      <p:pic>
        <p:nvPicPr>
          <p:cNvPr id="55" name="圖片 54">
            <a:extLst>
              <a:ext uri="{FF2B5EF4-FFF2-40B4-BE49-F238E27FC236}">
                <a16:creationId xmlns:a16="http://schemas.microsoft.com/office/drawing/2014/main" id="{91FA73CC-7EFA-492C-8E91-7A27D69CA237}"/>
              </a:ext>
            </a:extLst>
          </p:cNvPr>
          <p:cNvPicPr>
            <a:picLocks noChangeAspect="1"/>
          </p:cNvPicPr>
          <p:nvPr/>
        </p:nvPicPr>
        <p:blipFill>
          <a:blip r:embed="rId10"/>
          <a:stretch>
            <a:fillRect/>
          </a:stretch>
        </p:blipFill>
        <p:spPr>
          <a:xfrm>
            <a:off x="7104112" y="3542373"/>
            <a:ext cx="2232248" cy="595266"/>
          </a:xfrm>
          <a:prstGeom prst="rect">
            <a:avLst/>
          </a:prstGeom>
        </p:spPr>
      </p:pic>
      <p:sp>
        <p:nvSpPr>
          <p:cNvPr id="56" name="矩形 55">
            <a:extLst>
              <a:ext uri="{FF2B5EF4-FFF2-40B4-BE49-F238E27FC236}">
                <a16:creationId xmlns:a16="http://schemas.microsoft.com/office/drawing/2014/main" id="{A72831DF-63FF-48CC-B863-3C3CB0A288F4}"/>
              </a:ext>
            </a:extLst>
          </p:cNvPr>
          <p:cNvSpPr/>
          <p:nvPr/>
        </p:nvSpPr>
        <p:spPr>
          <a:xfrm>
            <a:off x="8184232" y="3902413"/>
            <a:ext cx="14401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57" name="圖片 56">
            <a:extLst>
              <a:ext uri="{FF2B5EF4-FFF2-40B4-BE49-F238E27FC236}">
                <a16:creationId xmlns:a16="http://schemas.microsoft.com/office/drawing/2014/main" id="{66908AC8-8469-4C8E-8C69-57205434C611}"/>
              </a:ext>
            </a:extLst>
          </p:cNvPr>
          <p:cNvPicPr>
            <a:picLocks noChangeAspect="1"/>
          </p:cNvPicPr>
          <p:nvPr/>
        </p:nvPicPr>
        <p:blipFill>
          <a:blip r:embed="rId11"/>
          <a:stretch>
            <a:fillRect/>
          </a:stretch>
        </p:blipFill>
        <p:spPr>
          <a:xfrm>
            <a:off x="623392" y="3284984"/>
            <a:ext cx="874886" cy="843640"/>
          </a:xfrm>
          <a:prstGeom prst="rect">
            <a:avLst/>
          </a:prstGeom>
        </p:spPr>
      </p:pic>
      <p:pic>
        <p:nvPicPr>
          <p:cNvPr id="58" name="圖片 57">
            <a:extLst>
              <a:ext uri="{FF2B5EF4-FFF2-40B4-BE49-F238E27FC236}">
                <a16:creationId xmlns:a16="http://schemas.microsoft.com/office/drawing/2014/main" id="{7C68ECA1-2A9F-4051-B04B-031B74C4A5E7}"/>
              </a:ext>
            </a:extLst>
          </p:cNvPr>
          <p:cNvPicPr>
            <a:picLocks noChangeAspect="1"/>
          </p:cNvPicPr>
          <p:nvPr/>
        </p:nvPicPr>
        <p:blipFill>
          <a:blip r:embed="rId12"/>
          <a:stretch>
            <a:fillRect/>
          </a:stretch>
        </p:blipFill>
        <p:spPr>
          <a:xfrm>
            <a:off x="2639616" y="4725144"/>
            <a:ext cx="885099" cy="720080"/>
          </a:xfrm>
          <a:prstGeom prst="rect">
            <a:avLst/>
          </a:prstGeom>
        </p:spPr>
      </p:pic>
      <p:pic>
        <p:nvPicPr>
          <p:cNvPr id="59" name="圖片 58">
            <a:extLst>
              <a:ext uri="{FF2B5EF4-FFF2-40B4-BE49-F238E27FC236}">
                <a16:creationId xmlns:a16="http://schemas.microsoft.com/office/drawing/2014/main" id="{9E8E576D-C618-49D4-B9B4-9D05808C23A7}"/>
              </a:ext>
            </a:extLst>
          </p:cNvPr>
          <p:cNvPicPr>
            <a:picLocks noChangeAspect="1"/>
          </p:cNvPicPr>
          <p:nvPr/>
        </p:nvPicPr>
        <p:blipFill>
          <a:blip r:embed="rId13"/>
          <a:stretch>
            <a:fillRect/>
          </a:stretch>
        </p:blipFill>
        <p:spPr>
          <a:xfrm>
            <a:off x="7392144" y="4262453"/>
            <a:ext cx="1728192" cy="273696"/>
          </a:xfrm>
          <a:prstGeom prst="rect">
            <a:avLst/>
          </a:prstGeom>
        </p:spPr>
      </p:pic>
      <p:cxnSp>
        <p:nvCxnSpPr>
          <p:cNvPr id="61" name="接點: 肘形 60">
            <a:extLst>
              <a:ext uri="{FF2B5EF4-FFF2-40B4-BE49-F238E27FC236}">
                <a16:creationId xmlns:a16="http://schemas.microsoft.com/office/drawing/2014/main" id="{6F1F9BE6-07C8-43B3-8D8B-CB4993C52621}"/>
              </a:ext>
            </a:extLst>
          </p:cNvPr>
          <p:cNvCxnSpPr>
            <a:stCxn id="55" idx="3"/>
            <a:endCxn id="59" idx="3"/>
          </p:cNvCxnSpPr>
          <p:nvPr/>
        </p:nvCxnSpPr>
        <p:spPr>
          <a:xfrm flipH="1">
            <a:off x="9120336" y="3840006"/>
            <a:ext cx="216024" cy="559295"/>
          </a:xfrm>
          <a:prstGeom prst="bentConnector3">
            <a:avLst>
              <a:gd name="adj1" fmla="val -105822"/>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C8BC6D64-2E21-46E4-9BBD-3CECABC27AC4}"/>
              </a:ext>
            </a:extLst>
          </p:cNvPr>
          <p:cNvSpPr/>
          <p:nvPr/>
        </p:nvSpPr>
        <p:spPr>
          <a:xfrm>
            <a:off x="7104112" y="4725144"/>
            <a:ext cx="2710935" cy="369332"/>
          </a:xfrm>
          <a:prstGeom prst="rect">
            <a:avLst/>
          </a:prstGeom>
        </p:spPr>
        <p:txBody>
          <a:bodyPr wrap="none">
            <a:spAutoFit/>
          </a:bodyPr>
          <a:lstStyle/>
          <a:p>
            <a:r>
              <a:rPr lang="en-US" altLang="zh-TW" b="1" i="0" dirty="0">
                <a:solidFill>
                  <a:srgbClr val="444444"/>
                </a:solidFill>
                <a:effectLst/>
                <a:latin typeface="微軟正黑體" panose="020B0604030504040204" pitchFamily="34" charset="-120"/>
                <a:ea typeface="微軟正黑體" panose="020B0604030504040204" pitchFamily="34" charset="-120"/>
              </a:rPr>
              <a:t>Optimization </a:t>
            </a:r>
            <a:r>
              <a:rPr lang="en-US" altLang="zh-TW" b="1" dirty="0">
                <a:solidFill>
                  <a:srgbClr val="444444"/>
                </a:solidFill>
                <a:latin typeface="微軟正黑體" panose="020B0604030504040204" pitchFamily="34" charset="-120"/>
                <a:ea typeface="微軟正黑體" panose="020B0604030504040204" pitchFamily="34" charset="-120"/>
              </a:rPr>
              <a:t>P</a:t>
            </a:r>
            <a:r>
              <a:rPr lang="en-US" altLang="zh-TW" b="1" i="0" dirty="0">
                <a:solidFill>
                  <a:srgbClr val="444444"/>
                </a:solidFill>
                <a:effectLst/>
                <a:latin typeface="微軟正黑體" panose="020B0604030504040204" pitchFamily="34" charset="-120"/>
                <a:ea typeface="微軟正黑體" panose="020B0604030504040204" pitchFamily="34" charset="-120"/>
              </a:rPr>
              <a:t>roblem:</a:t>
            </a:r>
          </a:p>
        </p:txBody>
      </p:sp>
      <p:pic>
        <p:nvPicPr>
          <p:cNvPr id="65" name="圖片 64">
            <a:extLst>
              <a:ext uri="{FF2B5EF4-FFF2-40B4-BE49-F238E27FC236}">
                <a16:creationId xmlns:a16="http://schemas.microsoft.com/office/drawing/2014/main" id="{F51A33C6-71BB-486D-9A45-4CC9E4F5FC76}"/>
              </a:ext>
            </a:extLst>
          </p:cNvPr>
          <p:cNvPicPr>
            <a:picLocks noChangeAspect="1"/>
          </p:cNvPicPr>
          <p:nvPr/>
        </p:nvPicPr>
        <p:blipFill>
          <a:blip r:embed="rId14"/>
          <a:stretch>
            <a:fillRect/>
          </a:stretch>
        </p:blipFill>
        <p:spPr>
          <a:xfrm>
            <a:off x="7176120" y="5229200"/>
            <a:ext cx="2520280" cy="691707"/>
          </a:xfrm>
          <a:prstGeom prst="rect">
            <a:avLst/>
          </a:prstGeom>
        </p:spPr>
      </p:pic>
      <p:pic>
        <p:nvPicPr>
          <p:cNvPr id="66" name="圖片 65">
            <a:extLst>
              <a:ext uri="{FF2B5EF4-FFF2-40B4-BE49-F238E27FC236}">
                <a16:creationId xmlns:a16="http://schemas.microsoft.com/office/drawing/2014/main" id="{31204D43-0BCD-4F0F-BE53-73AC1259F4BE}"/>
              </a:ext>
            </a:extLst>
          </p:cNvPr>
          <p:cNvPicPr>
            <a:picLocks noChangeAspect="1"/>
          </p:cNvPicPr>
          <p:nvPr/>
        </p:nvPicPr>
        <p:blipFill>
          <a:blip r:embed="rId15"/>
          <a:stretch>
            <a:fillRect/>
          </a:stretch>
        </p:blipFill>
        <p:spPr>
          <a:xfrm>
            <a:off x="9702839" y="5301208"/>
            <a:ext cx="2453417" cy="648072"/>
          </a:xfrm>
          <a:prstGeom prst="rect">
            <a:avLst/>
          </a:prstGeom>
        </p:spPr>
      </p:pic>
      <p:sp>
        <p:nvSpPr>
          <p:cNvPr id="67" name="文字方塊 66">
            <a:extLst>
              <a:ext uri="{FF2B5EF4-FFF2-40B4-BE49-F238E27FC236}">
                <a16:creationId xmlns:a16="http://schemas.microsoft.com/office/drawing/2014/main" id="{CEFC1385-27CD-4805-91DA-8A846E79E022}"/>
              </a:ext>
            </a:extLst>
          </p:cNvPr>
          <p:cNvSpPr txBox="1"/>
          <p:nvPr/>
        </p:nvSpPr>
        <p:spPr>
          <a:xfrm>
            <a:off x="9480376" y="5373216"/>
            <a:ext cx="490840" cy="584775"/>
          </a:xfrm>
          <a:prstGeom prst="rect">
            <a:avLst/>
          </a:prstGeom>
          <a:noFill/>
        </p:spPr>
        <p:txBody>
          <a:bodyPr wrap="none" rtlCol="0">
            <a:spAutoFit/>
          </a:bodyPr>
          <a:lstStyle/>
          <a:p>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sz="3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 name="矩形 4">
            <a:extLst>
              <a:ext uri="{FF2B5EF4-FFF2-40B4-BE49-F238E27FC236}">
                <a16:creationId xmlns:a16="http://schemas.microsoft.com/office/drawing/2014/main" id="{3CE43E85-5C4D-3B6B-4454-489AEFC1CE6D}"/>
              </a:ext>
            </a:extLst>
          </p:cNvPr>
          <p:cNvSpPr/>
          <p:nvPr/>
        </p:nvSpPr>
        <p:spPr>
          <a:xfrm>
            <a:off x="263352" y="5661248"/>
            <a:ext cx="1349472" cy="461665"/>
          </a:xfrm>
          <a:prstGeom prst="rect">
            <a:avLst/>
          </a:prstGeom>
        </p:spPr>
        <p:txBody>
          <a:bodyPr wrap="none">
            <a:spAutoFit/>
          </a:bodyPr>
          <a:lstStyle/>
          <a:p>
            <a:r>
              <a:rPr lang="en-US" altLang="zh-TW" sz="1200" b="1" i="0" dirty="0">
                <a:solidFill>
                  <a:srgbClr val="444444"/>
                </a:solidFill>
                <a:effectLst/>
                <a:latin typeface="微軟正黑體" panose="020B0604030504040204" pitchFamily="34" charset="-120"/>
                <a:ea typeface="微軟正黑體" panose="020B0604030504040204" pitchFamily="34" charset="-120"/>
              </a:rPr>
              <a:t>Red: </a:t>
            </a:r>
            <a:r>
              <a:rPr lang="en-US" altLang="zh-TW" sz="1200" b="1" i="0" dirty="0" err="1">
                <a:solidFill>
                  <a:srgbClr val="444444"/>
                </a:solidFill>
                <a:effectLst/>
                <a:latin typeface="微軟正黑體" panose="020B0604030504040204" pitchFamily="34" charset="-120"/>
                <a:ea typeface="微軟正黑體" panose="020B0604030504040204" pitchFamily="34" charset="-120"/>
              </a:rPr>
              <a:t>lable</a:t>
            </a:r>
            <a:r>
              <a:rPr lang="en-US" altLang="zh-TW" sz="1200" b="1" i="0" dirty="0">
                <a:solidFill>
                  <a:srgbClr val="444444"/>
                </a:solidFill>
                <a:effectLst/>
                <a:latin typeface="微軟正黑體" panose="020B0604030504040204" pitchFamily="34" charset="-120"/>
                <a:ea typeface="微軟正黑體" panose="020B0604030504040204" pitchFamily="34" charset="-120"/>
              </a:rPr>
              <a:t> = 0</a:t>
            </a:r>
          </a:p>
          <a:p>
            <a:r>
              <a:rPr lang="en-US" altLang="zh-TW" sz="1200" b="1" dirty="0">
                <a:solidFill>
                  <a:srgbClr val="444444"/>
                </a:solidFill>
                <a:latin typeface="微軟正黑體" panose="020B0604030504040204" pitchFamily="34" charset="-120"/>
                <a:ea typeface="微軟正黑體" panose="020B0604030504040204" pitchFamily="34" charset="-120"/>
              </a:rPr>
              <a:t>Green: label = 1</a:t>
            </a:r>
            <a:endParaRPr lang="en-US" altLang="zh-TW" sz="1200" b="1" i="0" dirty="0">
              <a:solidFill>
                <a:srgbClr val="444444"/>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99967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dirty="0"/>
              <a:t>Hard-margin SVM V.S. Soft-margin SVM</a:t>
            </a:r>
          </a:p>
        </p:txBody>
      </p:sp>
    </p:spTree>
    <p:extLst>
      <p:ext uri="{BB962C8B-B14F-4D97-AF65-F5344CB8AC3E}">
        <p14:creationId xmlns:p14="http://schemas.microsoft.com/office/powerpoint/2010/main" val="36690874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t>Hard-margin SVM V.S. Soft-margin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軟邊界 </a:t>
            </a:r>
            <a:r>
              <a:rPr lang="en-US" altLang="zh-TW" sz="1400" dirty="0">
                <a:solidFill>
                  <a:srgbClr val="555555"/>
                </a:solidFill>
                <a:latin typeface="微軟正黑體" panose="020B0604030504040204" pitchFamily="34" charset="-120"/>
                <a:ea typeface="微軟正黑體" panose="020B0604030504040204" pitchFamily="34" charset="-120"/>
              </a:rPr>
              <a:t>SVM</a:t>
            </a:r>
            <a:r>
              <a:rPr lang="zh-TW" altLang="en-US" sz="1400" dirty="0">
                <a:solidFill>
                  <a:srgbClr val="555555"/>
                </a:solidFill>
                <a:latin typeface="微軟正黑體" panose="020B0604030504040204" pitchFamily="34" charset="-120"/>
                <a:ea typeface="微軟正黑體" panose="020B0604030504040204" pitchFamily="34" charset="-120"/>
              </a:rPr>
              <a:t> 可容許分錯的資料，避免模型產生過擬合</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sp>
        <p:nvSpPr>
          <p:cNvPr id="6" name="文字方塊 5">
            <a:extLst>
              <a:ext uri="{FF2B5EF4-FFF2-40B4-BE49-F238E27FC236}">
                <a16:creationId xmlns:a16="http://schemas.microsoft.com/office/drawing/2014/main" id="{B7E37759-17FC-3C35-EAED-EB7ECDCC9A61}"/>
              </a:ext>
            </a:extLst>
          </p:cNvPr>
          <p:cNvSpPr txBox="1"/>
          <p:nvPr/>
        </p:nvSpPr>
        <p:spPr>
          <a:xfrm>
            <a:off x="2000094" y="5195334"/>
            <a:ext cx="8845004" cy="1015663"/>
          </a:xfrm>
          <a:prstGeom prst="rect">
            <a:avLst/>
          </a:prstGeom>
          <a:solidFill>
            <a:srgbClr val="FFC000"/>
          </a:solidFill>
        </p:spPr>
        <p:txBody>
          <a:bodyPr wrap="square">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SVM</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最初要尋找一個能夠完美將「所有」資料分成兩邊，具有最大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margin</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的超平面，這被稱為“</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hard-margin SVM”</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hard-margin SVM</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，追求要將資料完美分好，因此很容易有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overfitting</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的風險。</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硬邊界是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SVM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的一種理想化形式，它假設完全可分。然而，大多數數據集並不完全線性可分。這就是軟邊界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SVM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的用途</a:t>
            </a:r>
          </a:p>
        </p:txBody>
      </p:sp>
      <p:grpSp>
        <p:nvGrpSpPr>
          <p:cNvPr id="60" name="群組 59">
            <a:extLst>
              <a:ext uri="{FF2B5EF4-FFF2-40B4-BE49-F238E27FC236}">
                <a16:creationId xmlns:a16="http://schemas.microsoft.com/office/drawing/2014/main" id="{AE257789-20CA-2315-D8D2-146E30DA6DEE}"/>
              </a:ext>
            </a:extLst>
          </p:cNvPr>
          <p:cNvGrpSpPr/>
          <p:nvPr/>
        </p:nvGrpSpPr>
        <p:grpSpPr>
          <a:xfrm>
            <a:off x="1127448" y="2060848"/>
            <a:ext cx="10081120" cy="2811786"/>
            <a:chOff x="911424" y="1772816"/>
            <a:chExt cx="10081120" cy="2811786"/>
          </a:xfrm>
        </p:grpSpPr>
        <p:grpSp>
          <p:nvGrpSpPr>
            <p:cNvPr id="10" name="群組 9">
              <a:extLst>
                <a:ext uri="{FF2B5EF4-FFF2-40B4-BE49-F238E27FC236}">
                  <a16:creationId xmlns:a16="http://schemas.microsoft.com/office/drawing/2014/main" id="{E70E1A36-CAA7-6A47-8339-DEAE9BBF3226}"/>
                </a:ext>
              </a:extLst>
            </p:cNvPr>
            <p:cNvGrpSpPr/>
            <p:nvPr/>
          </p:nvGrpSpPr>
          <p:grpSpPr>
            <a:xfrm>
              <a:off x="911424" y="1772816"/>
              <a:ext cx="4752528" cy="2811786"/>
              <a:chOff x="479376" y="2465419"/>
              <a:chExt cx="4752528" cy="2811786"/>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1055441" y="2465419"/>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3287687" y="4293097"/>
                <a:ext cx="1944217" cy="255124"/>
              </a:xfrm>
              <a:prstGeom prst="rect">
                <a:avLst/>
              </a:prstGeom>
            </p:spPr>
          </p:pic>
        </p:grpSp>
        <p:grpSp>
          <p:nvGrpSpPr>
            <p:cNvPr id="13" name="群組 12">
              <a:extLst>
                <a:ext uri="{FF2B5EF4-FFF2-40B4-BE49-F238E27FC236}">
                  <a16:creationId xmlns:a16="http://schemas.microsoft.com/office/drawing/2014/main" id="{3BD64EBD-A934-FE9B-50A7-33A7DF2CD761}"/>
                </a:ext>
              </a:extLst>
            </p:cNvPr>
            <p:cNvGrpSpPr/>
            <p:nvPr/>
          </p:nvGrpSpPr>
          <p:grpSpPr>
            <a:xfrm>
              <a:off x="6240016" y="1772816"/>
              <a:ext cx="4752528" cy="2811786"/>
              <a:chOff x="479376" y="2465419"/>
              <a:chExt cx="4752528" cy="2811786"/>
            </a:xfrm>
          </p:grpSpPr>
          <p:pic>
            <p:nvPicPr>
              <p:cNvPr id="17" name="圖片 16">
                <a:extLst>
                  <a:ext uri="{FF2B5EF4-FFF2-40B4-BE49-F238E27FC236}">
                    <a16:creationId xmlns:a16="http://schemas.microsoft.com/office/drawing/2014/main" id="{A7E797BE-47F2-F7F3-0C2C-9F5230A17498}"/>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18" name="圖片 17">
                <a:extLst>
                  <a:ext uri="{FF2B5EF4-FFF2-40B4-BE49-F238E27FC236}">
                    <a16:creationId xmlns:a16="http://schemas.microsoft.com/office/drawing/2014/main" id="{D4E6C5E2-391A-F19D-A77F-E1602FF5F239}"/>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25" name="矩形 24">
                <a:extLst>
                  <a:ext uri="{FF2B5EF4-FFF2-40B4-BE49-F238E27FC236}">
                    <a16:creationId xmlns:a16="http://schemas.microsoft.com/office/drawing/2014/main" id="{145305EB-5C83-B1FD-9451-3729A5DF94CB}"/>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78CAA07D-D790-784E-51FA-EC4247AE4025}"/>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30" name="矩形 29">
                <a:extLst>
                  <a:ext uri="{FF2B5EF4-FFF2-40B4-BE49-F238E27FC236}">
                    <a16:creationId xmlns:a16="http://schemas.microsoft.com/office/drawing/2014/main" id="{21F27D7F-681B-99EB-7A87-BAE3388D0F3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a:extLst>
                  <a:ext uri="{FF2B5EF4-FFF2-40B4-BE49-F238E27FC236}">
                    <a16:creationId xmlns:a16="http://schemas.microsoft.com/office/drawing/2014/main" id="{FDBE1A8A-83DE-49E1-169F-70EF0C971D51}"/>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AD725D5-498F-ECDE-83AA-FE22CDB5FDE6}"/>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C7E7AE12-4F7C-5CAB-F605-BFB49074A17E}"/>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4" name="圖片 33">
                <a:extLst>
                  <a:ext uri="{FF2B5EF4-FFF2-40B4-BE49-F238E27FC236}">
                    <a16:creationId xmlns:a16="http://schemas.microsoft.com/office/drawing/2014/main" id="{18B0AE7C-D2CE-3C7C-8CF1-85050F438FC4}"/>
                  </a:ext>
                </a:extLst>
              </p:cNvPr>
              <p:cNvPicPr>
                <a:picLocks noChangeAspect="1"/>
              </p:cNvPicPr>
              <p:nvPr/>
            </p:nvPicPr>
            <p:blipFill>
              <a:blip r:embed="rId6"/>
              <a:stretch>
                <a:fillRect/>
              </a:stretch>
            </p:blipFill>
            <p:spPr>
              <a:xfrm>
                <a:off x="1055441" y="2465419"/>
                <a:ext cx="1944216" cy="315509"/>
              </a:xfrm>
              <a:prstGeom prst="rect">
                <a:avLst/>
              </a:prstGeom>
            </p:spPr>
          </p:pic>
          <p:pic>
            <p:nvPicPr>
              <p:cNvPr id="36" name="圖片 35">
                <a:extLst>
                  <a:ext uri="{FF2B5EF4-FFF2-40B4-BE49-F238E27FC236}">
                    <a16:creationId xmlns:a16="http://schemas.microsoft.com/office/drawing/2014/main" id="{1A4BE767-CAF9-0503-710C-289510091522}"/>
                  </a:ext>
                </a:extLst>
              </p:cNvPr>
              <p:cNvPicPr>
                <a:picLocks noChangeAspect="1"/>
              </p:cNvPicPr>
              <p:nvPr/>
            </p:nvPicPr>
            <p:blipFill>
              <a:blip r:embed="rId7"/>
              <a:stretch>
                <a:fillRect/>
              </a:stretch>
            </p:blipFill>
            <p:spPr>
              <a:xfrm>
                <a:off x="3287687" y="4293097"/>
                <a:ext cx="1944217" cy="255124"/>
              </a:xfrm>
              <a:prstGeom prst="rect">
                <a:avLst/>
              </a:prstGeom>
            </p:spPr>
          </p:pic>
        </p:grpSp>
        <p:pic>
          <p:nvPicPr>
            <p:cNvPr id="39" name="圖片 38">
              <a:extLst>
                <a:ext uri="{FF2B5EF4-FFF2-40B4-BE49-F238E27FC236}">
                  <a16:creationId xmlns:a16="http://schemas.microsoft.com/office/drawing/2014/main" id="{7F804380-C25A-88D5-A350-7410A34A859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184232" y="2852936"/>
              <a:ext cx="285790" cy="285790"/>
            </a:xfrm>
            <a:prstGeom prst="rect">
              <a:avLst/>
            </a:prstGeom>
          </p:spPr>
        </p:pic>
        <p:pic>
          <p:nvPicPr>
            <p:cNvPr id="40" name="圖片 39">
              <a:extLst>
                <a:ext uri="{FF2B5EF4-FFF2-40B4-BE49-F238E27FC236}">
                  <a16:creationId xmlns:a16="http://schemas.microsoft.com/office/drawing/2014/main" id="{B9027AF5-8CB4-EAEF-CFFC-C659A392B86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472264" y="2924944"/>
              <a:ext cx="285790" cy="285790"/>
            </a:xfrm>
            <a:prstGeom prst="rect">
              <a:avLst/>
            </a:prstGeom>
          </p:spPr>
        </p:pic>
        <p:pic>
          <p:nvPicPr>
            <p:cNvPr id="41" name="圖片 40">
              <a:extLst>
                <a:ext uri="{FF2B5EF4-FFF2-40B4-BE49-F238E27FC236}">
                  <a16:creationId xmlns:a16="http://schemas.microsoft.com/office/drawing/2014/main" id="{90F72F1A-0EDA-9785-DA08-81B8C8989CA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616280" y="2636912"/>
              <a:ext cx="285790" cy="285790"/>
            </a:xfrm>
            <a:prstGeom prst="rect">
              <a:avLst/>
            </a:prstGeom>
          </p:spPr>
        </p:pic>
        <p:pic>
          <p:nvPicPr>
            <p:cNvPr id="43" name="圖片 42">
              <a:extLst>
                <a:ext uri="{FF2B5EF4-FFF2-40B4-BE49-F238E27FC236}">
                  <a16:creationId xmlns:a16="http://schemas.microsoft.com/office/drawing/2014/main" id="{274911E6-899B-E055-C672-BCD4B8C126F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968208" y="3140968"/>
              <a:ext cx="181000" cy="200053"/>
            </a:xfrm>
            <a:prstGeom prst="rect">
              <a:avLst/>
            </a:prstGeom>
          </p:spPr>
        </p:pic>
        <p:pic>
          <p:nvPicPr>
            <p:cNvPr id="44" name="圖片 43">
              <a:extLst>
                <a:ext uri="{FF2B5EF4-FFF2-40B4-BE49-F238E27FC236}">
                  <a16:creationId xmlns:a16="http://schemas.microsoft.com/office/drawing/2014/main" id="{C090DF2B-8D9A-E69A-E6D3-B28C2523FA2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184232" y="3068960"/>
              <a:ext cx="181000" cy="200053"/>
            </a:xfrm>
            <a:prstGeom prst="rect">
              <a:avLst/>
            </a:prstGeom>
          </p:spPr>
        </p:pic>
        <p:pic>
          <p:nvPicPr>
            <p:cNvPr id="45" name="圖片 44">
              <a:extLst>
                <a:ext uri="{FF2B5EF4-FFF2-40B4-BE49-F238E27FC236}">
                  <a16:creationId xmlns:a16="http://schemas.microsoft.com/office/drawing/2014/main" id="{42081A3D-BF65-83CE-A335-8B703A56280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184232" y="3573016"/>
              <a:ext cx="181000" cy="200053"/>
            </a:xfrm>
            <a:prstGeom prst="rect">
              <a:avLst/>
            </a:prstGeom>
          </p:spPr>
        </p:pic>
        <p:pic>
          <p:nvPicPr>
            <p:cNvPr id="46" name="圖片 45">
              <a:extLst>
                <a:ext uri="{FF2B5EF4-FFF2-40B4-BE49-F238E27FC236}">
                  <a16:creationId xmlns:a16="http://schemas.microsoft.com/office/drawing/2014/main" id="{AE541B92-C6A9-20FD-21E8-3DEF2C583B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536160" y="3140968"/>
              <a:ext cx="181000" cy="200053"/>
            </a:xfrm>
            <a:prstGeom prst="rect">
              <a:avLst/>
            </a:prstGeom>
          </p:spPr>
        </p:pic>
        <p:pic>
          <p:nvPicPr>
            <p:cNvPr id="52" name="圖片 51">
              <a:extLst>
                <a:ext uri="{FF2B5EF4-FFF2-40B4-BE49-F238E27FC236}">
                  <a16:creationId xmlns:a16="http://schemas.microsoft.com/office/drawing/2014/main" id="{0961E59B-166B-BAC4-BD45-BAFDB19D779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140968"/>
              <a:ext cx="181000" cy="200053"/>
            </a:xfrm>
            <a:prstGeom prst="rect">
              <a:avLst/>
            </a:prstGeom>
          </p:spPr>
        </p:pic>
      </p:grpSp>
      <p:sp>
        <p:nvSpPr>
          <p:cNvPr id="64" name="文字方塊 63">
            <a:extLst>
              <a:ext uri="{FF2B5EF4-FFF2-40B4-BE49-F238E27FC236}">
                <a16:creationId xmlns:a16="http://schemas.microsoft.com/office/drawing/2014/main" id="{9D9F6008-FF80-603E-EF91-21DA535973D2}"/>
              </a:ext>
            </a:extLst>
          </p:cNvPr>
          <p:cNvSpPr txBox="1"/>
          <p:nvPr/>
        </p:nvSpPr>
        <p:spPr>
          <a:xfrm>
            <a:off x="7608168" y="1484784"/>
            <a:ext cx="2160240" cy="369332"/>
          </a:xfrm>
          <a:prstGeom prst="rect">
            <a:avLst/>
          </a:prstGeom>
          <a:noFill/>
        </p:spPr>
        <p:txBody>
          <a:bodyPr wrap="square">
            <a:spAutoFit/>
          </a:bodyPr>
          <a:lstStyle/>
          <a:p>
            <a:r>
              <a:rPr lang="en-US" altLang="zh-TW" b="1" dirty="0">
                <a:solidFill>
                  <a:schemeClr val="accent6">
                    <a:lumMod val="10000"/>
                  </a:schemeClr>
                </a:solidFill>
              </a:rPr>
              <a:t>Soft-margin SVM </a:t>
            </a:r>
            <a:endParaRPr lang="zh-TW" altLang="en-US" b="1" dirty="0">
              <a:solidFill>
                <a:schemeClr val="accent6">
                  <a:lumMod val="10000"/>
                </a:schemeClr>
              </a:solidFill>
            </a:endParaRPr>
          </a:p>
        </p:txBody>
      </p:sp>
      <p:sp>
        <p:nvSpPr>
          <p:cNvPr id="68" name="文字方塊 67">
            <a:extLst>
              <a:ext uri="{FF2B5EF4-FFF2-40B4-BE49-F238E27FC236}">
                <a16:creationId xmlns:a16="http://schemas.microsoft.com/office/drawing/2014/main" id="{25CAED2C-5487-60E4-5D60-EAED2B96A9FD}"/>
              </a:ext>
            </a:extLst>
          </p:cNvPr>
          <p:cNvSpPr txBox="1"/>
          <p:nvPr/>
        </p:nvSpPr>
        <p:spPr>
          <a:xfrm>
            <a:off x="2351584" y="1484784"/>
            <a:ext cx="2160240" cy="369332"/>
          </a:xfrm>
          <a:prstGeom prst="rect">
            <a:avLst/>
          </a:prstGeom>
          <a:noFill/>
        </p:spPr>
        <p:txBody>
          <a:bodyPr wrap="square">
            <a:spAutoFit/>
          </a:bodyPr>
          <a:lstStyle/>
          <a:p>
            <a:r>
              <a:rPr lang="en-US" altLang="zh-TW" b="1" dirty="0">
                <a:solidFill>
                  <a:schemeClr val="accent6">
                    <a:lumMod val="10000"/>
                  </a:schemeClr>
                </a:solidFill>
              </a:rPr>
              <a:t>Hard-margin SVM </a:t>
            </a:r>
            <a:endParaRPr lang="zh-TW" altLang="en-US" b="1" dirty="0">
              <a:solidFill>
                <a:schemeClr val="accent6">
                  <a:lumMod val="10000"/>
                </a:schemeClr>
              </a:solidFill>
            </a:endParaRPr>
          </a:p>
        </p:txBody>
      </p:sp>
      <p:sp>
        <p:nvSpPr>
          <p:cNvPr id="73" name="矩形 72">
            <a:extLst>
              <a:ext uri="{FF2B5EF4-FFF2-40B4-BE49-F238E27FC236}">
                <a16:creationId xmlns:a16="http://schemas.microsoft.com/office/drawing/2014/main" id="{DD19A186-9451-01D0-242E-331C17C41BFC}"/>
              </a:ext>
            </a:extLst>
          </p:cNvPr>
          <p:cNvSpPr/>
          <p:nvPr/>
        </p:nvSpPr>
        <p:spPr>
          <a:xfrm>
            <a:off x="263352" y="5661248"/>
            <a:ext cx="1349472" cy="461665"/>
          </a:xfrm>
          <a:prstGeom prst="rect">
            <a:avLst/>
          </a:prstGeom>
        </p:spPr>
        <p:txBody>
          <a:bodyPr wrap="none">
            <a:spAutoFit/>
          </a:bodyPr>
          <a:lstStyle/>
          <a:p>
            <a:r>
              <a:rPr lang="en-US" altLang="zh-TW" sz="1200" b="1" i="0" dirty="0">
                <a:solidFill>
                  <a:srgbClr val="444444"/>
                </a:solidFill>
                <a:effectLst/>
                <a:latin typeface="微軟正黑體" panose="020B0604030504040204" pitchFamily="34" charset="-120"/>
                <a:ea typeface="微軟正黑體" panose="020B0604030504040204" pitchFamily="34" charset="-120"/>
              </a:rPr>
              <a:t>Red: </a:t>
            </a:r>
            <a:r>
              <a:rPr lang="en-US" altLang="zh-TW" sz="1200" b="1" i="0" dirty="0" err="1">
                <a:solidFill>
                  <a:srgbClr val="444444"/>
                </a:solidFill>
                <a:effectLst/>
                <a:latin typeface="微軟正黑體" panose="020B0604030504040204" pitchFamily="34" charset="-120"/>
                <a:ea typeface="微軟正黑體" panose="020B0604030504040204" pitchFamily="34" charset="-120"/>
              </a:rPr>
              <a:t>lable</a:t>
            </a:r>
            <a:r>
              <a:rPr lang="en-US" altLang="zh-TW" sz="1200" b="1" i="0" dirty="0">
                <a:solidFill>
                  <a:srgbClr val="444444"/>
                </a:solidFill>
                <a:effectLst/>
                <a:latin typeface="微軟正黑體" panose="020B0604030504040204" pitchFamily="34" charset="-120"/>
                <a:ea typeface="微軟正黑體" panose="020B0604030504040204" pitchFamily="34" charset="-120"/>
              </a:rPr>
              <a:t> = 0</a:t>
            </a:r>
          </a:p>
          <a:p>
            <a:r>
              <a:rPr lang="en-US" altLang="zh-TW" sz="1200" b="1" dirty="0">
                <a:solidFill>
                  <a:srgbClr val="444444"/>
                </a:solidFill>
                <a:latin typeface="微軟正黑體" panose="020B0604030504040204" pitchFamily="34" charset="-120"/>
                <a:ea typeface="微軟正黑體" panose="020B0604030504040204" pitchFamily="34" charset="-120"/>
              </a:rPr>
              <a:t>Green: label = 1</a:t>
            </a:r>
            <a:endParaRPr lang="en-US" altLang="zh-TW" sz="1200" b="1" i="0" dirty="0">
              <a:solidFill>
                <a:srgbClr val="444444"/>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93228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93">
            <a:extLst>
              <a:ext uri="{FF2B5EF4-FFF2-40B4-BE49-F238E27FC236}">
                <a16:creationId xmlns:a16="http://schemas.microsoft.com/office/drawing/2014/main" id="{B184CA72-C63C-534D-4473-AE7A0E16107F}"/>
              </a:ext>
            </a:extLst>
          </p:cNvPr>
          <p:cNvSpPr/>
          <p:nvPr/>
        </p:nvSpPr>
        <p:spPr>
          <a:xfrm>
            <a:off x="215227" y="3010962"/>
            <a:ext cx="2645159" cy="14403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t">
            <a:noAutofit/>
          </a:bodyPr>
          <a:lstStyle>
            <a:lvl1pPr defTabSz="587022">
              <a:defRPr sz="1600">
                <a:solidFill>
                  <a:srgbClr val="A6A7AC"/>
                </a:solidFill>
                <a:latin typeface="PT Sans"/>
                <a:ea typeface="PT Sans"/>
                <a:cs typeface="PT Sans"/>
                <a:sym typeface="PT Sans"/>
              </a:defRPr>
            </a:lvl1pPr>
          </a:lstStyle>
          <a:p>
            <a:pPr marL="285750" marR="0" lvl="0" indent="-285750" algn="just" defTabSz="587022"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b="1" i="0" u="none" strike="noStrike" kern="0" cap="none" spc="0" normalizeH="0" baseline="0" noProof="0" dirty="0">
                <a:ln>
                  <a:noFill/>
                </a:ln>
                <a:solidFill>
                  <a:schemeClr val="tx2"/>
                </a:solidFill>
                <a:effectLst/>
                <a:uLnTx/>
                <a:uFillTx/>
                <a:latin typeface="Arial"/>
                <a:ea typeface="微軟正黑體"/>
                <a:sym typeface="PT Sans"/>
              </a:rPr>
              <a:t>建議命名規則與團隊成員</a:t>
            </a:r>
            <a:r>
              <a:rPr kumimoji="0" lang="en-US" altLang="zh-TW" b="1" i="0" u="none" strike="noStrike" kern="0" cap="none" spc="0" normalizeH="0" baseline="0" noProof="0" dirty="0">
                <a:ln>
                  <a:noFill/>
                </a:ln>
                <a:solidFill>
                  <a:schemeClr val="tx2"/>
                </a:solidFill>
                <a:effectLst/>
                <a:uLnTx/>
                <a:uFillTx/>
                <a:latin typeface="Arial"/>
                <a:ea typeface="微軟正黑體"/>
                <a:sym typeface="PT Sans"/>
              </a:rPr>
              <a:t>:</a:t>
            </a:r>
          </a:p>
          <a:p>
            <a:pPr marR="0" lvl="0" algn="just" defTabSz="587022" eaLnBrk="1" fontAlgn="auto" latinLnBrk="0" hangingPunct="1">
              <a:lnSpc>
                <a:spcPct val="100000"/>
              </a:lnSpc>
              <a:spcBef>
                <a:spcPts val="0"/>
              </a:spcBef>
              <a:spcAft>
                <a:spcPts val="600"/>
              </a:spcAft>
              <a:buClrTx/>
              <a:buSzTx/>
              <a:tabLst/>
              <a:defRPr/>
            </a:pPr>
            <a:r>
              <a:rPr kumimoji="0" lang="zh-TW" altLang="en-US" b="0" i="0" u="none" strike="noStrike" kern="0" cap="none" spc="0" normalizeH="0" baseline="0" noProof="0" dirty="0">
                <a:ln>
                  <a:noFill/>
                </a:ln>
                <a:solidFill>
                  <a:schemeClr val="tx2"/>
                </a:solidFill>
                <a:effectLst/>
                <a:uLnTx/>
                <a:uFillTx/>
                <a:latin typeface="Arial"/>
                <a:ea typeface="微軟正黑體"/>
                <a:sym typeface="PT Sans"/>
              </a:rPr>
              <a:t>前綴</a:t>
            </a:r>
            <a:r>
              <a:rPr kumimoji="0" lang="en-US" altLang="zh-TW" b="0" i="0" u="none" strike="noStrike" kern="0" cap="none" spc="0" normalizeH="0" baseline="0" noProof="0" dirty="0">
                <a:ln>
                  <a:noFill/>
                </a:ln>
                <a:solidFill>
                  <a:schemeClr val="tx2"/>
                </a:solidFill>
                <a:effectLst/>
                <a:uLnTx/>
                <a:uFillTx/>
                <a:latin typeface="Arial"/>
                <a:ea typeface="微軟正黑體"/>
                <a:sym typeface="PT Sans"/>
              </a:rPr>
              <a:t>(</a:t>
            </a:r>
            <a:r>
              <a:rPr kumimoji="0" lang="zh-TW" altLang="en-US" b="0" i="0" u="none" strike="noStrike" kern="0" cap="none" spc="0" normalizeH="0" baseline="0" noProof="0" dirty="0">
                <a:ln>
                  <a:noFill/>
                </a:ln>
                <a:solidFill>
                  <a:schemeClr val="tx2"/>
                </a:solidFill>
                <a:effectLst/>
                <a:uLnTx/>
                <a:uFillTx/>
                <a:latin typeface="Arial"/>
                <a:ea typeface="微軟正黑體"/>
                <a:sym typeface="PT Sans"/>
              </a:rPr>
              <a:t>部門 </a:t>
            </a:r>
            <a:r>
              <a:rPr kumimoji="0" lang="en-US" altLang="zh-TW" b="0" i="0" u="none" strike="noStrike" kern="0" cap="none" spc="0" normalizeH="0" baseline="0" noProof="0" dirty="0">
                <a:ln>
                  <a:noFill/>
                </a:ln>
                <a:solidFill>
                  <a:schemeClr val="tx2"/>
                </a:solidFill>
                <a:effectLst/>
                <a:uLnTx/>
                <a:uFillTx/>
                <a:latin typeface="Arial"/>
                <a:ea typeface="微軟正黑體"/>
                <a:sym typeface="PT Sans"/>
              </a:rPr>
              <a:t>or </a:t>
            </a:r>
            <a:r>
              <a:rPr kumimoji="0" lang="zh-TW" altLang="en-US" b="0" i="0" u="none" strike="noStrike" kern="0" cap="none" spc="0" normalizeH="0" baseline="0" noProof="0" dirty="0">
                <a:ln>
                  <a:noFill/>
                </a:ln>
                <a:solidFill>
                  <a:schemeClr val="tx2"/>
                </a:solidFill>
                <a:effectLst/>
                <a:uLnTx/>
                <a:uFillTx/>
                <a:latin typeface="Arial"/>
                <a:ea typeface="微軟正黑體"/>
                <a:sym typeface="PT Sans"/>
              </a:rPr>
              <a:t>專案 </a:t>
            </a:r>
            <a:r>
              <a:rPr kumimoji="0" lang="en-US" altLang="zh-TW" b="0" i="0" u="none" strike="noStrike" kern="0" cap="none" spc="0" normalizeH="0" baseline="0" noProof="0" dirty="0">
                <a:ln>
                  <a:noFill/>
                </a:ln>
                <a:solidFill>
                  <a:schemeClr val="tx2"/>
                </a:solidFill>
                <a:effectLst/>
                <a:uLnTx/>
                <a:uFillTx/>
                <a:latin typeface="Arial"/>
                <a:ea typeface="微軟正黑體"/>
                <a:sym typeface="PT Sans"/>
              </a:rPr>
              <a:t>or </a:t>
            </a:r>
            <a:r>
              <a:rPr kumimoji="0" lang="zh-TW" altLang="en-US" b="0" i="0" u="none" strike="noStrike" kern="0" cap="none" spc="0" normalizeH="0" baseline="0" noProof="0" dirty="0">
                <a:ln>
                  <a:noFill/>
                </a:ln>
                <a:solidFill>
                  <a:schemeClr val="tx2"/>
                </a:solidFill>
                <a:effectLst/>
                <a:uLnTx/>
                <a:uFillTx/>
                <a:latin typeface="Arial"/>
                <a:ea typeface="微軟正黑體"/>
                <a:sym typeface="PT Sans"/>
              </a:rPr>
              <a:t>組織</a:t>
            </a:r>
            <a:r>
              <a:rPr kumimoji="0" lang="en-US" altLang="zh-TW" b="0" i="0" u="none" strike="noStrike" kern="0" cap="none" spc="0" normalizeH="0" baseline="0" noProof="0" dirty="0">
                <a:ln>
                  <a:noFill/>
                </a:ln>
                <a:solidFill>
                  <a:schemeClr val="tx2"/>
                </a:solidFill>
                <a:effectLst/>
                <a:uLnTx/>
                <a:uFillTx/>
                <a:latin typeface="Arial"/>
                <a:ea typeface="微軟正黑體"/>
                <a:sym typeface="PT Sans"/>
              </a:rPr>
              <a:t>) – </a:t>
            </a:r>
            <a:r>
              <a:rPr kumimoji="0" lang="zh-TW" altLang="en-US" b="0" i="0" u="none" strike="noStrike" kern="0" cap="none" spc="0" normalizeH="0" baseline="0" noProof="0" dirty="0">
                <a:ln>
                  <a:noFill/>
                </a:ln>
                <a:solidFill>
                  <a:schemeClr val="tx2"/>
                </a:solidFill>
                <a:effectLst/>
                <a:uLnTx/>
                <a:uFillTx/>
                <a:latin typeface="Arial"/>
                <a:ea typeface="微軟正黑體"/>
                <a:sym typeface="PT Sans"/>
              </a:rPr>
              <a:t>團隊名稱</a:t>
            </a:r>
            <a:r>
              <a:rPr kumimoji="0" lang="en-US" altLang="zh-TW" b="0" i="0" u="none" strike="noStrike" kern="0" cap="none" spc="0" normalizeH="0" baseline="0" noProof="0" dirty="0">
                <a:ln>
                  <a:noFill/>
                </a:ln>
                <a:solidFill>
                  <a:schemeClr val="tx2"/>
                </a:solidFill>
                <a:effectLst/>
                <a:uLnTx/>
                <a:uFillTx/>
                <a:latin typeface="Arial"/>
                <a:ea typeface="微軟正黑體"/>
                <a:sym typeface="PT Sans"/>
              </a:rPr>
              <a:t>(</a:t>
            </a:r>
            <a:r>
              <a:rPr kumimoji="0" lang="zh-TW" altLang="en-US" b="0" i="0" u="none" strike="noStrike" kern="0" cap="none" spc="0" normalizeH="0" baseline="0" noProof="0" dirty="0">
                <a:ln>
                  <a:noFill/>
                </a:ln>
                <a:solidFill>
                  <a:schemeClr val="tx2"/>
                </a:solidFill>
                <a:effectLst/>
                <a:uLnTx/>
                <a:uFillTx/>
                <a:latin typeface="Arial"/>
                <a:ea typeface="微軟正黑體"/>
                <a:sym typeface="PT Sans"/>
              </a:rPr>
              <a:t>自訂</a:t>
            </a:r>
            <a:r>
              <a:rPr kumimoji="0" lang="en-US" altLang="zh-TW" b="0" i="0" u="none" strike="noStrike" kern="0" cap="none" spc="0" normalizeH="0" baseline="0" noProof="0" dirty="0">
                <a:ln>
                  <a:noFill/>
                </a:ln>
                <a:solidFill>
                  <a:schemeClr val="tx2"/>
                </a:solidFill>
                <a:effectLst/>
                <a:uLnTx/>
                <a:uFillTx/>
                <a:latin typeface="Arial"/>
                <a:ea typeface="微軟正黑體"/>
                <a:sym typeface="PT Sans"/>
              </a:rPr>
              <a:t>)</a:t>
            </a:r>
          </a:p>
          <a:p>
            <a:pPr marL="285750" marR="0" lvl="0" indent="-285750" algn="just" defTabSz="587022"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b="1" kern="0" dirty="0">
                <a:solidFill>
                  <a:schemeClr val="tx2"/>
                </a:solidFill>
                <a:latin typeface="Arial"/>
                <a:ea typeface="微軟正黑體"/>
              </a:rPr>
              <a:t>Teams</a:t>
            </a:r>
            <a:r>
              <a:rPr lang="zh-TW" altLang="en-US" b="1" kern="0" dirty="0">
                <a:solidFill>
                  <a:schemeClr val="tx2"/>
                </a:solidFill>
                <a:latin typeface="Arial"/>
                <a:ea typeface="微軟正黑體"/>
              </a:rPr>
              <a:t>團隊</a:t>
            </a:r>
            <a:r>
              <a:rPr lang="en-US" altLang="zh-TW" b="1" kern="0" dirty="0">
                <a:solidFill>
                  <a:schemeClr val="tx2"/>
                </a:solidFill>
                <a:latin typeface="Arial"/>
                <a:ea typeface="微軟正黑體"/>
              </a:rPr>
              <a:t>V.S</a:t>
            </a:r>
            <a:r>
              <a:rPr lang="zh-TW" altLang="en-US" b="1" kern="0" dirty="0">
                <a:solidFill>
                  <a:schemeClr val="tx2"/>
                </a:solidFill>
                <a:latin typeface="Arial"/>
                <a:ea typeface="微軟正黑體"/>
              </a:rPr>
              <a:t>聊天室</a:t>
            </a:r>
            <a:r>
              <a:rPr lang="en-US" altLang="zh-TW" b="1" kern="0" dirty="0">
                <a:solidFill>
                  <a:schemeClr val="tx2"/>
                </a:solidFill>
                <a:latin typeface="Arial"/>
                <a:ea typeface="微軟正黑體"/>
              </a:rPr>
              <a:t>:</a:t>
            </a:r>
          </a:p>
          <a:p>
            <a:pPr marR="0" lvl="0" algn="just" defTabSz="587022" eaLnBrk="1" fontAlgn="auto" latinLnBrk="0" hangingPunct="1">
              <a:lnSpc>
                <a:spcPct val="100000"/>
              </a:lnSpc>
              <a:spcBef>
                <a:spcPts val="0"/>
              </a:spcBef>
              <a:spcAft>
                <a:spcPts val="0"/>
              </a:spcAft>
              <a:buClrTx/>
              <a:buSzTx/>
              <a:tabLst/>
              <a:defRPr/>
            </a:pPr>
            <a:r>
              <a:rPr lang="zh-TW" altLang="en-US" kern="0" dirty="0">
                <a:solidFill>
                  <a:schemeClr val="tx2"/>
                </a:solidFill>
                <a:latin typeface="Arial"/>
                <a:ea typeface="微軟正黑體"/>
              </a:rPr>
              <a:t>如為團隊單位非工作相關的內容或為建立團隊向心力等目的之對談，建議使用</a:t>
            </a:r>
            <a:r>
              <a:rPr lang="en-US" altLang="zh-TW" kern="0" dirty="0">
                <a:solidFill>
                  <a:schemeClr val="tx2"/>
                </a:solidFill>
                <a:latin typeface="Arial"/>
                <a:ea typeface="微軟正黑體"/>
              </a:rPr>
              <a:t>Teams</a:t>
            </a:r>
            <a:r>
              <a:rPr lang="zh-TW" altLang="en-US" kern="0" dirty="0">
                <a:solidFill>
                  <a:schemeClr val="tx2"/>
                </a:solidFill>
                <a:latin typeface="Arial"/>
                <a:ea typeface="微軟正黑體"/>
              </a:rPr>
              <a:t>聊天室而非團隊</a:t>
            </a:r>
            <a:endParaRPr kumimoji="0" lang="en-US" altLang="zh-TW" b="0" i="0" u="none" strike="noStrike" kern="0" cap="none" spc="0" normalizeH="0" baseline="0" noProof="0" dirty="0">
              <a:ln>
                <a:noFill/>
              </a:ln>
              <a:solidFill>
                <a:schemeClr val="tx2"/>
              </a:solidFill>
              <a:effectLst/>
              <a:uLnTx/>
              <a:uFillTx/>
              <a:latin typeface="Arial"/>
              <a:ea typeface="微軟正黑體"/>
              <a:sym typeface="PT Sans"/>
            </a:endParaRPr>
          </a:p>
          <a:p>
            <a:pPr marL="171450" marR="0" lvl="0" indent="-171450" algn="just" defTabSz="587022"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b="0" i="0" u="none" strike="noStrike" kern="0" cap="none" spc="0" normalizeH="0" baseline="0" noProof="0" dirty="0">
              <a:ln>
                <a:noFill/>
              </a:ln>
              <a:solidFill>
                <a:schemeClr val="tx2"/>
              </a:solidFill>
              <a:effectLst/>
              <a:uLnTx/>
              <a:uFillTx/>
              <a:latin typeface="Arial"/>
              <a:ea typeface="微軟正黑體"/>
              <a:sym typeface="PT Sans"/>
            </a:endParaRPr>
          </a:p>
        </p:txBody>
      </p:sp>
      <p:sp>
        <p:nvSpPr>
          <p:cNvPr id="5" name="Shape 1494">
            <a:extLst>
              <a:ext uri="{FF2B5EF4-FFF2-40B4-BE49-F238E27FC236}">
                <a16:creationId xmlns:a16="http://schemas.microsoft.com/office/drawing/2014/main" id="{53048D86-CC94-0C42-6DC9-2B355413F1E9}"/>
              </a:ext>
            </a:extLst>
          </p:cNvPr>
          <p:cNvSpPr/>
          <p:nvPr/>
        </p:nvSpPr>
        <p:spPr>
          <a:xfrm>
            <a:off x="71224" y="1283201"/>
            <a:ext cx="2933167" cy="4589774"/>
          </a:xfrm>
          <a:prstGeom prst="rect">
            <a:avLst/>
          </a:prstGeom>
          <a:noFill/>
          <a:ln w="25400" cap="flat">
            <a:solidFill>
              <a:srgbClr val="483698"/>
            </a:solidFill>
            <a:prstDash val="solid"/>
            <a:miter lim="400000"/>
          </a:ln>
          <a:effectLst/>
        </p:spPr>
        <p:txBody>
          <a:bodyPr wrap="square" lIns="14288" tIns="14288" rIns="14288" bIns="14288" numCol="1" anchor="ctr">
            <a:noAutofit/>
          </a:bodyPr>
          <a:lstStyle/>
          <a:p>
            <a:pPr marL="0" marR="0" lvl="0" indent="0" defTabSz="412735" eaLnBrk="1" fontAlgn="auto" latinLnBrk="0" hangingPunct="1">
              <a:lnSpc>
                <a:spcPct val="100000"/>
              </a:lnSpc>
              <a:spcBef>
                <a:spcPts val="0"/>
              </a:spcBef>
              <a:spcAft>
                <a:spcPts val="0"/>
              </a:spcAft>
              <a:buClrTx/>
              <a:buSzTx/>
              <a:buFontTx/>
              <a:buNone/>
              <a:tabLst/>
              <a:defRPr sz="2000">
                <a:solidFill>
                  <a:srgbClr val="FFFFFF"/>
                </a:solidFill>
              </a:defRPr>
            </a:pPr>
            <a:endParaRPr kumimoji="0" sz="1406" b="0" i="0" u="none" strike="noStrike" kern="0" cap="none" spc="0" normalizeH="0" baseline="0" noProof="0">
              <a:ln>
                <a:noFill/>
              </a:ln>
              <a:solidFill>
                <a:srgbClr val="FFFFFF"/>
              </a:solidFill>
              <a:effectLst/>
              <a:uLnTx/>
              <a:uFillTx/>
              <a:latin typeface="Arial"/>
              <a:ea typeface="微軟正黑體"/>
            </a:endParaRPr>
          </a:p>
        </p:txBody>
      </p:sp>
      <p:sp>
        <p:nvSpPr>
          <p:cNvPr id="6" name="Shape 1499">
            <a:extLst>
              <a:ext uri="{FF2B5EF4-FFF2-40B4-BE49-F238E27FC236}">
                <a16:creationId xmlns:a16="http://schemas.microsoft.com/office/drawing/2014/main" id="{BA3EFCAF-E37A-E65B-DDB5-BEDD2A3B8E25}"/>
              </a:ext>
            </a:extLst>
          </p:cNvPr>
          <p:cNvSpPr/>
          <p:nvPr/>
        </p:nvSpPr>
        <p:spPr>
          <a:xfrm>
            <a:off x="483642" y="2480516"/>
            <a:ext cx="2244986"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eaLnBrk="1" fontAlgn="auto" latinLnBrk="0" hangingPunct="1">
              <a:lnSpc>
                <a:spcPct val="80000"/>
              </a:lnSpc>
              <a:spcBef>
                <a:spcPts val="0"/>
              </a:spcBef>
              <a:spcAft>
                <a:spcPts val="0"/>
              </a:spcAft>
              <a:buClrTx/>
              <a:buSzTx/>
              <a:buFontTx/>
              <a:buNone/>
              <a:tabLst/>
              <a:defRPr/>
            </a:pPr>
            <a:r>
              <a:rPr kumimoji="0" lang="en-US" altLang="zh-TW" i="0" u="none" strike="noStrike" kern="0" cap="none" spc="0" normalizeH="0" baseline="0" noProof="0" dirty="0">
                <a:ln>
                  <a:noFill/>
                </a:ln>
                <a:solidFill>
                  <a:schemeClr val="accent5"/>
                </a:solidFill>
                <a:effectLst/>
                <a:uLnTx/>
                <a:uFillTx/>
                <a:latin typeface="Arial"/>
                <a:ea typeface="微軟正黑體"/>
                <a:sym typeface="Montserrat-SemiBold"/>
              </a:rPr>
              <a:t>Teams</a:t>
            </a:r>
            <a:r>
              <a:rPr kumimoji="0" lang="zh-TW" altLang="en-US" i="0" u="none" strike="noStrike" kern="0" cap="none" spc="0" normalizeH="0" baseline="0" noProof="0" dirty="0">
                <a:ln>
                  <a:noFill/>
                </a:ln>
                <a:solidFill>
                  <a:schemeClr val="accent5"/>
                </a:solidFill>
                <a:effectLst/>
                <a:uLnTx/>
                <a:uFillTx/>
                <a:latin typeface="Arial"/>
                <a:ea typeface="微軟正黑體"/>
                <a:sym typeface="Montserrat-SemiBold"/>
              </a:rPr>
              <a:t>團隊命名</a:t>
            </a:r>
            <a:endParaRPr kumimoji="0" i="0" u="none" strike="noStrike" kern="0" cap="none" spc="0" normalizeH="0" baseline="0" noProof="0" dirty="0">
              <a:ln>
                <a:noFill/>
              </a:ln>
              <a:solidFill>
                <a:schemeClr val="accent5"/>
              </a:solidFill>
              <a:effectLst/>
              <a:uLnTx/>
              <a:uFillTx/>
              <a:latin typeface="Arial"/>
              <a:ea typeface="微軟正黑體"/>
              <a:sym typeface="Montserrat-SemiBold"/>
            </a:endParaRPr>
          </a:p>
        </p:txBody>
      </p:sp>
      <p:sp>
        <p:nvSpPr>
          <p:cNvPr id="7" name="Shape 1503">
            <a:extLst>
              <a:ext uri="{FF2B5EF4-FFF2-40B4-BE49-F238E27FC236}">
                <a16:creationId xmlns:a16="http://schemas.microsoft.com/office/drawing/2014/main" id="{0233661B-9948-8AB4-2604-ACBC10AD20A4}"/>
              </a:ext>
            </a:extLst>
          </p:cNvPr>
          <p:cNvSpPr/>
          <p:nvPr/>
        </p:nvSpPr>
        <p:spPr>
          <a:xfrm>
            <a:off x="3141204" y="1283201"/>
            <a:ext cx="2933167" cy="4589774"/>
          </a:xfrm>
          <a:prstGeom prst="rect">
            <a:avLst/>
          </a:prstGeom>
          <a:noFill/>
          <a:ln w="25400" cap="flat">
            <a:solidFill>
              <a:srgbClr val="6D2077"/>
            </a:solidFill>
            <a:prstDash val="solid"/>
            <a:miter lim="400000"/>
          </a:ln>
          <a:effectLst/>
        </p:spPr>
        <p:txBody>
          <a:bodyPr wrap="square" lIns="14288" tIns="14288" rIns="14288" bIns="14288" numCol="1" anchor="ctr">
            <a:noAutofit/>
          </a:bodyPr>
          <a:lstStyle/>
          <a:p>
            <a:pPr marL="0" marR="0" lvl="0" indent="0" defTabSz="412735" eaLnBrk="1" fontAlgn="auto" latinLnBrk="0" hangingPunct="1">
              <a:lnSpc>
                <a:spcPct val="100000"/>
              </a:lnSpc>
              <a:spcBef>
                <a:spcPts val="0"/>
              </a:spcBef>
              <a:spcAft>
                <a:spcPts val="0"/>
              </a:spcAft>
              <a:buClrTx/>
              <a:buSzTx/>
              <a:buFontTx/>
              <a:buNone/>
              <a:tabLst/>
              <a:defRPr sz="2000">
                <a:solidFill>
                  <a:srgbClr val="FFFFFF"/>
                </a:solidFill>
              </a:defRPr>
            </a:pPr>
            <a:endParaRPr kumimoji="0" sz="1406" b="0" i="0" u="none" strike="noStrike" kern="0" cap="none" spc="0" normalizeH="0" baseline="0" noProof="0">
              <a:ln>
                <a:noFill/>
              </a:ln>
              <a:solidFill>
                <a:srgbClr val="FFFFFF"/>
              </a:solidFill>
              <a:effectLst/>
              <a:uLnTx/>
              <a:uFillTx/>
              <a:latin typeface="Arial"/>
              <a:ea typeface="微軟正黑體"/>
            </a:endParaRPr>
          </a:p>
        </p:txBody>
      </p:sp>
      <p:sp>
        <p:nvSpPr>
          <p:cNvPr id="8" name="Shape 1493">
            <a:extLst>
              <a:ext uri="{FF2B5EF4-FFF2-40B4-BE49-F238E27FC236}">
                <a16:creationId xmlns:a16="http://schemas.microsoft.com/office/drawing/2014/main" id="{7DBDC630-94F0-F70A-AC7B-FEBF5A4D74E9}"/>
              </a:ext>
            </a:extLst>
          </p:cNvPr>
          <p:cNvSpPr/>
          <p:nvPr/>
        </p:nvSpPr>
        <p:spPr>
          <a:xfrm>
            <a:off x="3245319" y="2967624"/>
            <a:ext cx="2720487" cy="14403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t">
            <a:noAutofit/>
          </a:bodyPr>
          <a:lstStyle>
            <a:lvl1pPr defTabSz="587022">
              <a:defRPr sz="1600">
                <a:solidFill>
                  <a:srgbClr val="A6A7AC"/>
                </a:solidFill>
                <a:latin typeface="PT Sans"/>
                <a:ea typeface="PT Sans"/>
                <a:cs typeface="PT Sans"/>
                <a:sym typeface="PT Sans"/>
              </a:defRPr>
            </a:lvl1pPr>
          </a:lstStyle>
          <a:p>
            <a:pPr marR="0" lvl="0" algn="just" defTabSz="587022" eaLnBrk="1" fontAlgn="auto" latinLnBrk="0" hangingPunct="1">
              <a:lnSpc>
                <a:spcPct val="100000"/>
              </a:lnSpc>
              <a:spcBef>
                <a:spcPts val="600"/>
              </a:spcBef>
              <a:spcAft>
                <a:spcPts val="0"/>
              </a:spcAft>
              <a:buClrTx/>
              <a:buSzTx/>
              <a:tabLst/>
              <a:defRPr/>
            </a:pPr>
            <a:r>
              <a:rPr lang="zh-TW" altLang="en-US" kern="0" dirty="0">
                <a:solidFill>
                  <a:schemeClr val="tx2"/>
                </a:solidFill>
                <a:latin typeface="Arial"/>
                <a:ea typeface="微軟正黑體"/>
              </a:rPr>
              <a:t>團隊、網站、文件庫等應配合管理中心定期清查，長時間未使用或無需使用時，請</a:t>
            </a:r>
            <a:r>
              <a:rPr lang="en-US" altLang="zh-TW" kern="0" dirty="0">
                <a:solidFill>
                  <a:schemeClr val="tx2"/>
                </a:solidFill>
                <a:latin typeface="Arial"/>
                <a:ea typeface="微軟正黑體"/>
              </a:rPr>
              <a:t>[</a:t>
            </a:r>
            <a:r>
              <a:rPr lang="zh-TW" altLang="en-US" kern="0" dirty="0">
                <a:solidFill>
                  <a:schemeClr val="tx2"/>
                </a:solidFill>
                <a:latin typeface="Arial"/>
                <a:ea typeface="微軟正黑體"/>
              </a:rPr>
              <a:t>使用單位</a:t>
            </a:r>
            <a:r>
              <a:rPr lang="en-US" altLang="zh-TW" kern="0" dirty="0">
                <a:solidFill>
                  <a:schemeClr val="tx2"/>
                </a:solidFill>
                <a:latin typeface="Arial"/>
                <a:ea typeface="微軟正黑體"/>
              </a:rPr>
              <a:t>]</a:t>
            </a:r>
            <a:r>
              <a:rPr lang="zh-TW" altLang="en-US" kern="0" dirty="0">
                <a:solidFill>
                  <a:schemeClr val="tx2"/>
                </a:solidFill>
                <a:latin typeface="Arial"/>
                <a:ea typeface="微軟正黑體"/>
              </a:rPr>
              <a:t>判斷是否封存或清理，以合理運用</a:t>
            </a:r>
            <a:r>
              <a:rPr lang="en-US" altLang="zh-TW" kern="0" dirty="0">
                <a:solidFill>
                  <a:schemeClr val="tx2"/>
                </a:solidFill>
                <a:latin typeface="Arial"/>
                <a:ea typeface="微軟正黑體"/>
              </a:rPr>
              <a:t>M365</a:t>
            </a:r>
            <a:r>
              <a:rPr lang="zh-TW" altLang="en-US" kern="0" dirty="0">
                <a:solidFill>
                  <a:schemeClr val="tx2"/>
                </a:solidFill>
                <a:latin typeface="Arial"/>
                <a:ea typeface="微軟正黑體"/>
              </a:rPr>
              <a:t>資源 。</a:t>
            </a:r>
            <a:endParaRPr lang="en-US" altLang="zh-TW" kern="0" dirty="0">
              <a:solidFill>
                <a:schemeClr val="tx2"/>
              </a:solidFill>
              <a:latin typeface="Arial"/>
              <a:ea typeface="微軟正黑體"/>
            </a:endParaRPr>
          </a:p>
          <a:p>
            <a:pPr marL="0" marR="0" lvl="0" indent="0" algn="just" defTabSz="587022"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dirty="0">
              <a:ln>
                <a:noFill/>
              </a:ln>
              <a:solidFill>
                <a:srgbClr val="A6A7AC"/>
              </a:solidFill>
              <a:effectLst/>
              <a:uLnTx/>
              <a:uFillTx/>
              <a:latin typeface="Arial"/>
              <a:ea typeface="微軟正黑體"/>
              <a:sym typeface="PT Sans"/>
            </a:endParaRPr>
          </a:p>
        </p:txBody>
      </p:sp>
      <p:sp>
        <p:nvSpPr>
          <p:cNvPr id="9" name="Shape 1499">
            <a:extLst>
              <a:ext uri="{FF2B5EF4-FFF2-40B4-BE49-F238E27FC236}">
                <a16:creationId xmlns:a16="http://schemas.microsoft.com/office/drawing/2014/main" id="{75FD7275-0C86-AEE1-6161-F20FD647AAD6}"/>
              </a:ext>
            </a:extLst>
          </p:cNvPr>
          <p:cNvSpPr/>
          <p:nvPr/>
        </p:nvSpPr>
        <p:spPr>
          <a:xfrm>
            <a:off x="3416967" y="2480516"/>
            <a:ext cx="2377192"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eaLnBrk="1" fontAlgn="auto" latinLnBrk="0" hangingPunct="1">
              <a:lnSpc>
                <a:spcPct val="80000"/>
              </a:lnSpc>
              <a:spcBef>
                <a:spcPts val="0"/>
              </a:spcBef>
              <a:spcAft>
                <a:spcPts val="0"/>
              </a:spcAft>
              <a:buClrTx/>
              <a:buSzTx/>
              <a:buFontTx/>
              <a:buNone/>
              <a:tabLst/>
              <a:defRPr/>
            </a:pPr>
            <a:r>
              <a:rPr lang="en-US" altLang="zh-TW" kern="0" dirty="0">
                <a:solidFill>
                  <a:srgbClr val="7030A0"/>
                </a:solidFill>
                <a:latin typeface="Arial"/>
                <a:ea typeface="微軟正黑體"/>
              </a:rPr>
              <a:t>Teams</a:t>
            </a:r>
            <a:r>
              <a:rPr lang="zh-TW" altLang="en-US" kern="0" dirty="0">
                <a:solidFill>
                  <a:srgbClr val="7030A0"/>
                </a:solidFill>
                <a:latin typeface="Arial"/>
                <a:ea typeface="微軟正黑體"/>
              </a:rPr>
              <a:t>團隊使用狀況</a:t>
            </a:r>
            <a:endParaRPr kern="0" dirty="0">
              <a:solidFill>
                <a:srgbClr val="7030A0"/>
              </a:solidFill>
              <a:latin typeface="Arial"/>
              <a:ea typeface="微軟正黑體"/>
            </a:endParaRPr>
          </a:p>
        </p:txBody>
      </p:sp>
      <p:sp>
        <p:nvSpPr>
          <p:cNvPr id="10" name="Shape 1511">
            <a:extLst>
              <a:ext uri="{FF2B5EF4-FFF2-40B4-BE49-F238E27FC236}">
                <a16:creationId xmlns:a16="http://schemas.microsoft.com/office/drawing/2014/main" id="{B5041E9E-1114-699C-5C75-97C57C807D6B}"/>
              </a:ext>
            </a:extLst>
          </p:cNvPr>
          <p:cNvSpPr/>
          <p:nvPr/>
        </p:nvSpPr>
        <p:spPr>
          <a:xfrm>
            <a:off x="6180935" y="1280940"/>
            <a:ext cx="2933167" cy="4589774"/>
          </a:xfrm>
          <a:prstGeom prst="rect">
            <a:avLst/>
          </a:prstGeom>
          <a:noFill/>
          <a:ln w="25400" cap="flat">
            <a:solidFill>
              <a:srgbClr val="005EB8"/>
            </a:solidFill>
            <a:prstDash val="solid"/>
            <a:miter lim="400000"/>
          </a:ln>
          <a:effectLst/>
        </p:spPr>
        <p:txBody>
          <a:bodyPr wrap="square" lIns="14288" tIns="14288" rIns="14288" bIns="14288" numCol="1" anchor="ctr">
            <a:noAutofit/>
          </a:bodyPr>
          <a:lstStyle/>
          <a:p>
            <a:pPr marL="0" marR="0" lvl="0" indent="0" defTabSz="412735" eaLnBrk="1" fontAlgn="auto" latinLnBrk="0" hangingPunct="1">
              <a:lnSpc>
                <a:spcPct val="100000"/>
              </a:lnSpc>
              <a:spcBef>
                <a:spcPts val="0"/>
              </a:spcBef>
              <a:spcAft>
                <a:spcPts val="0"/>
              </a:spcAft>
              <a:buClrTx/>
              <a:buSzTx/>
              <a:buFontTx/>
              <a:buNone/>
              <a:tabLst/>
              <a:defRPr sz="2000">
                <a:solidFill>
                  <a:srgbClr val="FFFFFF"/>
                </a:solidFill>
              </a:defRPr>
            </a:pPr>
            <a:endParaRPr kumimoji="0" sz="1406" b="0" i="0" u="none" strike="noStrike" kern="0" cap="none" spc="0" normalizeH="0" baseline="0" noProof="0">
              <a:ln>
                <a:noFill/>
              </a:ln>
              <a:solidFill>
                <a:srgbClr val="FFFFFF"/>
              </a:solidFill>
              <a:effectLst/>
              <a:uLnTx/>
              <a:uFillTx/>
              <a:latin typeface="Arial"/>
              <a:ea typeface="微軟正黑體"/>
            </a:endParaRPr>
          </a:p>
        </p:txBody>
      </p:sp>
      <p:sp>
        <p:nvSpPr>
          <p:cNvPr id="11" name="Shape 1493">
            <a:extLst>
              <a:ext uri="{FF2B5EF4-FFF2-40B4-BE49-F238E27FC236}">
                <a16:creationId xmlns:a16="http://schemas.microsoft.com/office/drawing/2014/main" id="{FA191D76-5C8C-655C-D287-20AF54A040BC}"/>
              </a:ext>
            </a:extLst>
          </p:cNvPr>
          <p:cNvSpPr/>
          <p:nvPr/>
        </p:nvSpPr>
        <p:spPr>
          <a:xfrm>
            <a:off x="6168196" y="2936122"/>
            <a:ext cx="2817121" cy="14403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t">
            <a:noAutofit/>
          </a:bodyPr>
          <a:lstStyle>
            <a:lvl1pPr defTabSz="587022">
              <a:defRPr sz="1600">
                <a:solidFill>
                  <a:srgbClr val="A6A7AC"/>
                </a:solidFill>
                <a:latin typeface="PT Sans"/>
                <a:ea typeface="PT Sans"/>
                <a:cs typeface="PT Sans"/>
                <a:sym typeface="PT Sans"/>
              </a:defRPr>
            </a:lvl1pPr>
          </a:lstStyle>
          <a:p>
            <a:pPr marL="0" marR="0" lvl="0" indent="0" algn="just" defTabSz="587022" eaLnBrk="1" fontAlgn="auto" latinLnBrk="0" hangingPunct="1">
              <a:lnSpc>
                <a:spcPct val="100000"/>
              </a:lnSpc>
              <a:spcBef>
                <a:spcPts val="0"/>
              </a:spcBef>
              <a:spcAft>
                <a:spcPts val="0"/>
              </a:spcAft>
              <a:buClrTx/>
              <a:buSzTx/>
              <a:buFontTx/>
              <a:buNone/>
              <a:tabLst/>
              <a:defRPr/>
            </a:pPr>
            <a:endParaRPr kumimoji="0" lang="zh-TW" altLang="en-US" sz="1200" b="0" i="0" u="none" strike="noStrike" kern="0" cap="none" spc="0" normalizeH="0" baseline="0" noProof="0" dirty="0">
              <a:ln>
                <a:noFill/>
              </a:ln>
              <a:solidFill>
                <a:srgbClr val="A6A7AC"/>
              </a:solidFill>
              <a:effectLst/>
              <a:uLnTx/>
              <a:uFillTx/>
              <a:latin typeface="Arial"/>
              <a:ea typeface="微軟正黑體"/>
              <a:sym typeface="PT Sans"/>
            </a:endParaRPr>
          </a:p>
        </p:txBody>
      </p:sp>
      <p:sp>
        <p:nvSpPr>
          <p:cNvPr id="12" name="Shape 1499">
            <a:extLst>
              <a:ext uri="{FF2B5EF4-FFF2-40B4-BE49-F238E27FC236}">
                <a16:creationId xmlns:a16="http://schemas.microsoft.com/office/drawing/2014/main" id="{BAA3800F-E0FA-DB85-FEC5-F8E91CEBBE69}"/>
              </a:ext>
            </a:extLst>
          </p:cNvPr>
          <p:cNvSpPr/>
          <p:nvPr/>
        </p:nvSpPr>
        <p:spPr>
          <a:xfrm>
            <a:off x="6461186" y="2480516"/>
            <a:ext cx="2244669"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eaLnBrk="1" fontAlgn="auto" latinLnBrk="0" hangingPunct="1">
              <a:lnSpc>
                <a:spcPct val="80000"/>
              </a:lnSpc>
              <a:spcBef>
                <a:spcPts val="0"/>
              </a:spcBef>
              <a:spcAft>
                <a:spcPts val="0"/>
              </a:spcAft>
              <a:buClrTx/>
              <a:buSzTx/>
              <a:buFontTx/>
              <a:buNone/>
              <a:tabLst/>
              <a:defRPr/>
            </a:pPr>
            <a:r>
              <a:rPr lang="en-US" altLang="zh-TW" kern="0" dirty="0">
                <a:solidFill>
                  <a:srgbClr val="0070C0"/>
                </a:solidFill>
                <a:latin typeface="Arial"/>
                <a:ea typeface="微軟正黑體"/>
              </a:rPr>
              <a:t>Teams</a:t>
            </a:r>
            <a:r>
              <a:rPr lang="zh-TW" altLang="en-US" kern="0" dirty="0">
                <a:solidFill>
                  <a:srgbClr val="0070C0"/>
                </a:solidFill>
                <a:latin typeface="Arial"/>
                <a:ea typeface="微軟正黑體"/>
              </a:rPr>
              <a:t>團隊隱私權</a:t>
            </a:r>
          </a:p>
        </p:txBody>
      </p:sp>
      <p:grpSp>
        <p:nvGrpSpPr>
          <p:cNvPr id="13" name="圖形 7">
            <a:extLst>
              <a:ext uri="{FF2B5EF4-FFF2-40B4-BE49-F238E27FC236}">
                <a16:creationId xmlns:a16="http://schemas.microsoft.com/office/drawing/2014/main" id="{6629360F-2B78-E1EB-5934-5534093A7A8E}"/>
              </a:ext>
            </a:extLst>
          </p:cNvPr>
          <p:cNvGrpSpPr/>
          <p:nvPr/>
        </p:nvGrpSpPr>
        <p:grpSpPr>
          <a:xfrm>
            <a:off x="4338657" y="1552919"/>
            <a:ext cx="701040" cy="594360"/>
            <a:chOff x="4354870" y="1325182"/>
            <a:chExt cx="701040" cy="594360"/>
          </a:xfrm>
          <a:solidFill>
            <a:srgbClr val="7030A0"/>
          </a:solidFill>
        </p:grpSpPr>
        <p:sp>
          <p:nvSpPr>
            <p:cNvPr id="14" name="手繪多邊形: 圖案 13">
              <a:extLst>
                <a:ext uri="{FF2B5EF4-FFF2-40B4-BE49-F238E27FC236}">
                  <a16:creationId xmlns:a16="http://schemas.microsoft.com/office/drawing/2014/main" id="{4599828F-ADDB-75B1-6F84-784BB550C50B}"/>
                </a:ext>
              </a:extLst>
            </p:cNvPr>
            <p:cNvSpPr/>
            <p:nvPr/>
          </p:nvSpPr>
          <p:spPr>
            <a:xfrm>
              <a:off x="4354870" y="1325182"/>
              <a:ext cx="487680" cy="594360"/>
            </a:xfrm>
            <a:custGeom>
              <a:avLst/>
              <a:gdLst>
                <a:gd name="connsiteX0" fmla="*/ 334478 w 487680"/>
                <a:gd name="connsiteY0" fmla="*/ 403784 h 594360"/>
                <a:gd name="connsiteX1" fmla="*/ 273975 w 487680"/>
                <a:gd name="connsiteY1" fmla="*/ 331851 h 594360"/>
                <a:gd name="connsiteX2" fmla="*/ 286015 w 487680"/>
                <a:gd name="connsiteY2" fmla="*/ 284302 h 594360"/>
                <a:gd name="connsiteX3" fmla="*/ 306589 w 487680"/>
                <a:gd name="connsiteY3" fmla="*/ 232105 h 594360"/>
                <a:gd name="connsiteX4" fmla="*/ 330516 w 487680"/>
                <a:gd name="connsiteY4" fmla="*/ 187147 h 594360"/>
                <a:gd name="connsiteX5" fmla="*/ 320610 w 487680"/>
                <a:gd name="connsiteY5" fmla="*/ 161087 h 594360"/>
                <a:gd name="connsiteX6" fmla="*/ 317714 w 487680"/>
                <a:gd name="connsiteY6" fmla="*/ 58750 h 594360"/>
                <a:gd name="connsiteX7" fmla="*/ 213396 w 487680"/>
                <a:gd name="connsiteY7" fmla="*/ 0 h 594360"/>
                <a:gd name="connsiteX8" fmla="*/ 109078 w 487680"/>
                <a:gd name="connsiteY8" fmla="*/ 58750 h 594360"/>
                <a:gd name="connsiteX9" fmla="*/ 106183 w 487680"/>
                <a:gd name="connsiteY9" fmla="*/ 161087 h 594360"/>
                <a:gd name="connsiteX10" fmla="*/ 96277 w 487680"/>
                <a:gd name="connsiteY10" fmla="*/ 187147 h 594360"/>
                <a:gd name="connsiteX11" fmla="*/ 120280 w 487680"/>
                <a:gd name="connsiteY11" fmla="*/ 232105 h 594360"/>
                <a:gd name="connsiteX12" fmla="*/ 140854 w 487680"/>
                <a:gd name="connsiteY12" fmla="*/ 284302 h 594360"/>
                <a:gd name="connsiteX13" fmla="*/ 152893 w 487680"/>
                <a:gd name="connsiteY13" fmla="*/ 331851 h 594360"/>
                <a:gd name="connsiteX14" fmla="*/ 91933 w 487680"/>
                <a:gd name="connsiteY14" fmla="*/ 403784 h 594360"/>
                <a:gd name="connsiteX15" fmla="*/ 4151 w 487680"/>
                <a:gd name="connsiteY15" fmla="*/ 460096 h 594360"/>
                <a:gd name="connsiteX16" fmla="*/ 2779 w 487680"/>
                <a:gd name="connsiteY16" fmla="*/ 595275 h 594360"/>
                <a:gd name="connsiteX17" fmla="*/ 489926 w 487680"/>
                <a:gd name="connsiteY17" fmla="*/ 595275 h 594360"/>
                <a:gd name="connsiteX18" fmla="*/ 489926 w 487680"/>
                <a:gd name="connsiteY18" fmla="*/ 506806 h 594360"/>
                <a:gd name="connsiteX19" fmla="*/ 334478 w 487680"/>
                <a:gd name="connsiteY19" fmla="*/ 403784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7680" h="594360">
                  <a:moveTo>
                    <a:pt x="334478" y="403784"/>
                  </a:moveTo>
                  <a:cubicBezTo>
                    <a:pt x="284796" y="384658"/>
                    <a:pt x="274433" y="354025"/>
                    <a:pt x="273975" y="331851"/>
                  </a:cubicBezTo>
                  <a:cubicBezTo>
                    <a:pt x="273518" y="309677"/>
                    <a:pt x="274661" y="301371"/>
                    <a:pt x="286015" y="284302"/>
                  </a:cubicBezTo>
                  <a:cubicBezTo>
                    <a:pt x="297369" y="267233"/>
                    <a:pt x="300569" y="268529"/>
                    <a:pt x="306589" y="232105"/>
                  </a:cubicBezTo>
                  <a:cubicBezTo>
                    <a:pt x="323657" y="229057"/>
                    <a:pt x="329449" y="202844"/>
                    <a:pt x="330516" y="187147"/>
                  </a:cubicBezTo>
                  <a:cubicBezTo>
                    <a:pt x="331583" y="171450"/>
                    <a:pt x="326706" y="164287"/>
                    <a:pt x="320610" y="161087"/>
                  </a:cubicBezTo>
                  <a:cubicBezTo>
                    <a:pt x="320610" y="161087"/>
                    <a:pt x="335850" y="103937"/>
                    <a:pt x="317714" y="58750"/>
                  </a:cubicBezTo>
                  <a:cubicBezTo>
                    <a:pt x="299578" y="13564"/>
                    <a:pt x="260564" y="686"/>
                    <a:pt x="213396" y="0"/>
                  </a:cubicBezTo>
                  <a:cubicBezTo>
                    <a:pt x="166305" y="686"/>
                    <a:pt x="126909" y="13564"/>
                    <a:pt x="109078" y="58750"/>
                  </a:cubicBezTo>
                  <a:cubicBezTo>
                    <a:pt x="91247" y="103937"/>
                    <a:pt x="106183" y="161087"/>
                    <a:pt x="106183" y="161087"/>
                  </a:cubicBezTo>
                  <a:cubicBezTo>
                    <a:pt x="100163" y="164516"/>
                    <a:pt x="94905" y="171374"/>
                    <a:pt x="96277" y="187147"/>
                  </a:cubicBezTo>
                  <a:cubicBezTo>
                    <a:pt x="97648" y="202921"/>
                    <a:pt x="103135" y="229057"/>
                    <a:pt x="120280" y="232105"/>
                  </a:cubicBezTo>
                  <a:cubicBezTo>
                    <a:pt x="126223" y="268529"/>
                    <a:pt x="129576" y="266852"/>
                    <a:pt x="140854" y="284302"/>
                  </a:cubicBezTo>
                  <a:cubicBezTo>
                    <a:pt x="152131" y="301752"/>
                    <a:pt x="153351" y="309753"/>
                    <a:pt x="152893" y="331851"/>
                  </a:cubicBezTo>
                  <a:cubicBezTo>
                    <a:pt x="152436" y="353949"/>
                    <a:pt x="141997" y="384658"/>
                    <a:pt x="91933" y="403784"/>
                  </a:cubicBezTo>
                  <a:cubicBezTo>
                    <a:pt x="41870" y="422910"/>
                    <a:pt x="12609" y="435864"/>
                    <a:pt x="4151" y="460096"/>
                  </a:cubicBezTo>
                  <a:cubicBezTo>
                    <a:pt x="-4307" y="484327"/>
                    <a:pt x="2779" y="595275"/>
                    <a:pt x="2779" y="595275"/>
                  </a:cubicBezTo>
                  <a:lnTo>
                    <a:pt x="489926" y="595275"/>
                  </a:lnTo>
                  <a:lnTo>
                    <a:pt x="489926" y="506806"/>
                  </a:lnTo>
                  <a:cubicBezTo>
                    <a:pt x="484897" y="445465"/>
                    <a:pt x="384160" y="422986"/>
                    <a:pt x="334478" y="403784"/>
                  </a:cubicBezTo>
                </a:path>
              </a:pathLst>
            </a:custGeom>
            <a:grpFill/>
            <a:ln w="7620" cap="flat">
              <a:noFill/>
              <a:prstDash val="solid"/>
              <a:miter/>
            </a:ln>
          </p:spPr>
          <p:txBody>
            <a:bodyPr rtlCol="0" anchor="ctr"/>
            <a:lstStyle/>
            <a:p>
              <a:endParaRPr lang="zh-TW" altLang="en-US"/>
            </a:p>
          </p:txBody>
        </p:sp>
        <p:sp>
          <p:nvSpPr>
            <p:cNvPr id="15" name="手繪多邊形: 圖案 14">
              <a:extLst>
                <a:ext uri="{FF2B5EF4-FFF2-40B4-BE49-F238E27FC236}">
                  <a16:creationId xmlns:a16="http://schemas.microsoft.com/office/drawing/2014/main" id="{E8FB9D2C-D30F-91D6-316C-8823C707A2F8}"/>
                </a:ext>
              </a:extLst>
            </p:cNvPr>
            <p:cNvSpPr/>
            <p:nvPr/>
          </p:nvSpPr>
          <p:spPr>
            <a:xfrm>
              <a:off x="4751146" y="1409369"/>
              <a:ext cx="304800" cy="510540"/>
            </a:xfrm>
            <a:custGeom>
              <a:avLst/>
              <a:gdLst>
                <a:gd name="connsiteX0" fmla="*/ 296494 w 304800"/>
                <a:gd name="connsiteY0" fmla="*/ 369737 h 510540"/>
                <a:gd name="connsiteX1" fmla="*/ 181737 w 304800"/>
                <a:gd name="connsiteY1" fmla="*/ 301157 h 510540"/>
                <a:gd name="connsiteX2" fmla="*/ 136550 w 304800"/>
                <a:gd name="connsiteY2" fmla="*/ 247817 h 510540"/>
                <a:gd name="connsiteX3" fmla="*/ 145542 w 304800"/>
                <a:gd name="connsiteY3" fmla="*/ 212231 h 510540"/>
                <a:gd name="connsiteX4" fmla="*/ 160782 w 304800"/>
                <a:gd name="connsiteY4" fmla="*/ 173217 h 510540"/>
                <a:gd name="connsiteX5" fmla="*/ 178689 w 304800"/>
                <a:gd name="connsiteY5" fmla="*/ 139536 h 510540"/>
                <a:gd name="connsiteX6" fmla="*/ 171069 w 304800"/>
                <a:gd name="connsiteY6" fmla="*/ 120105 h 510540"/>
                <a:gd name="connsiteX7" fmla="*/ 168935 w 304800"/>
                <a:gd name="connsiteY7" fmla="*/ 43905 h 510540"/>
                <a:gd name="connsiteX8" fmla="*/ 90983 w 304800"/>
                <a:gd name="connsiteY8" fmla="*/ 14 h 510540"/>
                <a:gd name="connsiteX9" fmla="*/ 12954 w 304800"/>
                <a:gd name="connsiteY9" fmla="*/ 43905 h 510540"/>
                <a:gd name="connsiteX10" fmla="*/ 10820 w 304800"/>
                <a:gd name="connsiteY10" fmla="*/ 120105 h 510540"/>
                <a:gd name="connsiteX11" fmla="*/ 3200 w 304800"/>
                <a:gd name="connsiteY11" fmla="*/ 139536 h 510540"/>
                <a:gd name="connsiteX12" fmla="*/ 21108 w 304800"/>
                <a:gd name="connsiteY12" fmla="*/ 173217 h 510540"/>
                <a:gd name="connsiteX13" fmla="*/ 36348 w 304800"/>
                <a:gd name="connsiteY13" fmla="*/ 212231 h 510540"/>
                <a:gd name="connsiteX14" fmla="*/ 45263 w 304800"/>
                <a:gd name="connsiteY14" fmla="*/ 247817 h 510540"/>
                <a:gd name="connsiteX15" fmla="*/ 0 w 304800"/>
                <a:gd name="connsiteY15" fmla="*/ 301157 h 510540"/>
                <a:gd name="connsiteX16" fmla="*/ 133655 w 304800"/>
                <a:gd name="connsiteY16" fmla="*/ 390311 h 510540"/>
                <a:gd name="connsiteX17" fmla="*/ 133655 w 304800"/>
                <a:gd name="connsiteY17" fmla="*/ 511316 h 510540"/>
                <a:gd name="connsiteX18" fmla="*/ 306095 w 304800"/>
                <a:gd name="connsiteY18" fmla="*/ 511316 h 510540"/>
                <a:gd name="connsiteX19" fmla="*/ 295808 w 304800"/>
                <a:gd name="connsiteY19" fmla="*/ 369965 h 51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4800" h="510540">
                  <a:moveTo>
                    <a:pt x="296494" y="369737"/>
                  </a:moveTo>
                  <a:cubicBezTo>
                    <a:pt x="280263" y="331637"/>
                    <a:pt x="216637" y="314339"/>
                    <a:pt x="181737" y="301157"/>
                  </a:cubicBezTo>
                  <a:cubicBezTo>
                    <a:pt x="144627" y="286831"/>
                    <a:pt x="136931" y="263971"/>
                    <a:pt x="136550" y="247817"/>
                  </a:cubicBezTo>
                  <a:cubicBezTo>
                    <a:pt x="134866" y="235244"/>
                    <a:pt x="138082" y="222495"/>
                    <a:pt x="145542" y="212231"/>
                  </a:cubicBezTo>
                  <a:cubicBezTo>
                    <a:pt x="153924" y="199201"/>
                    <a:pt x="156438" y="200420"/>
                    <a:pt x="160782" y="173217"/>
                  </a:cubicBezTo>
                  <a:cubicBezTo>
                    <a:pt x="173583" y="170931"/>
                    <a:pt x="177698" y="151347"/>
                    <a:pt x="178689" y="139536"/>
                  </a:cubicBezTo>
                  <a:cubicBezTo>
                    <a:pt x="179680" y="127725"/>
                    <a:pt x="175793" y="122696"/>
                    <a:pt x="171069" y="120105"/>
                  </a:cubicBezTo>
                  <a:cubicBezTo>
                    <a:pt x="171069" y="120105"/>
                    <a:pt x="182270" y="77357"/>
                    <a:pt x="168935" y="43905"/>
                  </a:cubicBezTo>
                  <a:cubicBezTo>
                    <a:pt x="155600" y="10454"/>
                    <a:pt x="126187" y="471"/>
                    <a:pt x="90983" y="14"/>
                  </a:cubicBezTo>
                  <a:cubicBezTo>
                    <a:pt x="55778" y="-443"/>
                    <a:pt x="26289" y="10073"/>
                    <a:pt x="12954" y="43905"/>
                  </a:cubicBezTo>
                  <a:cubicBezTo>
                    <a:pt x="-381" y="77738"/>
                    <a:pt x="10820" y="120105"/>
                    <a:pt x="10820" y="120105"/>
                  </a:cubicBezTo>
                  <a:cubicBezTo>
                    <a:pt x="6248" y="122696"/>
                    <a:pt x="2362" y="127725"/>
                    <a:pt x="3200" y="139536"/>
                  </a:cubicBezTo>
                  <a:cubicBezTo>
                    <a:pt x="4038" y="151347"/>
                    <a:pt x="8382" y="170931"/>
                    <a:pt x="21108" y="173217"/>
                  </a:cubicBezTo>
                  <a:cubicBezTo>
                    <a:pt x="25603" y="200420"/>
                    <a:pt x="28118" y="199201"/>
                    <a:pt x="36348" y="212231"/>
                  </a:cubicBezTo>
                  <a:cubicBezTo>
                    <a:pt x="43784" y="222503"/>
                    <a:pt x="46977" y="235251"/>
                    <a:pt x="45263" y="247817"/>
                  </a:cubicBezTo>
                  <a:cubicBezTo>
                    <a:pt x="45263" y="264352"/>
                    <a:pt x="37186" y="287212"/>
                    <a:pt x="0" y="301157"/>
                  </a:cubicBezTo>
                  <a:cubicBezTo>
                    <a:pt x="0" y="301157"/>
                    <a:pt x="131292" y="334837"/>
                    <a:pt x="133655" y="390311"/>
                  </a:cubicBezTo>
                  <a:cubicBezTo>
                    <a:pt x="136017" y="445784"/>
                    <a:pt x="133655" y="511316"/>
                    <a:pt x="133655" y="511316"/>
                  </a:cubicBezTo>
                  <a:lnTo>
                    <a:pt x="306095" y="511316"/>
                  </a:lnTo>
                  <a:cubicBezTo>
                    <a:pt x="306095" y="511316"/>
                    <a:pt x="309220" y="401360"/>
                    <a:pt x="295808" y="369965"/>
                  </a:cubicBezTo>
                </a:path>
              </a:pathLst>
            </a:custGeom>
            <a:grpFill/>
            <a:ln w="7620" cap="flat">
              <a:noFill/>
              <a:prstDash val="solid"/>
              <a:miter/>
            </a:ln>
          </p:spPr>
          <p:txBody>
            <a:bodyPr rtlCol="0" anchor="ctr"/>
            <a:lstStyle/>
            <a:p>
              <a:endParaRPr lang="zh-TW" altLang="en-US"/>
            </a:p>
          </p:txBody>
        </p:sp>
      </p:grpSp>
      <p:sp>
        <p:nvSpPr>
          <p:cNvPr id="16" name="手繪多邊形: 圖案 15">
            <a:extLst>
              <a:ext uri="{FF2B5EF4-FFF2-40B4-BE49-F238E27FC236}">
                <a16:creationId xmlns:a16="http://schemas.microsoft.com/office/drawing/2014/main" id="{311B72CE-B012-3F60-A83B-FF5D862326D6}"/>
              </a:ext>
            </a:extLst>
          </p:cNvPr>
          <p:cNvSpPr/>
          <p:nvPr/>
        </p:nvSpPr>
        <p:spPr>
          <a:xfrm>
            <a:off x="7372659" y="1514560"/>
            <a:ext cx="421722" cy="689482"/>
          </a:xfrm>
          <a:custGeom>
            <a:avLst/>
            <a:gdLst>
              <a:gd name="connsiteX0" fmla="*/ 287842 w 421721"/>
              <a:gd name="connsiteY0" fmla="*/ 562296 h 689481"/>
              <a:gd name="connsiteX1" fmla="*/ 287842 w 421721"/>
              <a:gd name="connsiteY1" fmla="*/ 515438 h 689481"/>
              <a:gd name="connsiteX2" fmla="*/ 421722 w 421721"/>
              <a:gd name="connsiteY2" fmla="*/ 515438 h 689481"/>
              <a:gd name="connsiteX3" fmla="*/ 421722 w 421721"/>
              <a:gd name="connsiteY3" fmla="*/ 441804 h 689481"/>
              <a:gd name="connsiteX4" fmla="*/ 287842 w 421721"/>
              <a:gd name="connsiteY4" fmla="*/ 441804 h 689481"/>
              <a:gd name="connsiteX5" fmla="*/ 287842 w 421721"/>
              <a:gd name="connsiteY5" fmla="*/ 394946 h 689481"/>
              <a:gd name="connsiteX6" fmla="*/ 421722 w 421721"/>
              <a:gd name="connsiteY6" fmla="*/ 394946 h 689481"/>
              <a:gd name="connsiteX7" fmla="*/ 421722 w 421721"/>
              <a:gd name="connsiteY7" fmla="*/ 313078 h 689481"/>
              <a:gd name="connsiteX8" fmla="*/ 381558 w 421721"/>
              <a:gd name="connsiteY8" fmla="*/ 268095 h 689481"/>
              <a:gd name="connsiteX9" fmla="*/ 381558 w 421721"/>
              <a:gd name="connsiteY9" fmla="*/ 170697 h 689481"/>
              <a:gd name="connsiteX10" fmla="*/ 210861 w 421721"/>
              <a:gd name="connsiteY10" fmla="*/ 0 h 689481"/>
              <a:gd name="connsiteX11" fmla="*/ 40164 w 421721"/>
              <a:gd name="connsiteY11" fmla="*/ 170697 h 689481"/>
              <a:gd name="connsiteX12" fmla="*/ 40164 w 421721"/>
              <a:gd name="connsiteY12" fmla="*/ 268095 h 689481"/>
              <a:gd name="connsiteX13" fmla="*/ 0 w 421721"/>
              <a:gd name="connsiteY13" fmla="*/ 313078 h 689481"/>
              <a:gd name="connsiteX14" fmla="*/ 0 w 421721"/>
              <a:gd name="connsiteY14" fmla="*/ 644163 h 689481"/>
              <a:gd name="connsiteX15" fmla="*/ 45318 w 421721"/>
              <a:gd name="connsiteY15" fmla="*/ 689482 h 689481"/>
              <a:gd name="connsiteX16" fmla="*/ 376404 w 421721"/>
              <a:gd name="connsiteY16" fmla="*/ 689482 h 689481"/>
              <a:gd name="connsiteX17" fmla="*/ 421722 w 421721"/>
              <a:gd name="connsiteY17" fmla="*/ 644163 h 689481"/>
              <a:gd name="connsiteX18" fmla="*/ 421722 w 421721"/>
              <a:gd name="connsiteY18" fmla="*/ 562296 h 689481"/>
              <a:gd name="connsiteX19" fmla="*/ 100410 w 421721"/>
              <a:gd name="connsiteY19" fmla="*/ 166480 h 689481"/>
              <a:gd name="connsiteX20" fmla="*/ 216303 w 421721"/>
              <a:gd name="connsiteY20" fmla="*/ 61468 h 689481"/>
              <a:gd name="connsiteX21" fmla="*/ 321312 w 421721"/>
              <a:gd name="connsiteY21" fmla="*/ 166480 h 689481"/>
              <a:gd name="connsiteX22" fmla="*/ 321312 w 421721"/>
              <a:gd name="connsiteY22" fmla="*/ 267760 h 689481"/>
              <a:gd name="connsiteX23" fmla="*/ 100410 w 421721"/>
              <a:gd name="connsiteY23" fmla="*/ 267760 h 689481"/>
              <a:gd name="connsiteX24" fmla="*/ 226190 w 421721"/>
              <a:gd name="connsiteY24" fmla="*/ 547636 h 689481"/>
              <a:gd name="connsiteX25" fmla="*/ 210526 w 421721"/>
              <a:gd name="connsiteY25" fmla="*/ 568588 h 689481"/>
              <a:gd name="connsiteX26" fmla="*/ 187834 w 421721"/>
              <a:gd name="connsiteY26" fmla="*/ 582378 h 689481"/>
              <a:gd name="connsiteX27" fmla="*/ 172370 w 421721"/>
              <a:gd name="connsiteY27" fmla="*/ 587264 h 689481"/>
              <a:gd name="connsiteX28" fmla="*/ 172370 w 421721"/>
              <a:gd name="connsiteY28" fmla="*/ 638607 h 689481"/>
              <a:gd name="connsiteX29" fmla="*/ 124040 w 421721"/>
              <a:gd name="connsiteY29" fmla="*/ 638607 h 689481"/>
              <a:gd name="connsiteX30" fmla="*/ 124040 w 421721"/>
              <a:gd name="connsiteY30" fmla="*/ 587934 h 689481"/>
              <a:gd name="connsiteX31" fmla="*/ 96728 w 421721"/>
              <a:gd name="connsiteY31" fmla="*/ 579432 h 689481"/>
              <a:gd name="connsiteX32" fmla="*/ 64798 w 421721"/>
              <a:gd name="connsiteY32" fmla="*/ 560221 h 689481"/>
              <a:gd name="connsiteX33" fmla="*/ 54891 w 421721"/>
              <a:gd name="connsiteY33" fmla="*/ 552054 h 689481"/>
              <a:gd name="connsiteX34" fmla="*/ 83340 w 421721"/>
              <a:gd name="connsiteY34" fmla="*/ 510484 h 689481"/>
              <a:gd name="connsiteX35" fmla="*/ 94988 w 421721"/>
              <a:gd name="connsiteY35" fmla="*/ 518785 h 689481"/>
              <a:gd name="connsiteX36" fmla="*/ 120760 w 421721"/>
              <a:gd name="connsiteY36" fmla="*/ 533311 h 689481"/>
              <a:gd name="connsiteX37" fmla="*/ 171299 w 421721"/>
              <a:gd name="connsiteY37" fmla="*/ 533913 h 689481"/>
              <a:gd name="connsiteX38" fmla="*/ 176320 w 421721"/>
              <a:gd name="connsiteY38" fmla="*/ 523738 h 689481"/>
              <a:gd name="connsiteX39" fmla="*/ 173241 w 421721"/>
              <a:gd name="connsiteY39" fmla="*/ 517044 h 689481"/>
              <a:gd name="connsiteX40" fmla="*/ 156907 w 421721"/>
              <a:gd name="connsiteY40" fmla="*/ 506936 h 689481"/>
              <a:gd name="connsiteX41" fmla="*/ 132139 w 421721"/>
              <a:gd name="connsiteY41" fmla="*/ 496962 h 689481"/>
              <a:gd name="connsiteX42" fmla="*/ 104025 w 421721"/>
              <a:gd name="connsiteY42" fmla="*/ 483574 h 689481"/>
              <a:gd name="connsiteX43" fmla="*/ 80596 w 421721"/>
              <a:gd name="connsiteY43" fmla="*/ 463894 h 689481"/>
              <a:gd name="connsiteX44" fmla="*/ 69484 w 421721"/>
              <a:gd name="connsiteY44" fmla="*/ 430424 h 689481"/>
              <a:gd name="connsiteX45" fmla="*/ 89097 w 421721"/>
              <a:gd name="connsiteY45" fmla="*/ 385240 h 689481"/>
              <a:gd name="connsiteX46" fmla="*/ 124040 w 421721"/>
              <a:gd name="connsiteY46" fmla="*/ 368170 h 689481"/>
              <a:gd name="connsiteX47" fmla="*/ 124040 w 421721"/>
              <a:gd name="connsiteY47" fmla="*/ 321312 h 689481"/>
              <a:gd name="connsiteX48" fmla="*/ 172370 w 421721"/>
              <a:gd name="connsiteY48" fmla="*/ 321312 h 689481"/>
              <a:gd name="connsiteX49" fmla="*/ 172370 w 421721"/>
              <a:gd name="connsiteY49" fmla="*/ 367434 h 689481"/>
              <a:gd name="connsiteX50" fmla="*/ 196268 w 421721"/>
              <a:gd name="connsiteY50" fmla="*/ 376069 h 689481"/>
              <a:gd name="connsiteX51" fmla="*/ 221705 w 421721"/>
              <a:gd name="connsiteY51" fmla="*/ 395013 h 689481"/>
              <a:gd name="connsiteX52" fmla="*/ 231545 w 421721"/>
              <a:gd name="connsiteY52" fmla="*/ 404518 h 689481"/>
              <a:gd name="connsiteX53" fmla="*/ 198812 w 421721"/>
              <a:gd name="connsiteY53" fmla="*/ 440264 h 689481"/>
              <a:gd name="connsiteX54" fmla="*/ 188637 w 421721"/>
              <a:gd name="connsiteY54" fmla="*/ 432499 h 689481"/>
              <a:gd name="connsiteX55" fmla="*/ 178194 w 421721"/>
              <a:gd name="connsiteY55" fmla="*/ 425002 h 689481"/>
              <a:gd name="connsiteX56" fmla="*/ 169492 w 421721"/>
              <a:gd name="connsiteY56" fmla="*/ 420182 h 689481"/>
              <a:gd name="connsiteX57" fmla="*/ 159986 w 421721"/>
              <a:gd name="connsiteY57" fmla="*/ 417237 h 689481"/>
              <a:gd name="connsiteX58" fmla="*/ 128859 w 421721"/>
              <a:gd name="connsiteY58" fmla="*/ 420852 h 689481"/>
              <a:gd name="connsiteX59" fmla="*/ 124575 w 421721"/>
              <a:gd name="connsiteY59" fmla="*/ 430089 h 689481"/>
              <a:gd name="connsiteX60" fmla="*/ 126985 w 421721"/>
              <a:gd name="connsiteY60" fmla="*/ 434440 h 689481"/>
              <a:gd name="connsiteX61" fmla="*/ 143720 w 421721"/>
              <a:gd name="connsiteY61" fmla="*/ 443812 h 689481"/>
              <a:gd name="connsiteX62" fmla="*/ 168890 w 421721"/>
              <a:gd name="connsiteY62" fmla="*/ 453585 h 689481"/>
              <a:gd name="connsiteX63" fmla="*/ 197004 w 421721"/>
              <a:gd name="connsiteY63" fmla="*/ 466973 h 689481"/>
              <a:gd name="connsiteX64" fmla="*/ 220835 w 421721"/>
              <a:gd name="connsiteY64" fmla="*/ 487524 h 689481"/>
              <a:gd name="connsiteX65" fmla="*/ 231746 w 421721"/>
              <a:gd name="connsiteY65" fmla="*/ 521864 h 689481"/>
              <a:gd name="connsiteX66" fmla="*/ 226190 w 421721"/>
              <a:gd name="connsiteY66" fmla="*/ 547636 h 6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21721" h="689481">
                <a:moveTo>
                  <a:pt x="287842" y="562296"/>
                </a:moveTo>
                <a:lnTo>
                  <a:pt x="287842" y="515438"/>
                </a:lnTo>
                <a:lnTo>
                  <a:pt x="421722" y="515438"/>
                </a:lnTo>
                <a:lnTo>
                  <a:pt x="421722" y="441804"/>
                </a:lnTo>
                <a:lnTo>
                  <a:pt x="287842" y="441804"/>
                </a:lnTo>
                <a:lnTo>
                  <a:pt x="287842" y="394946"/>
                </a:lnTo>
                <a:lnTo>
                  <a:pt x="421722" y="394946"/>
                </a:lnTo>
                <a:lnTo>
                  <a:pt x="421722" y="313078"/>
                </a:lnTo>
                <a:cubicBezTo>
                  <a:pt x="421729" y="290048"/>
                  <a:pt x="404445" y="270684"/>
                  <a:pt x="381558" y="268095"/>
                </a:cubicBezTo>
                <a:lnTo>
                  <a:pt x="381558" y="170697"/>
                </a:lnTo>
                <a:cubicBezTo>
                  <a:pt x="381558" y="76423"/>
                  <a:pt x="305133" y="0"/>
                  <a:pt x="210861" y="0"/>
                </a:cubicBezTo>
                <a:cubicBezTo>
                  <a:pt x="116589" y="0"/>
                  <a:pt x="40164" y="76423"/>
                  <a:pt x="40164" y="170697"/>
                </a:cubicBezTo>
                <a:lnTo>
                  <a:pt x="40164" y="268095"/>
                </a:lnTo>
                <a:cubicBezTo>
                  <a:pt x="17277" y="270684"/>
                  <a:pt x="-7" y="290048"/>
                  <a:pt x="0" y="313078"/>
                </a:cubicBezTo>
                <a:lnTo>
                  <a:pt x="0" y="644163"/>
                </a:lnTo>
                <a:cubicBezTo>
                  <a:pt x="0" y="669192"/>
                  <a:pt x="20290" y="689482"/>
                  <a:pt x="45318" y="689482"/>
                </a:cubicBezTo>
                <a:lnTo>
                  <a:pt x="376404" y="689482"/>
                </a:lnTo>
                <a:cubicBezTo>
                  <a:pt x="401432" y="689482"/>
                  <a:pt x="421722" y="669192"/>
                  <a:pt x="421722" y="644163"/>
                </a:cubicBezTo>
                <a:lnTo>
                  <a:pt x="421722" y="562296"/>
                </a:lnTo>
                <a:close/>
                <a:moveTo>
                  <a:pt x="100410" y="166480"/>
                </a:moveTo>
                <a:cubicBezTo>
                  <a:pt x="103416" y="105479"/>
                  <a:pt x="155301" y="58464"/>
                  <a:pt x="216303" y="61468"/>
                </a:cubicBezTo>
                <a:cubicBezTo>
                  <a:pt x="273095" y="64266"/>
                  <a:pt x="318514" y="109682"/>
                  <a:pt x="321312" y="166480"/>
                </a:cubicBezTo>
                <a:lnTo>
                  <a:pt x="321312" y="267760"/>
                </a:lnTo>
                <a:lnTo>
                  <a:pt x="100410" y="267760"/>
                </a:lnTo>
                <a:close/>
                <a:moveTo>
                  <a:pt x="226190" y="547636"/>
                </a:moveTo>
                <a:cubicBezTo>
                  <a:pt x="222555" y="555675"/>
                  <a:pt x="217207" y="562825"/>
                  <a:pt x="210526" y="568588"/>
                </a:cubicBezTo>
                <a:cubicBezTo>
                  <a:pt x="203759" y="574385"/>
                  <a:pt x="196094" y="579044"/>
                  <a:pt x="187834" y="582378"/>
                </a:cubicBezTo>
                <a:cubicBezTo>
                  <a:pt x="182827" y="584446"/>
                  <a:pt x="177652" y="586080"/>
                  <a:pt x="172370" y="587264"/>
                </a:cubicBezTo>
                <a:lnTo>
                  <a:pt x="172370" y="638607"/>
                </a:lnTo>
                <a:lnTo>
                  <a:pt x="124040" y="638607"/>
                </a:lnTo>
                <a:lnTo>
                  <a:pt x="124040" y="587934"/>
                </a:lnTo>
                <a:cubicBezTo>
                  <a:pt x="114648" y="586133"/>
                  <a:pt x="105484" y="583282"/>
                  <a:pt x="96728" y="579432"/>
                </a:cubicBezTo>
                <a:cubicBezTo>
                  <a:pt x="85241" y="574546"/>
                  <a:pt x="74497" y="568079"/>
                  <a:pt x="64798" y="560221"/>
                </a:cubicBezTo>
                <a:lnTo>
                  <a:pt x="54891" y="552054"/>
                </a:lnTo>
                <a:lnTo>
                  <a:pt x="83340" y="510484"/>
                </a:lnTo>
                <a:lnTo>
                  <a:pt x="94988" y="518785"/>
                </a:lnTo>
                <a:cubicBezTo>
                  <a:pt x="103088" y="524448"/>
                  <a:pt x="111716" y="529314"/>
                  <a:pt x="120760" y="533311"/>
                </a:cubicBezTo>
                <a:cubicBezTo>
                  <a:pt x="136892" y="540674"/>
                  <a:pt x="162530" y="540942"/>
                  <a:pt x="171299" y="533913"/>
                </a:cubicBezTo>
                <a:cubicBezTo>
                  <a:pt x="174573" y="531577"/>
                  <a:pt x="176460" y="527755"/>
                  <a:pt x="176320" y="523738"/>
                </a:cubicBezTo>
                <a:cubicBezTo>
                  <a:pt x="176427" y="521141"/>
                  <a:pt x="175282" y="518651"/>
                  <a:pt x="173241" y="517044"/>
                </a:cubicBezTo>
                <a:cubicBezTo>
                  <a:pt x="168280" y="512948"/>
                  <a:pt x="162785" y="509547"/>
                  <a:pt x="156907" y="506936"/>
                </a:cubicBezTo>
                <a:cubicBezTo>
                  <a:pt x="149343" y="503523"/>
                  <a:pt x="141109" y="500242"/>
                  <a:pt x="132139" y="496962"/>
                </a:cubicBezTo>
                <a:cubicBezTo>
                  <a:pt x="122366" y="493401"/>
                  <a:pt x="112954" y="488916"/>
                  <a:pt x="104025" y="483574"/>
                </a:cubicBezTo>
                <a:cubicBezTo>
                  <a:pt x="95108" y="478460"/>
                  <a:pt x="87176" y="471794"/>
                  <a:pt x="80596" y="463894"/>
                </a:cubicBezTo>
                <a:cubicBezTo>
                  <a:pt x="73018" y="454419"/>
                  <a:pt x="69075" y="442549"/>
                  <a:pt x="69484" y="430424"/>
                </a:cubicBezTo>
                <a:cubicBezTo>
                  <a:pt x="69035" y="413206"/>
                  <a:pt x="76211" y="396670"/>
                  <a:pt x="89097" y="385240"/>
                </a:cubicBezTo>
                <a:cubicBezTo>
                  <a:pt x="99105" y="376675"/>
                  <a:pt x="111134" y="370801"/>
                  <a:pt x="124040" y="368170"/>
                </a:cubicBezTo>
                <a:lnTo>
                  <a:pt x="124040" y="321312"/>
                </a:lnTo>
                <a:lnTo>
                  <a:pt x="172370" y="321312"/>
                </a:lnTo>
                <a:lnTo>
                  <a:pt x="172370" y="367434"/>
                </a:lnTo>
                <a:cubicBezTo>
                  <a:pt x="180745" y="369033"/>
                  <a:pt x="188811" y="371947"/>
                  <a:pt x="196268" y="376069"/>
                </a:cubicBezTo>
                <a:cubicBezTo>
                  <a:pt x="205506" y="381297"/>
                  <a:pt x="214047" y="387661"/>
                  <a:pt x="221705" y="395013"/>
                </a:cubicBezTo>
                <a:lnTo>
                  <a:pt x="231545" y="404518"/>
                </a:lnTo>
                <a:lnTo>
                  <a:pt x="198812" y="440264"/>
                </a:lnTo>
                <a:lnTo>
                  <a:pt x="188637" y="432499"/>
                </a:lnTo>
                <a:cubicBezTo>
                  <a:pt x="184955" y="429688"/>
                  <a:pt x="181541" y="427211"/>
                  <a:pt x="178194" y="425002"/>
                </a:cubicBezTo>
                <a:cubicBezTo>
                  <a:pt x="175443" y="423134"/>
                  <a:pt x="172531" y="421521"/>
                  <a:pt x="169492" y="420182"/>
                </a:cubicBezTo>
                <a:cubicBezTo>
                  <a:pt x="166446" y="418834"/>
                  <a:pt x="163260" y="417845"/>
                  <a:pt x="159986" y="417237"/>
                </a:cubicBezTo>
                <a:cubicBezTo>
                  <a:pt x="149611" y="415162"/>
                  <a:pt x="135286" y="416032"/>
                  <a:pt x="128859" y="420852"/>
                </a:cubicBezTo>
                <a:cubicBezTo>
                  <a:pt x="125928" y="422979"/>
                  <a:pt x="124301" y="426475"/>
                  <a:pt x="124575" y="430089"/>
                </a:cubicBezTo>
                <a:cubicBezTo>
                  <a:pt x="124482" y="431881"/>
                  <a:pt x="125412" y="433572"/>
                  <a:pt x="126985" y="434440"/>
                </a:cubicBezTo>
                <a:cubicBezTo>
                  <a:pt x="132153" y="438251"/>
                  <a:pt x="137769" y="441400"/>
                  <a:pt x="143720" y="443812"/>
                </a:cubicBezTo>
                <a:cubicBezTo>
                  <a:pt x="151485" y="447025"/>
                  <a:pt x="159920" y="450506"/>
                  <a:pt x="168890" y="453585"/>
                </a:cubicBezTo>
                <a:cubicBezTo>
                  <a:pt x="178656" y="457165"/>
                  <a:pt x="188068" y="461646"/>
                  <a:pt x="197004" y="466973"/>
                </a:cubicBezTo>
                <a:cubicBezTo>
                  <a:pt x="206175" y="472253"/>
                  <a:pt x="214261" y="479230"/>
                  <a:pt x="220835" y="487524"/>
                </a:cubicBezTo>
                <a:cubicBezTo>
                  <a:pt x="228279" y="497397"/>
                  <a:pt x="232128" y="509507"/>
                  <a:pt x="231746" y="521864"/>
                </a:cubicBezTo>
                <a:cubicBezTo>
                  <a:pt x="231780" y="530754"/>
                  <a:pt x="229885" y="539550"/>
                  <a:pt x="226190" y="547636"/>
                </a:cubicBezTo>
                <a:close/>
              </a:path>
            </a:pathLst>
          </a:custGeom>
          <a:solidFill>
            <a:srgbClr val="0070C0"/>
          </a:solidFill>
          <a:ln w="6694" cap="flat">
            <a:noFill/>
            <a:prstDash val="solid"/>
            <a:miter/>
          </a:ln>
        </p:spPr>
        <p:txBody>
          <a:bodyPr rtlCol="0" anchor="ctr"/>
          <a:lstStyle/>
          <a:p>
            <a:endParaRPr lang="zh-TW" altLang="en-US"/>
          </a:p>
        </p:txBody>
      </p:sp>
      <p:sp>
        <p:nvSpPr>
          <p:cNvPr id="17" name="手繪多邊形: 圖案 16">
            <a:extLst>
              <a:ext uri="{FF2B5EF4-FFF2-40B4-BE49-F238E27FC236}">
                <a16:creationId xmlns:a16="http://schemas.microsoft.com/office/drawing/2014/main" id="{9D96F10A-8AB0-88B2-0A78-824282DAEBAD}"/>
              </a:ext>
            </a:extLst>
          </p:cNvPr>
          <p:cNvSpPr/>
          <p:nvPr/>
        </p:nvSpPr>
        <p:spPr>
          <a:xfrm>
            <a:off x="1249223" y="1562748"/>
            <a:ext cx="704358" cy="704358"/>
          </a:xfrm>
          <a:custGeom>
            <a:avLst/>
            <a:gdLst>
              <a:gd name="connsiteX0" fmla="*/ 297258 w 586740"/>
              <a:gd name="connsiteY0" fmla="*/ 2 h 586740"/>
              <a:gd name="connsiteX1" fmla="*/ 2 w 586740"/>
              <a:gd name="connsiteY1" fmla="*/ 295277 h 586740"/>
              <a:gd name="connsiteX2" fmla="*/ 295277 w 586740"/>
              <a:gd name="connsiteY2" fmla="*/ 592533 h 586740"/>
              <a:gd name="connsiteX3" fmla="*/ 592533 w 586740"/>
              <a:gd name="connsiteY3" fmla="*/ 297258 h 586740"/>
              <a:gd name="connsiteX4" fmla="*/ 592533 w 586740"/>
              <a:gd name="connsiteY4" fmla="*/ 296267 h 586740"/>
              <a:gd name="connsiteX5" fmla="*/ 297334 w 586740"/>
              <a:gd name="connsiteY5" fmla="*/ 2 h 586740"/>
              <a:gd name="connsiteX6" fmla="*/ 297258 w 586740"/>
              <a:gd name="connsiteY6" fmla="*/ 2 h 586740"/>
              <a:gd name="connsiteX7" fmla="*/ 338558 w 586740"/>
              <a:gd name="connsiteY7" fmla="*/ 400585 h 586740"/>
              <a:gd name="connsiteX8" fmla="*/ 300458 w 586740"/>
              <a:gd name="connsiteY8" fmla="*/ 451639 h 586740"/>
              <a:gd name="connsiteX9" fmla="*/ 269978 w 586740"/>
              <a:gd name="connsiteY9" fmla="*/ 431979 h 586740"/>
              <a:gd name="connsiteX10" fmla="*/ 131676 w 586740"/>
              <a:gd name="connsiteY10" fmla="*/ 311888 h 586740"/>
              <a:gd name="connsiteX11" fmla="*/ 129389 w 586740"/>
              <a:gd name="connsiteY11" fmla="*/ 277674 h 586740"/>
              <a:gd name="connsiteX12" fmla="*/ 161317 w 586740"/>
              <a:gd name="connsiteY12" fmla="*/ 282551 h 586740"/>
              <a:gd name="connsiteX13" fmla="*/ 279656 w 586740"/>
              <a:gd name="connsiteY13" fmla="*/ 352350 h 586740"/>
              <a:gd name="connsiteX14" fmla="*/ 387936 w 586740"/>
              <a:gd name="connsiteY14" fmla="*/ 162765 h 586740"/>
              <a:gd name="connsiteX15" fmla="*/ 414606 w 586740"/>
              <a:gd name="connsiteY15" fmla="*/ 143639 h 586740"/>
              <a:gd name="connsiteX16" fmla="*/ 427941 w 586740"/>
              <a:gd name="connsiteY16" fmla="*/ 172595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740" h="586740">
                <a:moveTo>
                  <a:pt x="297258" y="2"/>
                </a:moveTo>
                <a:cubicBezTo>
                  <a:pt x="133634" y="-547"/>
                  <a:pt x="551" y="131652"/>
                  <a:pt x="2" y="295277"/>
                </a:cubicBezTo>
                <a:cubicBezTo>
                  <a:pt x="-547" y="458901"/>
                  <a:pt x="131652" y="591984"/>
                  <a:pt x="295277" y="592533"/>
                </a:cubicBezTo>
                <a:cubicBezTo>
                  <a:pt x="458901" y="593074"/>
                  <a:pt x="591984" y="460882"/>
                  <a:pt x="592533" y="297258"/>
                </a:cubicBezTo>
                <a:cubicBezTo>
                  <a:pt x="592533" y="296930"/>
                  <a:pt x="592533" y="296595"/>
                  <a:pt x="592533" y="296267"/>
                </a:cubicBezTo>
                <a:cubicBezTo>
                  <a:pt x="592830" y="132940"/>
                  <a:pt x="460661" y="299"/>
                  <a:pt x="297334" y="2"/>
                </a:cubicBezTo>
                <a:cubicBezTo>
                  <a:pt x="297311" y="2"/>
                  <a:pt x="297281" y="2"/>
                  <a:pt x="297258" y="2"/>
                </a:cubicBezTo>
                <a:moveTo>
                  <a:pt x="338558" y="400585"/>
                </a:moveTo>
                <a:cubicBezTo>
                  <a:pt x="338558" y="400585"/>
                  <a:pt x="317984" y="451639"/>
                  <a:pt x="300458" y="451639"/>
                </a:cubicBezTo>
                <a:cubicBezTo>
                  <a:pt x="289943" y="451639"/>
                  <a:pt x="269978" y="431979"/>
                  <a:pt x="269978" y="431979"/>
                </a:cubicBezTo>
                <a:lnTo>
                  <a:pt x="131676" y="311888"/>
                </a:lnTo>
                <a:cubicBezTo>
                  <a:pt x="131676" y="311888"/>
                  <a:pt x="111940" y="295277"/>
                  <a:pt x="129389" y="277674"/>
                </a:cubicBezTo>
                <a:cubicBezTo>
                  <a:pt x="142724" y="264339"/>
                  <a:pt x="161317" y="282551"/>
                  <a:pt x="161317" y="282551"/>
                </a:cubicBezTo>
                <a:lnTo>
                  <a:pt x="279656" y="352350"/>
                </a:lnTo>
                <a:lnTo>
                  <a:pt x="387936" y="162765"/>
                </a:lnTo>
                <a:cubicBezTo>
                  <a:pt x="387936" y="162765"/>
                  <a:pt x="398451" y="143639"/>
                  <a:pt x="414606" y="143639"/>
                </a:cubicBezTo>
                <a:cubicBezTo>
                  <a:pt x="428093" y="143639"/>
                  <a:pt x="427941" y="172595"/>
                  <a:pt x="427941" y="172595"/>
                </a:cubicBezTo>
                <a:close/>
              </a:path>
            </a:pathLst>
          </a:custGeom>
          <a:solidFill>
            <a:schemeClr val="accent5"/>
          </a:solidFill>
          <a:ln w="7620" cap="flat">
            <a:noFill/>
            <a:prstDash val="solid"/>
            <a:miter/>
          </a:ln>
        </p:spPr>
        <p:txBody>
          <a:bodyPr rtlCol="0" anchor="ctr"/>
          <a:lstStyle/>
          <a:p>
            <a:endParaRPr lang="zh-TW" altLang="en-US"/>
          </a:p>
        </p:txBody>
      </p:sp>
      <p:sp>
        <p:nvSpPr>
          <p:cNvPr id="18" name="Shape 1493">
            <a:extLst>
              <a:ext uri="{FF2B5EF4-FFF2-40B4-BE49-F238E27FC236}">
                <a16:creationId xmlns:a16="http://schemas.microsoft.com/office/drawing/2014/main" id="{77AAC576-9B20-9BDD-C66F-B599A397FE6C}"/>
              </a:ext>
            </a:extLst>
          </p:cNvPr>
          <p:cNvSpPr/>
          <p:nvPr/>
        </p:nvSpPr>
        <p:spPr>
          <a:xfrm>
            <a:off x="6291473" y="2963095"/>
            <a:ext cx="2712090" cy="14403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t">
            <a:noAutofit/>
          </a:bodyPr>
          <a:lstStyle>
            <a:lvl1pPr defTabSz="587022">
              <a:defRPr sz="1600">
                <a:solidFill>
                  <a:srgbClr val="A6A7AC"/>
                </a:solidFill>
                <a:latin typeface="PT Sans"/>
                <a:ea typeface="PT Sans"/>
                <a:cs typeface="PT Sans"/>
                <a:sym typeface="PT Sans"/>
              </a:defRPr>
            </a:lvl1pPr>
          </a:lstStyle>
          <a:p>
            <a:pPr marL="285750" marR="0" lvl="0" indent="-285750" algn="just" defTabSz="587022"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i="0" u="none" strike="noStrike" kern="0" cap="none" spc="0" normalizeH="0" baseline="0" noProof="0" dirty="0">
                <a:ln>
                  <a:noFill/>
                </a:ln>
                <a:solidFill>
                  <a:schemeClr val="tx2"/>
                </a:solidFill>
                <a:effectLst/>
                <a:uLnTx/>
                <a:uFillTx/>
                <a:latin typeface="Arial"/>
                <a:ea typeface="微軟正黑體"/>
                <a:sym typeface="PT Sans"/>
              </a:rPr>
              <a:t>基於資安考量同仁應建立</a:t>
            </a:r>
            <a:endParaRPr kumimoji="0" lang="en-US" altLang="zh-TW" i="0" u="none" strike="noStrike" kern="0" cap="none" spc="0" normalizeH="0" baseline="0" noProof="0" dirty="0">
              <a:ln>
                <a:noFill/>
              </a:ln>
              <a:solidFill>
                <a:schemeClr val="tx2"/>
              </a:solidFill>
              <a:effectLst/>
              <a:uLnTx/>
              <a:uFillTx/>
              <a:latin typeface="Arial"/>
              <a:ea typeface="微軟正黑體"/>
              <a:sym typeface="PT Sans"/>
            </a:endParaRPr>
          </a:p>
          <a:p>
            <a:pPr marR="0" lvl="0" algn="just" defTabSz="587022" eaLnBrk="1" fontAlgn="auto" latinLnBrk="0" hangingPunct="1">
              <a:lnSpc>
                <a:spcPct val="100000"/>
              </a:lnSpc>
              <a:spcBef>
                <a:spcPts val="0"/>
              </a:spcBef>
              <a:spcAft>
                <a:spcPts val="0"/>
              </a:spcAft>
              <a:buClrTx/>
              <a:buSzTx/>
              <a:tabLst/>
              <a:defRPr/>
            </a:pPr>
            <a:r>
              <a:rPr kumimoji="0" lang="zh-TW" altLang="en-US" sz="1800" b="1" i="0" u="none" strike="noStrike" kern="0" cap="none" spc="0" normalizeH="0" baseline="0" noProof="0" dirty="0">
                <a:ln>
                  <a:noFill/>
                </a:ln>
                <a:solidFill>
                  <a:schemeClr val="tx2"/>
                </a:solidFill>
                <a:effectLst/>
                <a:uLnTx/>
                <a:uFillTx/>
                <a:latin typeface="Arial"/>
                <a:ea typeface="微軟正黑體"/>
                <a:sym typeface="PT Sans"/>
              </a:rPr>
              <a:t>     ”私有”</a:t>
            </a:r>
            <a:r>
              <a:rPr kumimoji="0" lang="zh-TW" altLang="en-US" i="0" u="none" strike="noStrike" kern="0" cap="none" spc="0" normalizeH="0" baseline="0" noProof="0" dirty="0">
                <a:ln>
                  <a:noFill/>
                </a:ln>
                <a:solidFill>
                  <a:schemeClr val="tx2"/>
                </a:solidFill>
                <a:effectLst/>
                <a:uLnTx/>
                <a:uFillTx/>
                <a:latin typeface="Arial"/>
                <a:ea typeface="微軟正黑體"/>
                <a:sym typeface="PT Sans"/>
              </a:rPr>
              <a:t>的網站或團隊並    </a:t>
            </a:r>
            <a:endParaRPr kumimoji="0" lang="en-US" altLang="zh-TW" i="0" u="none" strike="noStrike" kern="0" cap="none" spc="0" normalizeH="0" baseline="0" noProof="0" dirty="0">
              <a:ln>
                <a:noFill/>
              </a:ln>
              <a:solidFill>
                <a:schemeClr val="tx2"/>
              </a:solidFill>
              <a:effectLst/>
              <a:uLnTx/>
              <a:uFillTx/>
              <a:latin typeface="Arial"/>
              <a:ea typeface="微軟正黑體"/>
              <a:sym typeface="PT Sans"/>
            </a:endParaRPr>
          </a:p>
          <a:p>
            <a:pPr marR="0" lvl="0" algn="just" defTabSz="587022" eaLnBrk="1" fontAlgn="auto" latinLnBrk="0" hangingPunct="1">
              <a:lnSpc>
                <a:spcPct val="100000"/>
              </a:lnSpc>
              <a:spcBef>
                <a:spcPts val="0"/>
              </a:spcBef>
              <a:spcAft>
                <a:spcPts val="0"/>
              </a:spcAft>
              <a:buClrTx/>
              <a:buSzTx/>
              <a:tabLst/>
              <a:defRPr/>
            </a:pPr>
            <a:r>
              <a:rPr lang="en-US" altLang="zh-TW" kern="0" dirty="0">
                <a:solidFill>
                  <a:schemeClr val="tx2"/>
                </a:solidFill>
                <a:latin typeface="Arial"/>
                <a:ea typeface="微軟正黑體"/>
              </a:rPr>
              <a:t>     </a:t>
            </a:r>
            <a:r>
              <a:rPr kumimoji="0" lang="zh-TW" altLang="en-US" i="0" u="none" strike="noStrike" kern="0" cap="none" spc="0" normalizeH="0" baseline="0" noProof="0" dirty="0">
                <a:ln>
                  <a:noFill/>
                </a:ln>
                <a:solidFill>
                  <a:schemeClr val="tx2"/>
                </a:solidFill>
                <a:effectLst/>
                <a:uLnTx/>
                <a:uFillTx/>
                <a:latin typeface="Arial"/>
                <a:ea typeface="微軟正黑體"/>
                <a:sym typeface="PT Sans"/>
              </a:rPr>
              <a:t>負管理成員之責。</a:t>
            </a:r>
            <a:endParaRPr kumimoji="0" lang="en-US" altLang="zh-TW" i="0" u="none" strike="noStrike" kern="0" cap="none" spc="0" normalizeH="0" baseline="0" noProof="0" dirty="0">
              <a:ln>
                <a:noFill/>
              </a:ln>
              <a:solidFill>
                <a:schemeClr val="tx2"/>
              </a:solidFill>
              <a:effectLst/>
              <a:uLnTx/>
              <a:uFillTx/>
              <a:latin typeface="Arial"/>
              <a:ea typeface="微軟正黑體"/>
              <a:sym typeface="PT Sans"/>
            </a:endParaRPr>
          </a:p>
          <a:p>
            <a:pPr marL="285750" marR="0" lvl="0" indent="-285750" algn="just" defTabSz="587022"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zh-TW" i="0" u="none" strike="noStrike" kern="0" cap="none" spc="0" normalizeH="0" baseline="0" noProof="0" dirty="0">
                <a:ln>
                  <a:noFill/>
                </a:ln>
                <a:solidFill>
                  <a:schemeClr val="tx2"/>
                </a:solidFill>
                <a:effectLst/>
                <a:uLnTx/>
                <a:uFillTx/>
                <a:latin typeface="Arial"/>
                <a:ea typeface="微軟正黑體"/>
                <a:sym typeface="PT Sans"/>
              </a:rPr>
              <a:t>[</a:t>
            </a:r>
            <a:r>
              <a:rPr kumimoji="0" lang="zh-TW" altLang="en-US" i="0" u="none" strike="noStrike" kern="0" cap="none" spc="0" normalizeH="0" baseline="0" noProof="0" dirty="0">
                <a:ln>
                  <a:noFill/>
                </a:ln>
                <a:solidFill>
                  <a:schemeClr val="tx2"/>
                </a:solidFill>
                <a:effectLst/>
                <a:uLnTx/>
                <a:uFillTx/>
                <a:latin typeface="Arial"/>
                <a:ea typeface="微軟正黑體"/>
                <a:sym typeface="PT Sans"/>
              </a:rPr>
              <a:t>團隊擁有者</a:t>
            </a:r>
            <a:r>
              <a:rPr kumimoji="0" lang="en-US" altLang="zh-TW" i="0" u="none" strike="noStrike" kern="0" cap="none" spc="0" normalizeH="0" baseline="0" noProof="0" dirty="0">
                <a:ln>
                  <a:noFill/>
                </a:ln>
                <a:solidFill>
                  <a:schemeClr val="tx2"/>
                </a:solidFill>
                <a:effectLst/>
                <a:uLnTx/>
                <a:uFillTx/>
                <a:latin typeface="Arial"/>
                <a:ea typeface="微軟正黑體"/>
                <a:sym typeface="PT Sans"/>
              </a:rPr>
              <a:t>]</a:t>
            </a:r>
            <a:r>
              <a:rPr kumimoji="0" lang="zh-TW" altLang="en-US" i="0" u="none" strike="noStrike" kern="0" cap="none" spc="0" normalizeH="0" baseline="0" noProof="0" dirty="0">
                <a:ln>
                  <a:noFill/>
                </a:ln>
                <a:solidFill>
                  <a:schemeClr val="tx2"/>
                </a:solidFill>
                <a:effectLst/>
                <a:uLnTx/>
                <a:uFillTx/>
                <a:latin typeface="Arial"/>
                <a:ea typeface="微軟正黑體"/>
                <a:sym typeface="PT Sans"/>
              </a:rPr>
              <a:t>應善盡團隊管理之責，定期檢視團隊成員以及授與團隊成員合理權限。</a:t>
            </a:r>
          </a:p>
          <a:p>
            <a:pPr marL="285750" marR="0" lvl="0" indent="-285750" algn="just" defTabSz="587022"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i="0" u="none" strike="noStrike" kern="0" cap="none" spc="0" normalizeH="0" baseline="0" noProof="0" dirty="0">
              <a:ln>
                <a:noFill/>
              </a:ln>
              <a:solidFill>
                <a:schemeClr val="tx2"/>
              </a:solidFill>
              <a:effectLst/>
              <a:uLnTx/>
              <a:uFillTx/>
              <a:latin typeface="Arial"/>
              <a:ea typeface="微軟正黑體"/>
              <a:sym typeface="PT Sans"/>
            </a:endParaRPr>
          </a:p>
          <a:p>
            <a:pPr marL="171450" marR="0" lvl="0" indent="-171450" algn="just" defTabSz="587022"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b="0" i="0" u="none" strike="noStrike" kern="0" cap="none" spc="0" normalizeH="0" baseline="0" noProof="0" dirty="0">
              <a:ln>
                <a:noFill/>
              </a:ln>
              <a:solidFill>
                <a:schemeClr val="tx2"/>
              </a:solidFill>
              <a:effectLst/>
              <a:uLnTx/>
              <a:uFillTx/>
              <a:latin typeface="Arial"/>
              <a:ea typeface="微軟正黑體"/>
              <a:sym typeface="PT Sans"/>
            </a:endParaRPr>
          </a:p>
        </p:txBody>
      </p:sp>
      <p:sp>
        <p:nvSpPr>
          <p:cNvPr id="19" name="Shape 1494">
            <a:extLst>
              <a:ext uri="{FF2B5EF4-FFF2-40B4-BE49-F238E27FC236}">
                <a16:creationId xmlns:a16="http://schemas.microsoft.com/office/drawing/2014/main" id="{BC3971EF-1D8D-8B46-A0F9-289F28AAE607}"/>
              </a:ext>
            </a:extLst>
          </p:cNvPr>
          <p:cNvSpPr/>
          <p:nvPr/>
        </p:nvSpPr>
        <p:spPr>
          <a:xfrm>
            <a:off x="9208963" y="1280940"/>
            <a:ext cx="2933167" cy="4589774"/>
          </a:xfrm>
          <a:prstGeom prst="rect">
            <a:avLst/>
          </a:prstGeom>
          <a:noFill/>
          <a:ln w="25400" cap="flat">
            <a:solidFill>
              <a:srgbClr val="483698"/>
            </a:solidFill>
            <a:prstDash val="solid"/>
            <a:miter lim="400000"/>
          </a:ln>
          <a:effectLst/>
        </p:spPr>
        <p:txBody>
          <a:bodyPr wrap="square" lIns="14288" tIns="14288" rIns="14288" bIns="14288" numCol="1" anchor="ctr">
            <a:noAutofit/>
          </a:bodyPr>
          <a:lstStyle/>
          <a:p>
            <a:pPr marL="0" marR="0" lvl="0" indent="0" defTabSz="412735" eaLnBrk="1" fontAlgn="auto" latinLnBrk="0" hangingPunct="1">
              <a:lnSpc>
                <a:spcPct val="100000"/>
              </a:lnSpc>
              <a:spcBef>
                <a:spcPts val="0"/>
              </a:spcBef>
              <a:spcAft>
                <a:spcPts val="0"/>
              </a:spcAft>
              <a:buClrTx/>
              <a:buSzTx/>
              <a:buFontTx/>
              <a:buNone/>
              <a:tabLst/>
              <a:defRPr sz="2000">
                <a:solidFill>
                  <a:srgbClr val="FFFFFF"/>
                </a:solidFill>
              </a:defRPr>
            </a:pPr>
            <a:endParaRPr kumimoji="0" sz="1406" b="0" i="0" u="none" strike="noStrike" kern="0" cap="none" spc="0" normalizeH="0" baseline="0" noProof="0">
              <a:ln>
                <a:noFill/>
              </a:ln>
              <a:solidFill>
                <a:srgbClr val="FFFFFF"/>
              </a:solidFill>
              <a:effectLst/>
              <a:uLnTx/>
              <a:uFillTx/>
              <a:latin typeface="Arial"/>
              <a:ea typeface="微軟正黑體"/>
            </a:endParaRPr>
          </a:p>
        </p:txBody>
      </p:sp>
      <p:sp>
        <p:nvSpPr>
          <p:cNvPr id="20" name="Shape 1499">
            <a:extLst>
              <a:ext uri="{FF2B5EF4-FFF2-40B4-BE49-F238E27FC236}">
                <a16:creationId xmlns:a16="http://schemas.microsoft.com/office/drawing/2014/main" id="{4CF217AB-042D-A3A8-082B-F55B5388E3F6}"/>
              </a:ext>
            </a:extLst>
          </p:cNvPr>
          <p:cNvSpPr/>
          <p:nvPr/>
        </p:nvSpPr>
        <p:spPr>
          <a:xfrm>
            <a:off x="9513296" y="2480516"/>
            <a:ext cx="2360651" cy="275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eaLnBrk="1" fontAlgn="auto" latinLnBrk="0" hangingPunct="1">
              <a:lnSpc>
                <a:spcPct val="80000"/>
              </a:lnSpc>
              <a:spcBef>
                <a:spcPts val="0"/>
              </a:spcBef>
              <a:spcAft>
                <a:spcPts val="0"/>
              </a:spcAft>
              <a:buClrTx/>
              <a:buSzTx/>
              <a:buFontTx/>
              <a:buNone/>
              <a:tabLst/>
              <a:defRPr/>
            </a:pPr>
            <a:r>
              <a:rPr kumimoji="0" lang="en-US" altLang="zh-TW" i="0" u="none" strike="noStrike" kern="0" cap="none" spc="0" normalizeH="0" baseline="0" noProof="0" dirty="0">
                <a:ln>
                  <a:noFill/>
                </a:ln>
                <a:solidFill>
                  <a:schemeClr val="accent5"/>
                </a:solidFill>
                <a:effectLst/>
                <a:uLnTx/>
                <a:uFillTx/>
                <a:latin typeface="Arial"/>
                <a:ea typeface="微軟正黑體"/>
                <a:sym typeface="Montserrat-SemiBold"/>
              </a:rPr>
              <a:t>Teams</a:t>
            </a:r>
            <a:r>
              <a:rPr kumimoji="0" lang="zh-TW" altLang="en-US" i="0" u="none" strike="noStrike" kern="0" cap="none" spc="0" normalizeH="0" baseline="0" noProof="0" dirty="0">
                <a:ln>
                  <a:noFill/>
                </a:ln>
                <a:solidFill>
                  <a:schemeClr val="accent5"/>
                </a:solidFill>
                <a:effectLst/>
                <a:uLnTx/>
                <a:uFillTx/>
                <a:latin typeface="Arial"/>
                <a:ea typeface="微軟正黑體"/>
                <a:sym typeface="Montserrat-SemiBold"/>
              </a:rPr>
              <a:t>團隊使用空間</a:t>
            </a:r>
            <a:endParaRPr kumimoji="0" i="0" u="none" strike="noStrike" kern="0" cap="none" spc="0" normalizeH="0" baseline="0" noProof="0" dirty="0">
              <a:ln>
                <a:noFill/>
              </a:ln>
              <a:solidFill>
                <a:schemeClr val="accent5"/>
              </a:solidFill>
              <a:effectLst/>
              <a:uLnTx/>
              <a:uFillTx/>
              <a:latin typeface="Arial"/>
              <a:ea typeface="微軟正黑體"/>
              <a:sym typeface="Montserrat-SemiBold"/>
            </a:endParaRPr>
          </a:p>
        </p:txBody>
      </p:sp>
      <p:grpSp>
        <p:nvGrpSpPr>
          <p:cNvPr id="21" name="圖形 13">
            <a:extLst>
              <a:ext uri="{FF2B5EF4-FFF2-40B4-BE49-F238E27FC236}">
                <a16:creationId xmlns:a16="http://schemas.microsoft.com/office/drawing/2014/main" id="{D50E2BEE-AE33-38BD-7A8D-8D120CBD2EEA}"/>
              </a:ext>
            </a:extLst>
          </p:cNvPr>
          <p:cNvGrpSpPr/>
          <p:nvPr/>
        </p:nvGrpSpPr>
        <p:grpSpPr>
          <a:xfrm>
            <a:off x="10377713" y="1599019"/>
            <a:ext cx="631816" cy="631816"/>
            <a:chOff x="7218446" y="1396982"/>
            <a:chExt cx="631816" cy="631816"/>
          </a:xfrm>
          <a:solidFill>
            <a:schemeClr val="accent5"/>
          </a:solidFill>
        </p:grpSpPr>
        <p:sp>
          <p:nvSpPr>
            <p:cNvPr id="22" name="手繪多邊形: 圖案 21">
              <a:extLst>
                <a:ext uri="{FF2B5EF4-FFF2-40B4-BE49-F238E27FC236}">
                  <a16:creationId xmlns:a16="http://schemas.microsoft.com/office/drawing/2014/main" id="{155DAF6B-C188-B4D6-99E0-2FC73DB4E683}"/>
                </a:ext>
              </a:extLst>
            </p:cNvPr>
            <p:cNvSpPr/>
            <p:nvPr/>
          </p:nvSpPr>
          <p:spPr>
            <a:xfrm>
              <a:off x="7218446" y="1396982"/>
              <a:ext cx="631816" cy="631816"/>
            </a:xfrm>
            <a:custGeom>
              <a:avLst/>
              <a:gdLst>
                <a:gd name="connsiteX0" fmla="*/ 598445 w 631816"/>
                <a:gd name="connsiteY0" fmla="*/ 86 h 631816"/>
                <a:gd name="connsiteX1" fmla="*/ 33975 w 631816"/>
                <a:gd name="connsiteY1" fmla="*/ 86 h 631816"/>
                <a:gd name="connsiteX2" fmla="*/ 86 w 631816"/>
                <a:gd name="connsiteY2" fmla="*/ 29351 h 631816"/>
                <a:gd name="connsiteX3" fmla="*/ 86 w 631816"/>
                <a:gd name="connsiteY3" fmla="*/ 33974 h 631816"/>
                <a:gd name="connsiteX4" fmla="*/ 86 w 631816"/>
                <a:gd name="connsiteY4" fmla="*/ 462963 h 631816"/>
                <a:gd name="connsiteX5" fmla="*/ 33975 w 631816"/>
                <a:gd name="connsiteY5" fmla="*/ 496852 h 631816"/>
                <a:gd name="connsiteX6" fmla="*/ 248433 w 631816"/>
                <a:gd name="connsiteY6" fmla="*/ 496852 h 631816"/>
                <a:gd name="connsiteX7" fmla="*/ 248433 w 631816"/>
                <a:gd name="connsiteY7" fmla="*/ 598445 h 631816"/>
                <a:gd name="connsiteX8" fmla="*/ 124295 w 631816"/>
                <a:gd name="connsiteY8" fmla="*/ 598445 h 631816"/>
                <a:gd name="connsiteX9" fmla="*/ 124295 w 631816"/>
                <a:gd name="connsiteY9" fmla="*/ 632333 h 631816"/>
                <a:gd name="connsiteX10" fmla="*/ 508124 w 631816"/>
                <a:gd name="connsiteY10" fmla="*/ 632333 h 631816"/>
                <a:gd name="connsiteX11" fmla="*/ 508124 w 631816"/>
                <a:gd name="connsiteY11" fmla="*/ 598445 h 631816"/>
                <a:gd name="connsiteX12" fmla="*/ 383915 w 631816"/>
                <a:gd name="connsiteY12" fmla="*/ 598445 h 631816"/>
                <a:gd name="connsiteX13" fmla="*/ 383915 w 631816"/>
                <a:gd name="connsiteY13" fmla="*/ 496852 h 631816"/>
                <a:gd name="connsiteX14" fmla="*/ 598445 w 631816"/>
                <a:gd name="connsiteY14" fmla="*/ 496852 h 631816"/>
                <a:gd name="connsiteX15" fmla="*/ 632262 w 631816"/>
                <a:gd name="connsiteY15" fmla="*/ 463035 h 631816"/>
                <a:gd name="connsiteX16" fmla="*/ 632262 w 631816"/>
                <a:gd name="connsiteY16" fmla="*/ 462963 h 631816"/>
                <a:gd name="connsiteX17" fmla="*/ 632262 w 631816"/>
                <a:gd name="connsiteY17" fmla="*/ 33974 h 631816"/>
                <a:gd name="connsiteX18" fmla="*/ 598445 w 631816"/>
                <a:gd name="connsiteY18" fmla="*/ 86 h 631816"/>
                <a:gd name="connsiteX19" fmla="*/ 598445 w 631816"/>
                <a:gd name="connsiteY19" fmla="*/ 429147 h 631816"/>
                <a:gd name="connsiteX20" fmla="*/ 33975 w 631816"/>
                <a:gd name="connsiteY20" fmla="*/ 429147 h 631816"/>
                <a:gd name="connsiteX21" fmla="*/ 33975 w 631816"/>
                <a:gd name="connsiteY21" fmla="*/ 34262 h 631816"/>
                <a:gd name="connsiteX22" fmla="*/ 598445 w 631816"/>
                <a:gd name="connsiteY22" fmla="*/ 34262 h 63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1816" h="631816">
                  <a:moveTo>
                    <a:pt x="598445" y="86"/>
                  </a:moveTo>
                  <a:lnTo>
                    <a:pt x="33975" y="86"/>
                  </a:lnTo>
                  <a:cubicBezTo>
                    <a:pt x="16535" y="-1192"/>
                    <a:pt x="1364" y="11911"/>
                    <a:pt x="86" y="29351"/>
                  </a:cubicBezTo>
                  <a:cubicBezTo>
                    <a:pt x="-29" y="30894"/>
                    <a:pt x="-29" y="32438"/>
                    <a:pt x="86" y="33974"/>
                  </a:cubicBezTo>
                  <a:lnTo>
                    <a:pt x="86" y="462963"/>
                  </a:lnTo>
                  <a:cubicBezTo>
                    <a:pt x="86" y="481681"/>
                    <a:pt x="15257" y="496852"/>
                    <a:pt x="33975" y="496852"/>
                  </a:cubicBezTo>
                  <a:lnTo>
                    <a:pt x="248433" y="496852"/>
                  </a:lnTo>
                  <a:lnTo>
                    <a:pt x="248433" y="598445"/>
                  </a:lnTo>
                  <a:lnTo>
                    <a:pt x="124295" y="598445"/>
                  </a:lnTo>
                  <a:lnTo>
                    <a:pt x="124295" y="632333"/>
                  </a:lnTo>
                  <a:lnTo>
                    <a:pt x="508124" y="632333"/>
                  </a:lnTo>
                  <a:lnTo>
                    <a:pt x="508124" y="598445"/>
                  </a:lnTo>
                  <a:lnTo>
                    <a:pt x="383915" y="598445"/>
                  </a:lnTo>
                  <a:lnTo>
                    <a:pt x="383915" y="496852"/>
                  </a:lnTo>
                  <a:lnTo>
                    <a:pt x="598445" y="496852"/>
                  </a:lnTo>
                  <a:cubicBezTo>
                    <a:pt x="617113" y="496852"/>
                    <a:pt x="632262" y="481710"/>
                    <a:pt x="632262" y="463035"/>
                  </a:cubicBezTo>
                  <a:cubicBezTo>
                    <a:pt x="632262" y="463014"/>
                    <a:pt x="632262" y="462985"/>
                    <a:pt x="632262" y="462963"/>
                  </a:cubicBezTo>
                  <a:lnTo>
                    <a:pt x="632262" y="33974"/>
                  </a:lnTo>
                  <a:cubicBezTo>
                    <a:pt x="632262" y="15286"/>
                    <a:pt x="617113" y="129"/>
                    <a:pt x="598445" y="86"/>
                  </a:cubicBezTo>
                  <a:moveTo>
                    <a:pt x="598445" y="429147"/>
                  </a:moveTo>
                  <a:lnTo>
                    <a:pt x="33975" y="429147"/>
                  </a:lnTo>
                  <a:lnTo>
                    <a:pt x="33975" y="34262"/>
                  </a:lnTo>
                  <a:lnTo>
                    <a:pt x="598445" y="34262"/>
                  </a:lnTo>
                  <a:close/>
                </a:path>
              </a:pathLst>
            </a:custGeom>
            <a:grpFill/>
            <a:ln w="7179" cap="flat">
              <a:noFill/>
              <a:prstDash val="solid"/>
              <a:miter/>
            </a:ln>
          </p:spPr>
          <p:txBody>
            <a:bodyPr rtlCol="0" anchor="ctr"/>
            <a:lstStyle/>
            <a:p>
              <a:endParaRPr lang="zh-TW" altLang="en-US"/>
            </a:p>
          </p:txBody>
        </p:sp>
        <p:sp>
          <p:nvSpPr>
            <p:cNvPr id="23" name="手繪多邊形: 圖案 22">
              <a:extLst>
                <a:ext uri="{FF2B5EF4-FFF2-40B4-BE49-F238E27FC236}">
                  <a16:creationId xmlns:a16="http://schemas.microsoft.com/office/drawing/2014/main" id="{991245A9-4BB3-953A-38AF-13EA06620301}"/>
                </a:ext>
              </a:extLst>
            </p:cNvPr>
            <p:cNvSpPr/>
            <p:nvPr/>
          </p:nvSpPr>
          <p:spPr>
            <a:xfrm>
              <a:off x="7438878" y="1714628"/>
              <a:ext cx="186673" cy="50258"/>
            </a:xfrm>
            <a:custGeom>
              <a:avLst/>
              <a:gdLst>
                <a:gd name="connsiteX0" fmla="*/ 13642 w 186673"/>
                <a:gd name="connsiteY0" fmla="*/ 0 h 50258"/>
                <a:gd name="connsiteX1" fmla="*/ 0 w 186673"/>
                <a:gd name="connsiteY1" fmla="*/ 13642 h 50258"/>
                <a:gd name="connsiteX2" fmla="*/ 191483 w 186673"/>
                <a:gd name="connsiteY2" fmla="*/ 13699 h 50258"/>
                <a:gd name="connsiteX3" fmla="*/ 191555 w 186673"/>
                <a:gd name="connsiteY3" fmla="*/ 13642 h 50258"/>
                <a:gd name="connsiteX4" fmla="*/ 177842 w 186673"/>
                <a:gd name="connsiteY4" fmla="*/ 0 h 50258"/>
                <a:gd name="connsiteX5" fmla="*/ 13642 w 186673"/>
                <a:gd name="connsiteY5" fmla="*/ 0 h 5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73" h="50258">
                  <a:moveTo>
                    <a:pt x="13642" y="0"/>
                  </a:moveTo>
                  <a:lnTo>
                    <a:pt x="0" y="13642"/>
                  </a:lnTo>
                  <a:cubicBezTo>
                    <a:pt x="52865" y="66542"/>
                    <a:pt x="138569" y="66563"/>
                    <a:pt x="191483" y="13699"/>
                  </a:cubicBezTo>
                  <a:cubicBezTo>
                    <a:pt x="191483" y="13678"/>
                    <a:pt x="191555" y="13663"/>
                    <a:pt x="191555" y="13642"/>
                  </a:cubicBezTo>
                  <a:lnTo>
                    <a:pt x="177842" y="0"/>
                  </a:lnTo>
                  <a:cubicBezTo>
                    <a:pt x="132466" y="45311"/>
                    <a:pt x="58996" y="45311"/>
                    <a:pt x="13642" y="0"/>
                  </a:cubicBezTo>
                </a:path>
              </a:pathLst>
            </a:custGeom>
            <a:grpFill/>
            <a:ln w="7179" cap="flat">
              <a:noFill/>
              <a:prstDash val="solid"/>
              <a:miter/>
            </a:ln>
          </p:spPr>
          <p:txBody>
            <a:bodyPr rtlCol="0" anchor="ctr"/>
            <a:lstStyle/>
            <a:p>
              <a:endParaRPr lang="zh-TW" altLang="en-US"/>
            </a:p>
          </p:txBody>
        </p:sp>
        <p:sp>
          <p:nvSpPr>
            <p:cNvPr id="24" name="手繪多邊形: 圖案 23">
              <a:extLst>
                <a:ext uri="{FF2B5EF4-FFF2-40B4-BE49-F238E27FC236}">
                  <a16:creationId xmlns:a16="http://schemas.microsoft.com/office/drawing/2014/main" id="{0C001926-6982-5A6E-FE83-A1FE9F6A0FCC}"/>
                </a:ext>
              </a:extLst>
            </p:cNvPr>
            <p:cNvSpPr/>
            <p:nvPr/>
          </p:nvSpPr>
          <p:spPr>
            <a:xfrm>
              <a:off x="7466161" y="1687201"/>
              <a:ext cx="136415" cy="35899"/>
            </a:xfrm>
            <a:custGeom>
              <a:avLst/>
              <a:gdLst>
                <a:gd name="connsiteX0" fmla="*/ 0 w 136414"/>
                <a:gd name="connsiteY0" fmla="*/ 13713 h 35898"/>
                <a:gd name="connsiteX1" fmla="*/ 136918 w 136414"/>
                <a:gd name="connsiteY1" fmla="*/ 13713 h 35898"/>
                <a:gd name="connsiteX2" fmla="*/ 123204 w 136414"/>
                <a:gd name="connsiteY2" fmla="*/ 0 h 35898"/>
                <a:gd name="connsiteX3" fmla="*/ 13714 w 136414"/>
                <a:gd name="connsiteY3" fmla="*/ 0 h 35898"/>
              </a:gdLst>
              <a:ahLst/>
              <a:cxnLst>
                <a:cxn ang="0">
                  <a:pos x="connsiteX0" y="connsiteY0"/>
                </a:cxn>
                <a:cxn ang="0">
                  <a:pos x="connsiteX1" y="connsiteY1"/>
                </a:cxn>
                <a:cxn ang="0">
                  <a:pos x="connsiteX2" y="connsiteY2"/>
                </a:cxn>
                <a:cxn ang="0">
                  <a:pos x="connsiteX3" y="connsiteY3"/>
                </a:cxn>
              </a:cxnLst>
              <a:rect l="l" t="t" r="r" b="b"/>
              <a:pathLst>
                <a:path w="136414" h="35898">
                  <a:moveTo>
                    <a:pt x="0" y="13713"/>
                  </a:moveTo>
                  <a:cubicBezTo>
                    <a:pt x="37837" y="51457"/>
                    <a:pt x="99081" y="51457"/>
                    <a:pt x="136918" y="13713"/>
                  </a:cubicBezTo>
                  <a:lnTo>
                    <a:pt x="123204" y="0"/>
                  </a:lnTo>
                  <a:cubicBezTo>
                    <a:pt x="92956" y="30205"/>
                    <a:pt x="43962" y="30205"/>
                    <a:pt x="13714" y="0"/>
                  </a:cubicBezTo>
                  <a:close/>
                </a:path>
              </a:pathLst>
            </a:custGeom>
            <a:grpFill/>
            <a:ln w="7179" cap="flat">
              <a:noFill/>
              <a:prstDash val="solid"/>
              <a:miter/>
            </a:ln>
          </p:spPr>
          <p:txBody>
            <a:bodyPr rtlCol="0" anchor="ctr"/>
            <a:lstStyle/>
            <a:p>
              <a:endParaRPr lang="zh-TW" altLang="en-US"/>
            </a:p>
          </p:txBody>
        </p:sp>
        <p:sp>
          <p:nvSpPr>
            <p:cNvPr id="25" name="手繪多邊形: 圖案 24">
              <a:extLst>
                <a:ext uri="{FF2B5EF4-FFF2-40B4-BE49-F238E27FC236}">
                  <a16:creationId xmlns:a16="http://schemas.microsoft.com/office/drawing/2014/main" id="{2592BA57-10BE-A783-8611-08F48A722FF9}"/>
                </a:ext>
              </a:extLst>
            </p:cNvPr>
            <p:cNvSpPr/>
            <p:nvPr/>
          </p:nvSpPr>
          <p:spPr>
            <a:xfrm>
              <a:off x="7493946" y="1659847"/>
              <a:ext cx="78977" cy="28719"/>
            </a:xfrm>
            <a:custGeom>
              <a:avLst/>
              <a:gdLst>
                <a:gd name="connsiteX0" fmla="*/ 81777 w 78977"/>
                <a:gd name="connsiteY0" fmla="*/ 13713 h 28718"/>
                <a:gd name="connsiteX1" fmla="*/ 68423 w 78977"/>
                <a:gd name="connsiteY1" fmla="*/ 0 h 28718"/>
                <a:gd name="connsiteX2" fmla="*/ 13692 w 78977"/>
                <a:gd name="connsiteY2" fmla="*/ 50 h 28718"/>
                <a:gd name="connsiteX3" fmla="*/ 13642 w 78977"/>
                <a:gd name="connsiteY3" fmla="*/ 0 h 28718"/>
                <a:gd name="connsiteX4" fmla="*/ 0 w 78977"/>
                <a:gd name="connsiteY4" fmla="*/ 13713 h 28718"/>
                <a:gd name="connsiteX5" fmla="*/ 82136 w 78977"/>
                <a:gd name="connsiteY5" fmla="*/ 13713 h 2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977" h="28718">
                  <a:moveTo>
                    <a:pt x="81777" y="13713"/>
                  </a:moveTo>
                  <a:lnTo>
                    <a:pt x="68423" y="0"/>
                  </a:lnTo>
                  <a:cubicBezTo>
                    <a:pt x="53324" y="15128"/>
                    <a:pt x="28820" y="15149"/>
                    <a:pt x="13692" y="50"/>
                  </a:cubicBezTo>
                  <a:cubicBezTo>
                    <a:pt x="13678" y="36"/>
                    <a:pt x="13656" y="14"/>
                    <a:pt x="13642" y="0"/>
                  </a:cubicBezTo>
                  <a:lnTo>
                    <a:pt x="0" y="13713"/>
                  </a:lnTo>
                  <a:cubicBezTo>
                    <a:pt x="22717" y="36315"/>
                    <a:pt x="59419" y="36315"/>
                    <a:pt x="82136" y="13713"/>
                  </a:cubicBezTo>
                </a:path>
              </a:pathLst>
            </a:custGeom>
            <a:grpFill/>
            <a:ln w="7179" cap="flat">
              <a:noFill/>
              <a:prstDash val="solid"/>
              <a:miter/>
            </a:ln>
          </p:spPr>
          <p:txBody>
            <a:bodyPr rtlCol="0" anchor="ctr"/>
            <a:lstStyle/>
            <a:p>
              <a:endParaRPr lang="zh-TW" altLang="en-US"/>
            </a:p>
          </p:txBody>
        </p:sp>
        <p:sp>
          <p:nvSpPr>
            <p:cNvPr id="26" name="手繪多邊形: 圖案 25">
              <a:extLst>
                <a:ext uri="{FF2B5EF4-FFF2-40B4-BE49-F238E27FC236}">
                  <a16:creationId xmlns:a16="http://schemas.microsoft.com/office/drawing/2014/main" id="{BC6EB753-4BDC-6FF4-84BA-B4C1E9DD0A20}"/>
                </a:ext>
              </a:extLst>
            </p:cNvPr>
            <p:cNvSpPr/>
            <p:nvPr/>
          </p:nvSpPr>
          <p:spPr>
            <a:xfrm>
              <a:off x="7399317" y="1497169"/>
              <a:ext cx="265650" cy="143595"/>
            </a:xfrm>
            <a:custGeom>
              <a:avLst/>
              <a:gdLst>
                <a:gd name="connsiteX0" fmla="*/ 38555 w 265650"/>
                <a:gd name="connsiteY0" fmla="*/ 149826 h 143594"/>
                <a:gd name="connsiteX1" fmla="*/ 217546 w 265650"/>
                <a:gd name="connsiteY1" fmla="*/ 149826 h 143594"/>
                <a:gd name="connsiteX2" fmla="*/ 217546 w 265650"/>
                <a:gd name="connsiteY2" fmla="*/ 149826 h 143594"/>
                <a:gd name="connsiteX3" fmla="*/ 270532 w 265650"/>
                <a:gd name="connsiteY3" fmla="*/ 91778 h 143594"/>
                <a:gd name="connsiteX4" fmla="*/ 212448 w 265650"/>
                <a:gd name="connsiteY4" fmla="*/ 38799 h 143594"/>
                <a:gd name="connsiteX5" fmla="*/ 192202 w 265650"/>
                <a:gd name="connsiteY5" fmla="*/ 43638 h 143594"/>
                <a:gd name="connsiteX6" fmla="*/ 96675 w 265650"/>
                <a:gd name="connsiteY6" fmla="*/ 6052 h 143594"/>
                <a:gd name="connsiteX7" fmla="*/ 53058 w 265650"/>
                <a:gd name="connsiteY7" fmla="*/ 72357 h 143594"/>
                <a:gd name="connsiteX8" fmla="*/ 38699 w 265650"/>
                <a:gd name="connsiteY8" fmla="*/ 72357 h 143594"/>
                <a:gd name="connsiteX9" fmla="*/ 0 w 265650"/>
                <a:gd name="connsiteY9" fmla="*/ 111056 h 143594"/>
                <a:gd name="connsiteX10" fmla="*/ 38699 w 265650"/>
                <a:gd name="connsiteY10" fmla="*/ 149754 h 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650" h="143594">
                  <a:moveTo>
                    <a:pt x="38555" y="149826"/>
                  </a:moveTo>
                  <a:lnTo>
                    <a:pt x="217546" y="149826"/>
                  </a:lnTo>
                  <a:lnTo>
                    <a:pt x="217546" y="149826"/>
                  </a:lnTo>
                  <a:cubicBezTo>
                    <a:pt x="248203" y="148426"/>
                    <a:pt x="271896" y="122436"/>
                    <a:pt x="270532" y="91778"/>
                  </a:cubicBezTo>
                  <a:cubicBezTo>
                    <a:pt x="269097" y="61121"/>
                    <a:pt x="243106" y="37399"/>
                    <a:pt x="212448" y="38799"/>
                  </a:cubicBezTo>
                  <a:cubicBezTo>
                    <a:pt x="205484" y="39122"/>
                    <a:pt x="198592" y="40759"/>
                    <a:pt x="192202" y="43638"/>
                  </a:cubicBezTo>
                  <a:cubicBezTo>
                    <a:pt x="176191" y="6878"/>
                    <a:pt x="133435" y="-9952"/>
                    <a:pt x="96675" y="6052"/>
                  </a:cubicBezTo>
                  <a:cubicBezTo>
                    <a:pt x="70268" y="17540"/>
                    <a:pt x="53159" y="43559"/>
                    <a:pt x="53058" y="72357"/>
                  </a:cubicBezTo>
                  <a:lnTo>
                    <a:pt x="38699" y="72357"/>
                  </a:lnTo>
                  <a:cubicBezTo>
                    <a:pt x="17325" y="72357"/>
                    <a:pt x="0" y="89682"/>
                    <a:pt x="0" y="111056"/>
                  </a:cubicBezTo>
                  <a:cubicBezTo>
                    <a:pt x="0" y="132430"/>
                    <a:pt x="17325" y="149754"/>
                    <a:pt x="38699" y="149754"/>
                  </a:cubicBezTo>
                </a:path>
              </a:pathLst>
            </a:custGeom>
            <a:grpFill/>
            <a:ln w="7179" cap="flat">
              <a:noFill/>
              <a:prstDash val="solid"/>
              <a:miter/>
            </a:ln>
          </p:spPr>
          <p:txBody>
            <a:bodyPr rtlCol="0" anchor="ctr"/>
            <a:lstStyle/>
            <a:p>
              <a:endParaRPr lang="zh-TW" altLang="en-US"/>
            </a:p>
          </p:txBody>
        </p:sp>
      </p:grpSp>
      <p:sp>
        <p:nvSpPr>
          <p:cNvPr id="27" name="Shape 1493">
            <a:extLst>
              <a:ext uri="{FF2B5EF4-FFF2-40B4-BE49-F238E27FC236}">
                <a16:creationId xmlns:a16="http://schemas.microsoft.com/office/drawing/2014/main" id="{8F296D3B-7F23-F588-80DC-270E31EDF84C}"/>
              </a:ext>
            </a:extLst>
          </p:cNvPr>
          <p:cNvSpPr/>
          <p:nvPr/>
        </p:nvSpPr>
        <p:spPr>
          <a:xfrm>
            <a:off x="9352966" y="2963095"/>
            <a:ext cx="2645159" cy="14403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288" tIns="14288" rIns="14288" bIns="14288" numCol="1" anchor="t">
            <a:noAutofit/>
          </a:bodyPr>
          <a:lstStyle>
            <a:lvl1pPr defTabSz="587022">
              <a:defRPr sz="1600">
                <a:solidFill>
                  <a:srgbClr val="A6A7AC"/>
                </a:solidFill>
                <a:latin typeface="PT Sans"/>
                <a:ea typeface="PT Sans"/>
                <a:cs typeface="PT Sans"/>
                <a:sym typeface="PT Sans"/>
              </a:defRPr>
            </a:lvl1pPr>
          </a:lstStyle>
          <a:p>
            <a:pPr marL="285750" marR="0" lvl="0" indent="-285750" algn="just" defTabSz="587022"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b="1" i="0" u="none" strike="noStrike" kern="0" cap="none" spc="0" normalizeH="0" baseline="0" noProof="0" dirty="0">
                <a:ln>
                  <a:noFill/>
                </a:ln>
                <a:solidFill>
                  <a:schemeClr val="tx2"/>
                </a:solidFill>
                <a:effectLst/>
                <a:uLnTx/>
                <a:uFillTx/>
                <a:latin typeface="Arial"/>
                <a:ea typeface="微軟正黑體"/>
                <a:sym typeface="PT Sans"/>
              </a:rPr>
              <a:t>工作共享目的</a:t>
            </a:r>
            <a:r>
              <a:rPr kumimoji="0" lang="en-US" altLang="zh-TW" b="1" i="0" u="none" strike="noStrike" kern="0" cap="none" spc="0" normalizeH="0" baseline="0" noProof="0" dirty="0">
                <a:ln>
                  <a:noFill/>
                </a:ln>
                <a:solidFill>
                  <a:schemeClr val="tx2"/>
                </a:solidFill>
                <a:effectLst/>
                <a:uLnTx/>
                <a:uFillTx/>
                <a:latin typeface="Arial"/>
                <a:ea typeface="微軟正黑體"/>
                <a:sym typeface="PT Sans"/>
              </a:rPr>
              <a:t>:</a:t>
            </a:r>
          </a:p>
          <a:p>
            <a:pPr algn="just">
              <a:defRPr/>
            </a:pPr>
            <a:r>
              <a:rPr kumimoji="0" lang="zh-TW" altLang="en-US" b="0" i="0" u="none" strike="noStrike" kern="0" cap="none" spc="0" normalizeH="0" baseline="0" noProof="0" dirty="0">
                <a:ln>
                  <a:noFill/>
                </a:ln>
                <a:solidFill>
                  <a:schemeClr val="tx2"/>
                </a:solidFill>
                <a:effectLst/>
                <a:uLnTx/>
                <a:uFillTx/>
                <a:latin typeface="Arial"/>
                <a:ea typeface="微軟正黑體"/>
                <a:sym typeface="PT Sans"/>
              </a:rPr>
              <a:t>團隊內因專案或工作所需文件交換空間</a:t>
            </a:r>
            <a:r>
              <a:rPr lang="zh-TW" altLang="en-US" kern="0" dirty="0">
                <a:solidFill>
                  <a:schemeClr val="tx2"/>
                </a:solidFill>
                <a:latin typeface="Arial"/>
                <a:ea typeface="微軟正黑體"/>
              </a:rPr>
              <a:t>而設立團隊</a:t>
            </a:r>
            <a:r>
              <a:rPr kumimoji="0" lang="zh-TW" altLang="en-US" b="0" i="0" u="none" strike="noStrike" kern="0" cap="none" spc="0" normalizeH="0" baseline="0" noProof="0" dirty="0">
                <a:ln>
                  <a:noFill/>
                </a:ln>
                <a:solidFill>
                  <a:schemeClr val="tx2"/>
                </a:solidFill>
                <a:effectLst/>
                <a:uLnTx/>
                <a:uFillTx/>
                <a:latin typeface="Arial"/>
                <a:ea typeface="微軟正黑體"/>
                <a:sym typeface="PT Sans"/>
              </a:rPr>
              <a:t>，當該專案或工作結束後，</a:t>
            </a:r>
            <a:r>
              <a:rPr lang="zh-TW" altLang="en-US" kern="0" dirty="0">
                <a:solidFill>
                  <a:schemeClr val="tx2"/>
                </a:solidFill>
                <a:latin typeface="Arial"/>
                <a:ea typeface="微軟正黑體"/>
              </a:rPr>
              <a:t>請</a:t>
            </a:r>
            <a:r>
              <a:rPr lang="en-US" altLang="zh-TW" kern="0" dirty="0">
                <a:solidFill>
                  <a:schemeClr val="tx2"/>
                </a:solidFill>
                <a:latin typeface="Arial"/>
                <a:ea typeface="微軟正黑體"/>
              </a:rPr>
              <a:t>[</a:t>
            </a:r>
            <a:r>
              <a:rPr lang="zh-TW" altLang="en-US" kern="0" dirty="0">
                <a:solidFill>
                  <a:schemeClr val="tx2"/>
                </a:solidFill>
                <a:latin typeface="Arial"/>
                <a:ea typeface="微軟正黑體"/>
              </a:rPr>
              <a:t>團隊擁有者</a:t>
            </a:r>
            <a:r>
              <a:rPr lang="en-US" altLang="zh-TW" kern="0" dirty="0">
                <a:solidFill>
                  <a:schemeClr val="tx2"/>
                </a:solidFill>
                <a:latin typeface="Arial"/>
                <a:ea typeface="微軟正黑體"/>
              </a:rPr>
              <a:t>]</a:t>
            </a:r>
            <a:r>
              <a:rPr lang="zh-TW" altLang="en-US" kern="0" dirty="0">
                <a:solidFill>
                  <a:schemeClr val="tx2"/>
                </a:solidFill>
                <a:latin typeface="Arial"/>
                <a:ea typeface="微軟正黑體"/>
              </a:rPr>
              <a:t>判斷是否封存或清理檔案，以合理運用</a:t>
            </a:r>
            <a:r>
              <a:rPr lang="en-US" altLang="zh-TW" kern="0" dirty="0">
                <a:solidFill>
                  <a:schemeClr val="tx2"/>
                </a:solidFill>
                <a:latin typeface="Arial"/>
                <a:ea typeface="微軟正黑體"/>
              </a:rPr>
              <a:t>25TB</a:t>
            </a:r>
            <a:r>
              <a:rPr lang="zh-TW" altLang="en-US" kern="0" dirty="0">
                <a:solidFill>
                  <a:schemeClr val="tx2"/>
                </a:solidFill>
                <a:latin typeface="Arial"/>
                <a:ea typeface="微軟正黑體"/>
              </a:rPr>
              <a:t>的</a:t>
            </a:r>
            <a:r>
              <a:rPr lang="en-US" altLang="zh-TW" kern="0" dirty="0">
                <a:solidFill>
                  <a:schemeClr val="tx2"/>
                </a:solidFill>
                <a:latin typeface="Arial"/>
                <a:ea typeface="微軟正黑體"/>
              </a:rPr>
              <a:t>SharePoint</a:t>
            </a:r>
            <a:r>
              <a:rPr lang="zh-TW" altLang="en-US" kern="0" dirty="0">
                <a:solidFill>
                  <a:schemeClr val="tx2"/>
                </a:solidFill>
                <a:latin typeface="Arial"/>
                <a:ea typeface="微軟正黑體"/>
              </a:rPr>
              <a:t>雲端空間 。</a:t>
            </a:r>
            <a:endParaRPr lang="en-US" altLang="zh-TW" kern="0" dirty="0">
              <a:solidFill>
                <a:schemeClr val="tx2"/>
              </a:solidFill>
              <a:latin typeface="Arial"/>
              <a:ea typeface="微軟正黑體"/>
            </a:endParaRPr>
          </a:p>
          <a:p>
            <a:pPr marL="171450" marR="0" lvl="0" indent="-171450" algn="just" defTabSz="587022"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b="0" i="0" u="none" strike="noStrike" kern="0" cap="none" spc="0" normalizeH="0" baseline="0" noProof="0" dirty="0">
              <a:ln>
                <a:noFill/>
              </a:ln>
              <a:solidFill>
                <a:schemeClr val="tx2"/>
              </a:solidFill>
              <a:effectLst/>
              <a:uLnTx/>
              <a:uFillTx/>
              <a:latin typeface="Arial"/>
              <a:ea typeface="微軟正黑體"/>
              <a:sym typeface="PT Sans"/>
            </a:endParaRPr>
          </a:p>
        </p:txBody>
      </p:sp>
      <p:sp>
        <p:nvSpPr>
          <p:cNvPr id="28" name="標題 1">
            <a:extLst>
              <a:ext uri="{FF2B5EF4-FFF2-40B4-BE49-F238E27FC236}">
                <a16:creationId xmlns:a16="http://schemas.microsoft.com/office/drawing/2014/main" id="{3FB2108E-03F6-F4E7-DB08-4A29DEEB04EE}"/>
              </a:ext>
            </a:extLst>
          </p:cNvPr>
          <p:cNvSpPr txBox="1">
            <a:spLocks/>
          </p:cNvSpPr>
          <p:nvPr/>
        </p:nvSpPr>
        <p:spPr>
          <a:xfrm>
            <a:off x="652668" y="-106476"/>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fontAlgn="auto">
              <a:spcAft>
                <a:spcPts val="600"/>
              </a:spcAft>
              <a:buClrTx/>
              <a:buSzTx/>
              <a:tabLst/>
              <a:defRPr/>
            </a:pPr>
            <a:r>
              <a:rPr lang="en-US" altLang="zh-TW" sz="3200" b="1" dirty="0">
                <a:solidFill>
                  <a:srgbClr val="002060"/>
                </a:solidFill>
                <a:latin typeface="微軟正黑體"/>
                <a:ea typeface="微軟正黑體"/>
              </a:rPr>
              <a:t>M365 Teams</a:t>
            </a:r>
            <a:r>
              <a:rPr lang="zh-TW" altLang="en-US" sz="3200" b="1" dirty="0">
                <a:solidFill>
                  <a:srgbClr val="002060"/>
                </a:solidFill>
                <a:latin typeface="微軟正黑體"/>
                <a:ea typeface="微軟正黑體"/>
              </a:rPr>
              <a:t>團隊建立指引</a:t>
            </a:r>
            <a:endParaRPr lang="en-US" altLang="zh-TW" sz="3200" b="1" dirty="0">
              <a:solidFill>
                <a:srgbClr val="002060"/>
              </a:solidFill>
              <a:latin typeface="微軟正黑體"/>
              <a:ea typeface="微軟正黑體"/>
            </a:endParaRPr>
          </a:p>
        </p:txBody>
      </p:sp>
    </p:spTree>
    <p:extLst>
      <p:ext uri="{BB962C8B-B14F-4D97-AF65-F5344CB8AC3E}">
        <p14:creationId xmlns:p14="http://schemas.microsoft.com/office/powerpoint/2010/main" val="9746663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群組 68">
            <a:extLst>
              <a:ext uri="{FF2B5EF4-FFF2-40B4-BE49-F238E27FC236}">
                <a16:creationId xmlns:a16="http://schemas.microsoft.com/office/drawing/2014/main" id="{A911BC6F-DEE2-4F7F-011E-AE63E1EC47AA}"/>
              </a:ext>
            </a:extLst>
          </p:cNvPr>
          <p:cNvGrpSpPr/>
          <p:nvPr/>
        </p:nvGrpSpPr>
        <p:grpSpPr>
          <a:xfrm>
            <a:off x="2927648" y="3629999"/>
            <a:ext cx="3312368" cy="2555608"/>
            <a:chOff x="983432" y="3305293"/>
            <a:chExt cx="4176464" cy="3222287"/>
          </a:xfrm>
        </p:grpSpPr>
        <p:grpSp>
          <p:nvGrpSpPr>
            <p:cNvPr id="70" name="群組 69">
              <a:extLst>
                <a:ext uri="{FF2B5EF4-FFF2-40B4-BE49-F238E27FC236}">
                  <a16:creationId xmlns:a16="http://schemas.microsoft.com/office/drawing/2014/main" id="{3ADB5FB8-6118-5EEF-E510-F83D4985E213}"/>
                </a:ext>
              </a:extLst>
            </p:cNvPr>
            <p:cNvGrpSpPr/>
            <p:nvPr/>
          </p:nvGrpSpPr>
          <p:grpSpPr>
            <a:xfrm>
              <a:off x="983432" y="3789040"/>
              <a:ext cx="4176464" cy="2470963"/>
              <a:chOff x="479376" y="2465419"/>
              <a:chExt cx="4752528" cy="2811786"/>
            </a:xfrm>
          </p:grpSpPr>
          <p:pic>
            <p:nvPicPr>
              <p:cNvPr id="74" name="圖片 73">
                <a:extLst>
                  <a:ext uri="{FF2B5EF4-FFF2-40B4-BE49-F238E27FC236}">
                    <a16:creationId xmlns:a16="http://schemas.microsoft.com/office/drawing/2014/main" id="{70497719-FB7B-A8E9-4D32-C455A0AEEEDA}"/>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75" name="圖片 74">
                <a:extLst>
                  <a:ext uri="{FF2B5EF4-FFF2-40B4-BE49-F238E27FC236}">
                    <a16:creationId xmlns:a16="http://schemas.microsoft.com/office/drawing/2014/main" id="{5172581D-06C1-0A2D-6714-57B538DFD0BC}"/>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76" name="矩形 75">
                <a:extLst>
                  <a:ext uri="{FF2B5EF4-FFF2-40B4-BE49-F238E27FC236}">
                    <a16:creationId xmlns:a16="http://schemas.microsoft.com/office/drawing/2014/main" id="{DA934786-23D6-235B-6B29-65797273AC87}"/>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77" name="圖片 76">
                <a:extLst>
                  <a:ext uri="{FF2B5EF4-FFF2-40B4-BE49-F238E27FC236}">
                    <a16:creationId xmlns:a16="http://schemas.microsoft.com/office/drawing/2014/main" id="{752F5704-7CB8-F45A-B89E-8467D395D890}"/>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78" name="矩形 77">
                <a:extLst>
                  <a:ext uri="{FF2B5EF4-FFF2-40B4-BE49-F238E27FC236}">
                    <a16:creationId xmlns:a16="http://schemas.microsoft.com/office/drawing/2014/main" id="{00EBD958-9860-738C-CFB4-96C1103A26B1}"/>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cxnSp>
            <p:nvCxnSpPr>
              <p:cNvPr id="79" name="直線接點 78">
                <a:extLst>
                  <a:ext uri="{FF2B5EF4-FFF2-40B4-BE49-F238E27FC236}">
                    <a16:creationId xmlns:a16="http://schemas.microsoft.com/office/drawing/2014/main" id="{EAE5306E-678F-C508-B4CC-0077CC32E37F}"/>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B1D5A163-DF7F-7FFB-7F2B-9DAB9F0A11A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438CC9A8-61F8-58E8-CA0F-1F854B87CC37}"/>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82" name="圖片 81">
                <a:extLst>
                  <a:ext uri="{FF2B5EF4-FFF2-40B4-BE49-F238E27FC236}">
                    <a16:creationId xmlns:a16="http://schemas.microsoft.com/office/drawing/2014/main" id="{5CC391B2-A723-3907-B88D-693FA017E3EA}"/>
                  </a:ext>
                </a:extLst>
              </p:cNvPr>
              <p:cNvPicPr>
                <a:picLocks noChangeAspect="1"/>
              </p:cNvPicPr>
              <p:nvPr/>
            </p:nvPicPr>
            <p:blipFill>
              <a:blip r:embed="rId6"/>
              <a:stretch>
                <a:fillRect/>
              </a:stretch>
            </p:blipFill>
            <p:spPr>
              <a:xfrm>
                <a:off x="1055441" y="2465419"/>
                <a:ext cx="1944216" cy="315509"/>
              </a:xfrm>
              <a:prstGeom prst="rect">
                <a:avLst/>
              </a:prstGeom>
            </p:spPr>
          </p:pic>
          <p:pic>
            <p:nvPicPr>
              <p:cNvPr id="83" name="圖片 82">
                <a:extLst>
                  <a:ext uri="{FF2B5EF4-FFF2-40B4-BE49-F238E27FC236}">
                    <a16:creationId xmlns:a16="http://schemas.microsoft.com/office/drawing/2014/main" id="{4979F6B7-A964-98F4-7D3E-D79CA5EF1FA6}"/>
                  </a:ext>
                </a:extLst>
              </p:cNvPr>
              <p:cNvPicPr>
                <a:picLocks noChangeAspect="1"/>
              </p:cNvPicPr>
              <p:nvPr/>
            </p:nvPicPr>
            <p:blipFill>
              <a:blip r:embed="rId7"/>
              <a:stretch>
                <a:fillRect/>
              </a:stretch>
            </p:blipFill>
            <p:spPr>
              <a:xfrm>
                <a:off x="3287687" y="4293097"/>
                <a:ext cx="1944217" cy="255124"/>
              </a:xfrm>
              <a:prstGeom prst="rect">
                <a:avLst/>
              </a:prstGeom>
            </p:spPr>
          </p:pic>
        </p:grpSp>
        <p:sp>
          <p:nvSpPr>
            <p:cNvPr id="71" name="矩形 70">
              <a:extLst>
                <a:ext uri="{FF2B5EF4-FFF2-40B4-BE49-F238E27FC236}">
                  <a16:creationId xmlns:a16="http://schemas.microsoft.com/office/drawing/2014/main" id="{CAB52588-E84C-E8FA-2921-D1AD34DA04D4}"/>
                </a:ext>
              </a:extLst>
            </p:cNvPr>
            <p:cNvSpPr/>
            <p:nvPr/>
          </p:nvSpPr>
          <p:spPr>
            <a:xfrm rot="18886231">
              <a:off x="1502021" y="4823359"/>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2" name="矩形 71">
              <a:extLst>
                <a:ext uri="{FF2B5EF4-FFF2-40B4-BE49-F238E27FC236}">
                  <a16:creationId xmlns:a16="http://schemas.microsoft.com/office/drawing/2014/main" id="{5AB2D387-EAFF-6B06-4865-B2F50F33CAD1}"/>
                </a:ext>
              </a:extLst>
            </p:cNvPr>
            <p:cNvSpPr/>
            <p:nvPr/>
          </p:nvSpPr>
          <p:spPr>
            <a:xfrm rot="18886231">
              <a:off x="1231785" y="4202071"/>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3" name="矩形 72">
              <a:extLst>
                <a:ext uri="{FF2B5EF4-FFF2-40B4-BE49-F238E27FC236}">
                  <a16:creationId xmlns:a16="http://schemas.microsoft.com/office/drawing/2014/main" id="{23C314D5-D95E-72EE-EA5A-CD373DAA75A8}"/>
                </a:ext>
              </a:extLst>
            </p:cNvPr>
            <p:cNvSpPr/>
            <p:nvPr/>
          </p:nvSpPr>
          <p:spPr>
            <a:xfrm rot="18886231">
              <a:off x="1934903" y="4809474"/>
              <a:ext cx="2519707"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SVM </a:t>
            </a:r>
            <a:r>
              <a:rPr lang="zh-TW" altLang="en-US" sz="3200" b="1" dirty="0">
                <a:latin typeface="微軟正黑體" panose="020B0604030504040204" pitchFamily="34" charset="-120"/>
                <a:ea typeface="微軟正黑體" panose="020B0604030504040204" pitchFamily="34" charset="-120"/>
              </a:rPr>
              <a:t>的損失函數</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Hinge loss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dirty="0">
                <a:solidFill>
                  <a:srgbClr val="555555"/>
                </a:solidFill>
                <a:latin typeface="微軟正黑體" panose="020B0604030504040204" pitchFamily="34" charset="-120"/>
                <a:ea typeface="微軟正黑體" panose="020B0604030504040204" pitchFamily="34" charset="-120"/>
              </a:rPr>
              <a:t>在支持向量機中，我們允許模型對一些數據點進行錯誤分類。我們對這種錯誤分類對模型進行懲罰。</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principle</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Support Vector Machine (SVM)</a:t>
            </a:r>
          </a:p>
        </p:txBody>
      </p:sp>
      <p:sp>
        <p:nvSpPr>
          <p:cNvPr id="53" name="矩形 52">
            <a:extLst>
              <a:ext uri="{FF2B5EF4-FFF2-40B4-BE49-F238E27FC236}">
                <a16:creationId xmlns:a16="http://schemas.microsoft.com/office/drawing/2014/main" id="{32E04057-ED99-46EB-804B-50C6F571F382}"/>
              </a:ext>
            </a:extLst>
          </p:cNvPr>
          <p:cNvSpPr/>
          <p:nvPr/>
        </p:nvSpPr>
        <p:spPr>
          <a:xfrm>
            <a:off x="5879976" y="1700808"/>
            <a:ext cx="2563843" cy="369332"/>
          </a:xfrm>
          <a:prstGeom prst="rect">
            <a:avLst/>
          </a:prstGeom>
        </p:spPr>
        <p:txBody>
          <a:bodyPr wrap="none">
            <a:spAutoFit/>
          </a:bodyPr>
          <a:lstStyle/>
          <a:p>
            <a:r>
              <a:rPr lang="en-US" altLang="zh-TW" b="1" i="0" dirty="0">
                <a:solidFill>
                  <a:srgbClr val="444444"/>
                </a:solidFill>
                <a:effectLst/>
                <a:latin typeface="微軟正黑體" panose="020B0604030504040204" pitchFamily="34" charset="-120"/>
                <a:ea typeface="微軟正黑體" panose="020B0604030504040204" pitchFamily="34" charset="-120"/>
              </a:rPr>
              <a:t>Goal (what we want):</a:t>
            </a:r>
            <a:r>
              <a:rPr lang="zh-TW" altLang="en-US" b="1" i="0" dirty="0">
                <a:solidFill>
                  <a:srgbClr val="444444"/>
                </a:solidFill>
                <a:effectLst/>
                <a:latin typeface="微軟正黑體" panose="020B0604030504040204" pitchFamily="34" charset="-120"/>
                <a:ea typeface="微軟正黑體" panose="020B0604030504040204" pitchFamily="34" charset="-120"/>
              </a:rPr>
              <a:t> </a:t>
            </a:r>
            <a:endParaRPr lang="en-US" altLang="zh-TW" b="1" i="0" dirty="0">
              <a:solidFill>
                <a:srgbClr val="444444"/>
              </a:solidFill>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9810451-40E0-6DB2-7901-6738A1249DE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879976" y="2276872"/>
            <a:ext cx="5562304" cy="1512168"/>
          </a:xfrm>
          <a:prstGeom prst="rect">
            <a:avLst/>
          </a:prstGeom>
        </p:spPr>
      </p:pic>
      <p:pic>
        <p:nvPicPr>
          <p:cNvPr id="1026" name="Picture 2" descr="Lightbox">
            <a:extLst>
              <a:ext uri="{FF2B5EF4-FFF2-40B4-BE49-F238E27FC236}">
                <a16:creationId xmlns:a16="http://schemas.microsoft.com/office/drawing/2014/main" id="{B300AA84-2CDC-BA17-8192-3ADDD4B537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416" y="1484784"/>
            <a:ext cx="4104456" cy="2052228"/>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43940946-DBF6-0505-D336-CCD10E34B3D9}"/>
              </a:ext>
            </a:extLst>
          </p:cNvPr>
          <p:cNvSpPr txBox="1"/>
          <p:nvPr/>
        </p:nvSpPr>
        <p:spPr>
          <a:xfrm>
            <a:off x="6888088" y="4005064"/>
            <a:ext cx="5244874" cy="2123658"/>
          </a:xfrm>
          <a:prstGeom prst="rect">
            <a:avLst/>
          </a:prstGeom>
          <a:noFill/>
        </p:spPr>
        <p:txBody>
          <a:bodyPr wrap="square">
            <a:spAutoFit/>
          </a:bodyPr>
          <a:lstStyle/>
          <a:p>
            <a:pPr algn="l" rtl="0" fontAlgn="base"/>
            <a:r>
              <a:rPr lang="en-US" altLang="zh-TW" sz="1200" b="1" i="0" dirty="0">
                <a:solidFill>
                  <a:schemeClr val="accent6">
                    <a:lumMod val="10000"/>
                  </a:schemeClr>
                </a:solidFill>
                <a:effectLst/>
                <a:highlight>
                  <a:srgbClr val="FFFFFF"/>
                </a:highlight>
                <a:latin typeface="Nunito" pitchFamily="2" charset="0"/>
              </a:rPr>
              <a:t>Here we introduce slack variable ϵ</a:t>
            </a:r>
            <a:r>
              <a:rPr lang="en-US" altLang="zh-TW" sz="1200" b="1" i="0" baseline="-25000" dirty="0" err="1">
                <a:solidFill>
                  <a:schemeClr val="accent6">
                    <a:lumMod val="10000"/>
                  </a:schemeClr>
                </a:solidFill>
                <a:effectLst/>
                <a:highlight>
                  <a:srgbClr val="FFFFFF"/>
                </a:highlight>
                <a:latin typeface="Nunito" pitchFamily="2" charset="0"/>
              </a:rPr>
              <a:t>i</a:t>
            </a:r>
            <a:r>
              <a:rPr lang="en-US" altLang="zh-TW" sz="1200" b="1" i="0" dirty="0">
                <a:solidFill>
                  <a:schemeClr val="accent6">
                    <a:lumMod val="10000"/>
                  </a:schemeClr>
                </a:solidFill>
                <a:effectLst/>
                <a:highlight>
                  <a:srgbClr val="FFFFFF"/>
                </a:highlight>
                <a:latin typeface="Nunito" pitchFamily="2" charset="0"/>
              </a:rPr>
              <a:t>.</a:t>
            </a:r>
          </a:p>
          <a:p>
            <a:pPr algn="l" fontAlgn="base"/>
            <a:r>
              <a:rPr lang="en-US" altLang="zh-TW" sz="1200" b="0" i="0" dirty="0">
                <a:solidFill>
                  <a:srgbClr val="273239"/>
                </a:solidFill>
                <a:effectLst/>
                <a:highlight>
                  <a:srgbClr val="FFFFFF"/>
                </a:highlight>
                <a:latin typeface="Nunito" pitchFamily="2" charset="0"/>
              </a:rPr>
              <a:t>if confidence score &lt; 1, it means that classifier did not classify the point correctly and incurring a linear penalty of ϵ</a:t>
            </a:r>
            <a:r>
              <a:rPr lang="en-US" altLang="zh-TW" sz="1200" b="0" i="0" baseline="-25000" dirty="0" err="1">
                <a:solidFill>
                  <a:srgbClr val="273239"/>
                </a:solidFill>
                <a:effectLst/>
                <a:highlight>
                  <a:srgbClr val="FFFFFF"/>
                </a:highlight>
                <a:latin typeface="Nunito" pitchFamily="2" charset="0"/>
              </a:rPr>
              <a:t>i</a:t>
            </a:r>
            <a:endParaRPr lang="en-US" altLang="zh-TW" sz="1200" b="0" i="0" baseline="-25000" dirty="0">
              <a:solidFill>
                <a:srgbClr val="273239"/>
              </a:solidFill>
              <a:effectLst/>
              <a:highlight>
                <a:srgbClr val="FFFFFF"/>
              </a:highlight>
              <a:latin typeface="Nunito" pitchFamily="2" charset="0"/>
            </a:endParaRPr>
          </a:p>
          <a:p>
            <a:pPr algn="l" fontAlgn="base"/>
            <a:endParaRPr lang="en-US" altLang="zh-TW" sz="1200" b="0" i="0" dirty="0">
              <a:solidFill>
                <a:srgbClr val="273239"/>
              </a:solidFill>
              <a:effectLst/>
              <a:highlight>
                <a:srgbClr val="FFFFFF"/>
              </a:highlight>
              <a:latin typeface="Nunito" pitchFamily="2" charset="0"/>
            </a:endParaRPr>
          </a:p>
          <a:p>
            <a:pPr algn="l" fontAlgn="base"/>
            <a:r>
              <a:rPr lang="en-US" altLang="zh-TW" sz="1200" b="0" i="0" dirty="0">
                <a:solidFill>
                  <a:srgbClr val="273239"/>
                </a:solidFill>
                <a:effectLst/>
                <a:highlight>
                  <a:srgbClr val="FFFFFF"/>
                </a:highlight>
                <a:latin typeface="Nunito" pitchFamily="2" charset="0"/>
              </a:rPr>
              <a:t>If 0&lt;ϵ</a:t>
            </a:r>
            <a:r>
              <a:rPr lang="en-US" altLang="zh-TW" sz="1200" b="0" i="0" baseline="-25000" dirty="0" err="1">
                <a:solidFill>
                  <a:srgbClr val="273239"/>
                </a:solidFill>
                <a:effectLst/>
                <a:highlight>
                  <a:srgbClr val="FFFFFF"/>
                </a:highlight>
                <a:latin typeface="Nunito" pitchFamily="2" charset="0"/>
              </a:rPr>
              <a:t>i</a:t>
            </a:r>
            <a:r>
              <a:rPr lang="en-US" altLang="zh-TW" sz="1200" b="0" i="0" dirty="0">
                <a:solidFill>
                  <a:srgbClr val="273239"/>
                </a:solidFill>
                <a:effectLst/>
                <a:highlight>
                  <a:srgbClr val="FFFFFF"/>
                </a:highlight>
                <a:latin typeface="Nunito" pitchFamily="2" charset="0"/>
              </a:rPr>
              <a:t> &lt;1 it means the point is correctly classified but lies between the hyperplane and margin plane</a:t>
            </a:r>
          </a:p>
          <a:p>
            <a:pPr algn="l" fontAlgn="base">
              <a:buFont typeface="Arial" panose="020B0604020202020204" pitchFamily="34" charset="0"/>
              <a:buChar char="•"/>
            </a:pPr>
            <a:endParaRPr lang="en-US" altLang="zh-TW" sz="1200" b="0" i="0" dirty="0">
              <a:solidFill>
                <a:srgbClr val="273239"/>
              </a:solidFill>
              <a:effectLst/>
              <a:highlight>
                <a:srgbClr val="FFFFFF"/>
              </a:highlight>
              <a:latin typeface="Nunito" pitchFamily="2" charset="0"/>
            </a:endParaRPr>
          </a:p>
          <a:p>
            <a:pPr algn="l" fontAlgn="base"/>
            <a:r>
              <a:rPr lang="en-US" altLang="zh-TW" sz="1200" b="0" i="0" dirty="0">
                <a:solidFill>
                  <a:srgbClr val="273239"/>
                </a:solidFill>
                <a:effectLst/>
                <a:highlight>
                  <a:srgbClr val="FFFFFF"/>
                </a:highlight>
                <a:latin typeface="Nunito" pitchFamily="2" charset="0"/>
              </a:rPr>
              <a:t>If ϵ</a:t>
            </a:r>
            <a:r>
              <a:rPr lang="en-US" altLang="zh-TW" sz="1200" b="0" i="0" baseline="-25000" dirty="0" err="1">
                <a:solidFill>
                  <a:srgbClr val="273239"/>
                </a:solidFill>
                <a:effectLst/>
                <a:highlight>
                  <a:srgbClr val="FFFFFF"/>
                </a:highlight>
                <a:latin typeface="Nunito" pitchFamily="2" charset="0"/>
              </a:rPr>
              <a:t>i</a:t>
            </a:r>
            <a:r>
              <a:rPr lang="en-US" altLang="zh-TW" sz="1200" b="0" i="0" dirty="0">
                <a:solidFill>
                  <a:srgbClr val="273239"/>
                </a:solidFill>
                <a:effectLst/>
                <a:highlight>
                  <a:srgbClr val="FFFFFF"/>
                </a:highlight>
                <a:latin typeface="Nunito" pitchFamily="2" charset="0"/>
              </a:rPr>
              <a:t>&gt;1 if means the point is on wrong side of hyperplane</a:t>
            </a:r>
          </a:p>
          <a:p>
            <a:pPr algn="l" fontAlgn="base"/>
            <a:endParaRPr lang="en-US" altLang="zh-TW" sz="1200" b="0" i="0" dirty="0">
              <a:solidFill>
                <a:srgbClr val="273239"/>
              </a:solidFill>
              <a:effectLst/>
              <a:highlight>
                <a:srgbClr val="FFFFFF"/>
              </a:highlight>
              <a:latin typeface="Nunito" pitchFamily="2" charset="0"/>
            </a:endParaRPr>
          </a:p>
          <a:p>
            <a:pPr algn="l" fontAlgn="base"/>
            <a:r>
              <a:rPr lang="en-US" altLang="zh-TW" sz="1200" b="0" i="0" dirty="0">
                <a:solidFill>
                  <a:srgbClr val="273239"/>
                </a:solidFill>
                <a:effectLst/>
                <a:highlight>
                  <a:srgbClr val="FFFFFF"/>
                </a:highlight>
                <a:latin typeface="Nunito" pitchFamily="2" charset="0"/>
              </a:rPr>
              <a:t>C is a regularization parameter that balances the trade-off between maximizing the margin and minimizing classification errors.</a:t>
            </a:r>
          </a:p>
        </p:txBody>
      </p:sp>
      <p:sp>
        <p:nvSpPr>
          <p:cNvPr id="42" name="矩形 41">
            <a:extLst>
              <a:ext uri="{FF2B5EF4-FFF2-40B4-BE49-F238E27FC236}">
                <a16:creationId xmlns:a16="http://schemas.microsoft.com/office/drawing/2014/main" id="{5283E62F-8BAC-8F8E-2D10-87C2D0CD05B9}"/>
              </a:ext>
            </a:extLst>
          </p:cNvPr>
          <p:cNvSpPr/>
          <p:nvPr/>
        </p:nvSpPr>
        <p:spPr>
          <a:xfrm>
            <a:off x="8688288" y="2276872"/>
            <a:ext cx="2376264" cy="50405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874708EC-BA33-BEA2-517F-7C5C7BE6CF55}"/>
              </a:ext>
            </a:extLst>
          </p:cNvPr>
          <p:cNvSpPr txBox="1"/>
          <p:nvPr/>
        </p:nvSpPr>
        <p:spPr>
          <a:xfrm>
            <a:off x="8904312" y="1916832"/>
            <a:ext cx="1918570" cy="369332"/>
          </a:xfrm>
          <a:prstGeom prst="rect">
            <a:avLst/>
          </a:prstGeom>
          <a:noFill/>
        </p:spPr>
        <p:txBody>
          <a:bodyPr wrap="square">
            <a:spAutoFit/>
          </a:bodyPr>
          <a:lstStyle/>
          <a:p>
            <a:r>
              <a:rPr lang="en-US" altLang="zh-TW" b="0" i="0" dirty="0">
                <a:solidFill>
                  <a:srgbClr val="273239"/>
                </a:solidFill>
                <a:effectLst/>
                <a:highlight>
                  <a:srgbClr val="FFFFFF"/>
                </a:highlight>
                <a:latin typeface="Nunito" pitchFamily="2" charset="0"/>
              </a:rPr>
              <a:t>slack variable </a:t>
            </a:r>
            <a:r>
              <a:rPr lang="el-GR" altLang="zh-TW" b="0" i="0" dirty="0">
                <a:solidFill>
                  <a:srgbClr val="273239"/>
                </a:solidFill>
                <a:effectLst/>
                <a:highlight>
                  <a:srgbClr val="FFFFFF"/>
                </a:highlight>
                <a:latin typeface="Nunito" pitchFamily="2" charset="0"/>
              </a:rPr>
              <a:t>ϵ</a:t>
            </a:r>
            <a:r>
              <a:rPr lang="en-US" altLang="zh-TW" b="0" i="0" baseline="-25000" dirty="0" err="1">
                <a:solidFill>
                  <a:srgbClr val="273239"/>
                </a:solidFill>
                <a:effectLst/>
                <a:highlight>
                  <a:srgbClr val="FFFFFF"/>
                </a:highlight>
                <a:latin typeface="Nunito" pitchFamily="2" charset="0"/>
              </a:rPr>
              <a:t>i</a:t>
            </a:r>
            <a:endParaRPr lang="zh-TW" altLang="en-US" dirty="0"/>
          </a:p>
        </p:txBody>
      </p:sp>
      <p:grpSp>
        <p:nvGrpSpPr>
          <p:cNvPr id="68" name="群組 67">
            <a:extLst>
              <a:ext uri="{FF2B5EF4-FFF2-40B4-BE49-F238E27FC236}">
                <a16:creationId xmlns:a16="http://schemas.microsoft.com/office/drawing/2014/main" id="{A2A1B5C9-A21C-3BF1-09AB-2E16DEC4FD3E}"/>
              </a:ext>
            </a:extLst>
          </p:cNvPr>
          <p:cNvGrpSpPr/>
          <p:nvPr/>
        </p:nvGrpSpPr>
        <p:grpSpPr>
          <a:xfrm>
            <a:off x="0" y="3645024"/>
            <a:ext cx="3312368" cy="2565539"/>
            <a:chOff x="983432" y="3324239"/>
            <a:chExt cx="4176464" cy="3234810"/>
          </a:xfrm>
        </p:grpSpPr>
        <p:grpSp>
          <p:nvGrpSpPr>
            <p:cNvPr id="29" name="群組 28">
              <a:extLst>
                <a:ext uri="{FF2B5EF4-FFF2-40B4-BE49-F238E27FC236}">
                  <a16:creationId xmlns:a16="http://schemas.microsoft.com/office/drawing/2014/main" id="{55EF3DB5-9D15-A883-96A5-854A7D24E1E4}"/>
                </a:ext>
              </a:extLst>
            </p:cNvPr>
            <p:cNvGrpSpPr/>
            <p:nvPr/>
          </p:nvGrpSpPr>
          <p:grpSpPr>
            <a:xfrm>
              <a:off x="983432" y="3789040"/>
              <a:ext cx="4176464" cy="2470963"/>
              <a:chOff x="479376" y="2465419"/>
              <a:chExt cx="4752528" cy="2811786"/>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1055441" y="2465419"/>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3287687" y="4293097"/>
                <a:ext cx="1944217" cy="255124"/>
              </a:xfrm>
              <a:prstGeom prst="rect">
                <a:avLst/>
              </a:prstGeom>
            </p:spPr>
          </p:pic>
        </p:grpSp>
        <p:sp>
          <p:nvSpPr>
            <p:cNvPr id="32" name="矩形 31">
              <a:extLst>
                <a:ext uri="{FF2B5EF4-FFF2-40B4-BE49-F238E27FC236}">
                  <a16:creationId xmlns:a16="http://schemas.microsoft.com/office/drawing/2014/main" id="{B730D6D0-8FAF-2CD4-31A1-12F2D14196D2}"/>
                </a:ext>
              </a:extLst>
            </p:cNvPr>
            <p:cNvSpPr/>
            <p:nvPr/>
          </p:nvSpPr>
          <p:spPr>
            <a:xfrm rot="18886231">
              <a:off x="1692999" y="4868637"/>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矩形 32">
              <a:extLst>
                <a:ext uri="{FF2B5EF4-FFF2-40B4-BE49-F238E27FC236}">
                  <a16:creationId xmlns:a16="http://schemas.microsoft.com/office/drawing/2014/main" id="{0D289F02-378E-1293-FD61-FD34A9285AB0}"/>
                </a:ext>
              </a:extLst>
            </p:cNvPr>
            <p:cNvSpPr/>
            <p:nvPr/>
          </p:nvSpPr>
          <p:spPr>
            <a:xfrm rot="18886231">
              <a:off x="2020741" y="4936119"/>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矩形 33">
              <a:extLst>
                <a:ext uri="{FF2B5EF4-FFF2-40B4-BE49-F238E27FC236}">
                  <a16:creationId xmlns:a16="http://schemas.microsoft.com/office/drawing/2014/main" id="{8F656354-11EC-11D8-197E-2D09CA24AABD}"/>
                </a:ext>
              </a:extLst>
            </p:cNvPr>
            <p:cNvSpPr/>
            <p:nvPr/>
          </p:nvSpPr>
          <p:spPr>
            <a:xfrm rot="18886231">
              <a:off x="1305101" y="4125840"/>
              <a:ext cx="2519708"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84" name="圖片 83">
            <a:extLst>
              <a:ext uri="{FF2B5EF4-FFF2-40B4-BE49-F238E27FC236}">
                <a16:creationId xmlns:a16="http://schemas.microsoft.com/office/drawing/2014/main" id="{9773B5FB-3DAA-F6C2-4C82-54F77A48F8C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799856" y="4653136"/>
            <a:ext cx="285790" cy="285790"/>
          </a:xfrm>
          <a:prstGeom prst="rect">
            <a:avLst/>
          </a:prstGeom>
        </p:spPr>
      </p:pic>
      <p:pic>
        <p:nvPicPr>
          <p:cNvPr id="85" name="圖片 84">
            <a:extLst>
              <a:ext uri="{FF2B5EF4-FFF2-40B4-BE49-F238E27FC236}">
                <a16:creationId xmlns:a16="http://schemas.microsoft.com/office/drawing/2014/main" id="{21C51542-7297-19B1-52CA-A16614C2F2B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941168"/>
            <a:ext cx="285790" cy="285790"/>
          </a:xfrm>
          <a:prstGeom prst="rect">
            <a:avLst/>
          </a:prstGeom>
        </p:spPr>
      </p:pic>
      <p:pic>
        <p:nvPicPr>
          <p:cNvPr id="86" name="圖片 85">
            <a:extLst>
              <a:ext uri="{FF2B5EF4-FFF2-40B4-BE49-F238E27FC236}">
                <a16:creationId xmlns:a16="http://schemas.microsoft.com/office/drawing/2014/main" id="{800B7626-C861-639C-AAAC-2F3FA2B67E2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343472" y="4437112"/>
            <a:ext cx="181000" cy="200053"/>
          </a:xfrm>
          <a:prstGeom prst="rect">
            <a:avLst/>
          </a:prstGeom>
        </p:spPr>
      </p:pic>
      <p:pic>
        <p:nvPicPr>
          <p:cNvPr id="87" name="圖片 86">
            <a:extLst>
              <a:ext uri="{FF2B5EF4-FFF2-40B4-BE49-F238E27FC236}">
                <a16:creationId xmlns:a16="http://schemas.microsoft.com/office/drawing/2014/main" id="{AB0B5251-6325-E8BC-5E52-6F50C6AB8A6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271464" y="4797152"/>
            <a:ext cx="181000" cy="200053"/>
          </a:xfrm>
          <a:prstGeom prst="rect">
            <a:avLst/>
          </a:prstGeom>
        </p:spPr>
      </p:pic>
      <p:pic>
        <p:nvPicPr>
          <p:cNvPr id="88" name="圖片 87">
            <a:extLst>
              <a:ext uri="{FF2B5EF4-FFF2-40B4-BE49-F238E27FC236}">
                <a16:creationId xmlns:a16="http://schemas.microsoft.com/office/drawing/2014/main" id="{B18EC0C9-04BB-2662-2B0C-C4A88C4D86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581128"/>
            <a:ext cx="285790" cy="285790"/>
          </a:xfrm>
          <a:prstGeom prst="rect">
            <a:avLst/>
          </a:prstGeom>
        </p:spPr>
      </p:pic>
      <p:pic>
        <p:nvPicPr>
          <p:cNvPr id="89" name="圖片 88">
            <a:extLst>
              <a:ext uri="{FF2B5EF4-FFF2-40B4-BE49-F238E27FC236}">
                <a16:creationId xmlns:a16="http://schemas.microsoft.com/office/drawing/2014/main" id="{12623677-94FD-2C8E-D9F3-1F81EC70622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487488" y="4797152"/>
            <a:ext cx="181000" cy="200053"/>
          </a:xfrm>
          <a:prstGeom prst="rect">
            <a:avLst/>
          </a:prstGeom>
        </p:spPr>
      </p:pic>
    </p:spTree>
    <p:extLst>
      <p:ext uri="{BB962C8B-B14F-4D97-AF65-F5344CB8AC3E}">
        <p14:creationId xmlns:p14="http://schemas.microsoft.com/office/powerpoint/2010/main" val="2690507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b="1" dirty="0">
                <a:latin typeface="微軟正黑體" panose="020B0604030504040204" pitchFamily="34" charset="-120"/>
                <a:ea typeface="微軟正黑體" panose="020B0604030504040204" pitchFamily="34" charset="-120"/>
              </a:rPr>
              <a:t>Kernel Trick</a:t>
            </a:r>
          </a:p>
        </p:txBody>
      </p:sp>
    </p:spTree>
    <p:extLst>
      <p:ext uri="{BB962C8B-B14F-4D97-AF65-F5344CB8AC3E}">
        <p14:creationId xmlns:p14="http://schemas.microsoft.com/office/powerpoint/2010/main" val="8062666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Types of</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kernel function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90154C6C-23CB-46EF-8391-671F71D2EF71}"/>
              </a:ext>
            </a:extLst>
          </p:cNvPr>
          <p:cNvPicPr>
            <a:picLocks noChangeAspect="1"/>
          </p:cNvPicPr>
          <p:nvPr/>
        </p:nvPicPr>
        <p:blipFill>
          <a:blip r:embed="rId3"/>
          <a:stretch>
            <a:fillRect/>
          </a:stretch>
        </p:blipFill>
        <p:spPr>
          <a:xfrm>
            <a:off x="6960096" y="1484784"/>
            <a:ext cx="4741463" cy="4524315"/>
          </a:xfrm>
          <a:prstGeom prst="rect">
            <a:avLst/>
          </a:prstGeom>
        </p:spPr>
      </p:pic>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pic>
        <p:nvPicPr>
          <p:cNvPr id="3074" name="Picture 2" descr="The optimization of kernel function and its parameters for SVM in  well-logging Semantic Scholar">
            <a:extLst>
              <a:ext uri="{FF2B5EF4-FFF2-40B4-BE49-F238E27FC236}">
                <a16:creationId xmlns:a16="http://schemas.microsoft.com/office/drawing/2014/main" id="{776D53F8-2902-4DE4-8B66-250B084C8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60" y="1484784"/>
            <a:ext cx="6192688" cy="174865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群組 13">
            <a:extLst>
              <a:ext uri="{FF2B5EF4-FFF2-40B4-BE49-F238E27FC236}">
                <a16:creationId xmlns:a16="http://schemas.microsoft.com/office/drawing/2014/main" id="{EFC256D9-8F6E-47AC-A3B5-A848977AE8CF}"/>
              </a:ext>
            </a:extLst>
          </p:cNvPr>
          <p:cNvGrpSpPr/>
          <p:nvPr/>
        </p:nvGrpSpPr>
        <p:grpSpPr>
          <a:xfrm>
            <a:off x="551384" y="3717032"/>
            <a:ext cx="2952328" cy="2376264"/>
            <a:chOff x="407368" y="3284984"/>
            <a:chExt cx="2952328" cy="2376264"/>
          </a:xfrm>
        </p:grpSpPr>
        <p:pic>
          <p:nvPicPr>
            <p:cNvPr id="9" name="圖片 8">
              <a:extLst>
                <a:ext uri="{FF2B5EF4-FFF2-40B4-BE49-F238E27FC236}">
                  <a16:creationId xmlns:a16="http://schemas.microsoft.com/office/drawing/2014/main" id="{BC52D3FF-66AB-44CB-B879-5ED74BEB0899}"/>
                </a:ext>
              </a:extLst>
            </p:cNvPr>
            <p:cNvPicPr>
              <a:picLocks noChangeAspect="1"/>
            </p:cNvPicPr>
            <p:nvPr/>
          </p:nvPicPr>
          <p:blipFill>
            <a:blip r:embed="rId5"/>
            <a:stretch>
              <a:fillRect/>
            </a:stretch>
          </p:blipFill>
          <p:spPr>
            <a:xfrm>
              <a:off x="407368" y="3284984"/>
              <a:ext cx="2756770" cy="2283795"/>
            </a:xfrm>
            <a:prstGeom prst="rect">
              <a:avLst/>
            </a:prstGeom>
          </p:spPr>
        </p:pic>
        <p:sp>
          <p:nvSpPr>
            <p:cNvPr id="10" name="矩形 9">
              <a:extLst>
                <a:ext uri="{FF2B5EF4-FFF2-40B4-BE49-F238E27FC236}">
                  <a16:creationId xmlns:a16="http://schemas.microsoft.com/office/drawing/2014/main" id="{32D6BD2C-3388-48A5-AC04-6ADDFDA35DDB}"/>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a:extLst>
              <a:ext uri="{FF2B5EF4-FFF2-40B4-BE49-F238E27FC236}">
                <a16:creationId xmlns:a16="http://schemas.microsoft.com/office/drawing/2014/main" id="{747994E8-DE49-449F-9DD0-1E4CC650EF19}"/>
              </a:ext>
            </a:extLst>
          </p:cNvPr>
          <p:cNvPicPr>
            <a:picLocks noChangeAspect="1"/>
          </p:cNvPicPr>
          <p:nvPr/>
        </p:nvPicPr>
        <p:blipFill>
          <a:blip r:embed="rId6"/>
          <a:stretch>
            <a:fillRect/>
          </a:stretch>
        </p:blipFill>
        <p:spPr>
          <a:xfrm>
            <a:off x="3719736" y="4221088"/>
            <a:ext cx="2448272" cy="847479"/>
          </a:xfrm>
          <a:prstGeom prst="rect">
            <a:avLst/>
          </a:prstGeom>
        </p:spPr>
      </p:pic>
      <p:sp>
        <p:nvSpPr>
          <p:cNvPr id="22" name="矩形 21">
            <a:extLst>
              <a:ext uri="{FF2B5EF4-FFF2-40B4-BE49-F238E27FC236}">
                <a16:creationId xmlns:a16="http://schemas.microsoft.com/office/drawing/2014/main" id="{F9D29366-86DA-424D-AD64-CF863BF484AB}"/>
              </a:ext>
            </a:extLst>
          </p:cNvPr>
          <p:cNvSpPr/>
          <p:nvPr/>
        </p:nvSpPr>
        <p:spPr>
          <a:xfrm>
            <a:off x="2567608" y="3356992"/>
            <a:ext cx="1938672" cy="307777"/>
          </a:xfrm>
          <a:prstGeom prst="rect">
            <a:avLst/>
          </a:prstGeom>
        </p:spPr>
        <p:txBody>
          <a:bodyPr wrap="none">
            <a:spAutoFit/>
          </a:bodyPr>
          <a:lstStyle/>
          <a:p>
            <a:r>
              <a:rPr lang="en-US" altLang="zh-TW" sz="14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Gaussian RBF Kernel</a:t>
            </a:r>
            <a:endParaRPr lang="zh-TW" altLang="en-US" sz="1400" b="1" dirty="0"/>
          </a:p>
        </p:txBody>
      </p:sp>
      <p:sp>
        <p:nvSpPr>
          <p:cNvPr id="16" name="矩形 15">
            <a:extLst>
              <a:ext uri="{FF2B5EF4-FFF2-40B4-BE49-F238E27FC236}">
                <a16:creationId xmlns:a16="http://schemas.microsoft.com/office/drawing/2014/main" id="{8EB1E6FA-7B53-49E6-8C11-EFC673DF32E5}"/>
              </a:ext>
            </a:extLst>
          </p:cNvPr>
          <p:cNvSpPr/>
          <p:nvPr/>
        </p:nvSpPr>
        <p:spPr>
          <a:xfrm>
            <a:off x="3647728" y="5373216"/>
            <a:ext cx="3168352" cy="830997"/>
          </a:xfrm>
          <a:prstGeom prst="rect">
            <a:avLst/>
          </a:prstGeom>
        </p:spPr>
        <p:txBody>
          <a:bodyPr wrap="square">
            <a:spAutoFit/>
          </a:bodyPr>
          <a:lstStyle/>
          <a:p>
            <a:r>
              <a:rPr lang="en-US" altLang="zh-TW" sz="1200" dirty="0">
                <a:solidFill>
                  <a:srgbClr val="242424"/>
                </a:solidFill>
                <a:latin typeface="source-serif-pro"/>
              </a:rPr>
              <a:t>‘K’ stands for Kernel Function</a:t>
            </a:r>
          </a:p>
          <a:p>
            <a:r>
              <a:rPr lang="en-US" altLang="zh-TW" sz="1200" dirty="0">
                <a:solidFill>
                  <a:srgbClr val="242424"/>
                </a:solidFill>
                <a:latin typeface="source-serif-pro"/>
              </a:rPr>
              <a:t>‘x’ stands for data points</a:t>
            </a:r>
          </a:p>
          <a:p>
            <a:r>
              <a:rPr lang="en-US" altLang="zh-TW" sz="1200" dirty="0">
                <a:solidFill>
                  <a:srgbClr val="242424"/>
                </a:solidFill>
                <a:latin typeface="source-serif-pro"/>
              </a:rPr>
              <a:t>‘l’ stands for landmark</a:t>
            </a:r>
          </a:p>
          <a:p>
            <a:r>
              <a:rPr lang="en-US" altLang="zh-TW" sz="1200" dirty="0">
                <a:solidFill>
                  <a:srgbClr val="242424"/>
                </a:solidFill>
                <a:latin typeface="source-serif-pro"/>
              </a:rPr>
              <a:t>‘σ' stands for the circumference of separation.</a:t>
            </a:r>
            <a:endParaRPr lang="en-US" altLang="zh-TW" sz="1200" b="0" i="0" dirty="0">
              <a:solidFill>
                <a:srgbClr val="242424"/>
              </a:solidFill>
              <a:effectLst/>
              <a:latin typeface="source-serif-pro"/>
            </a:endParaRPr>
          </a:p>
        </p:txBody>
      </p:sp>
      <p:sp>
        <p:nvSpPr>
          <p:cNvPr id="24" name="矩形: 圓角 23">
            <a:extLst>
              <a:ext uri="{FF2B5EF4-FFF2-40B4-BE49-F238E27FC236}">
                <a16:creationId xmlns:a16="http://schemas.microsoft.com/office/drawing/2014/main" id="{223E2F74-44F9-4155-AE77-0E728E3D7AF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spTree>
    <p:extLst>
      <p:ext uri="{BB962C8B-B14F-4D97-AF65-F5344CB8AC3E}">
        <p14:creationId xmlns:p14="http://schemas.microsoft.com/office/powerpoint/2010/main" val="2682255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TW" sz="1400" dirty="0">
                <a:solidFill>
                  <a:srgbClr val="555555"/>
                </a:solidFill>
                <a:latin typeface="微軟正黑體" panose="020B0604030504040204" pitchFamily="34" charset="-120"/>
                <a:ea typeface="微軟正黑體" panose="020B0604030504040204" pitchFamily="34" charset="-120"/>
              </a:rPr>
              <a:t>Gaussian Radial Basis Function Kernel (RBF)</a:t>
            </a:r>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25" name="矩形 24">
            <a:extLst>
              <a:ext uri="{FF2B5EF4-FFF2-40B4-BE49-F238E27FC236}">
                <a16:creationId xmlns:a16="http://schemas.microsoft.com/office/drawing/2014/main" id="{5F85CB4E-F92D-4415-8C35-57E71A6D2E5E}"/>
              </a:ext>
            </a:extLst>
          </p:cNvPr>
          <p:cNvSpPr/>
          <p:nvPr/>
        </p:nvSpPr>
        <p:spPr>
          <a:xfrm>
            <a:off x="7752184" y="5445224"/>
            <a:ext cx="4392488" cy="830997"/>
          </a:xfrm>
          <a:prstGeom prst="rect">
            <a:avLst/>
          </a:prstGeom>
        </p:spPr>
        <p:txBody>
          <a:bodyPr wrap="square">
            <a:spAutoFit/>
          </a:bodyPr>
          <a:lstStyle/>
          <a:p>
            <a:r>
              <a:rPr lang="en-US" altLang="zh-TW" sz="1200" dirty="0">
                <a:solidFill>
                  <a:srgbClr val="242424"/>
                </a:solidFill>
                <a:latin typeface="source-serif-pro"/>
              </a:rPr>
              <a:t>‘K’ stands for Kernel Function</a:t>
            </a:r>
          </a:p>
          <a:p>
            <a:r>
              <a:rPr lang="en-US" altLang="zh-TW" sz="1200" dirty="0">
                <a:solidFill>
                  <a:srgbClr val="242424"/>
                </a:solidFill>
                <a:latin typeface="source-serif-pro"/>
              </a:rPr>
              <a:t>‘x’ stands for data points</a:t>
            </a:r>
          </a:p>
          <a:p>
            <a:r>
              <a:rPr lang="en-US" altLang="zh-TW" sz="1200" dirty="0">
                <a:solidFill>
                  <a:srgbClr val="242424"/>
                </a:solidFill>
                <a:latin typeface="source-serif-pro"/>
              </a:rPr>
              <a:t>‘l’ stands for landmark</a:t>
            </a:r>
          </a:p>
          <a:p>
            <a:r>
              <a:rPr lang="en-US" altLang="zh-TW" sz="1200" dirty="0">
                <a:solidFill>
                  <a:srgbClr val="242424"/>
                </a:solidFill>
                <a:latin typeface="source-serif-pro"/>
              </a:rPr>
              <a:t>‘σ' stands for the circumference of separation or name as gamma.</a:t>
            </a:r>
            <a:endParaRPr lang="en-US" altLang="zh-TW" sz="1200" b="0" i="0" dirty="0">
              <a:solidFill>
                <a:srgbClr val="242424"/>
              </a:solidFill>
              <a:effectLst/>
              <a:latin typeface="source-serif-pro"/>
            </a:endParaRPr>
          </a:p>
        </p:txBody>
      </p:sp>
    </p:spTree>
    <p:extLst>
      <p:ext uri="{BB962C8B-B14F-4D97-AF65-F5344CB8AC3E}">
        <p14:creationId xmlns:p14="http://schemas.microsoft.com/office/powerpoint/2010/main" val="20246291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a:solidFill>
                  <a:srgbClr val="555555"/>
                </a:solidFill>
                <a:latin typeface="微軟正黑體" panose="020B0604030504040204" pitchFamily="34" charset="-120"/>
                <a:ea typeface="微軟正黑體" panose="020B0604030504040204" pitchFamily="34" charset="-120"/>
              </a:rPr>
              <a:t>RBF</a:t>
            </a:r>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12" name="乘號 11">
            <a:extLst>
              <a:ext uri="{FF2B5EF4-FFF2-40B4-BE49-F238E27FC236}">
                <a16:creationId xmlns:a16="http://schemas.microsoft.com/office/drawing/2014/main" id="{914DBB8C-4E7C-449A-9356-D1595806E11E}"/>
              </a:ext>
            </a:extLst>
          </p:cNvPr>
          <p:cNvSpPr/>
          <p:nvPr/>
        </p:nvSpPr>
        <p:spPr>
          <a:xfrm>
            <a:off x="2495600" y="3068960"/>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 name="直線單箭頭接點 12">
            <a:extLst>
              <a:ext uri="{FF2B5EF4-FFF2-40B4-BE49-F238E27FC236}">
                <a16:creationId xmlns:a16="http://schemas.microsoft.com/office/drawing/2014/main" id="{1504C19A-6864-40ED-B802-16468D5E4C0C}"/>
              </a:ext>
            </a:extLst>
          </p:cNvPr>
          <p:cNvCxnSpPr>
            <a:cxnSpLocks/>
            <a:endCxn id="12" idx="2"/>
          </p:cNvCxnSpPr>
          <p:nvPr/>
        </p:nvCxnSpPr>
        <p:spPr>
          <a:xfrm flipH="1" flipV="1">
            <a:off x="2769167" y="3342527"/>
            <a:ext cx="3254826" cy="1670650"/>
          </a:xfrm>
          <a:prstGeom prst="straightConnector1">
            <a:avLst/>
          </a:prstGeom>
          <a:ln w="28575">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869558CA-0432-4DAA-B04A-C9A1904D3CB0}"/>
              </a:ext>
            </a:extLst>
          </p:cNvPr>
          <p:cNvSpPr txBox="1"/>
          <p:nvPr/>
        </p:nvSpPr>
        <p:spPr>
          <a:xfrm rot="1686035">
            <a:off x="4098728" y="3937028"/>
            <a:ext cx="888385" cy="276999"/>
          </a:xfrm>
          <a:prstGeom prst="rect">
            <a:avLst/>
          </a:prstGeom>
          <a:noFill/>
        </p:spPr>
        <p:txBody>
          <a:bodyPr wrap="none" rtlCol="0">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landmark</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2" name="橢圓 1">
            <a:extLst>
              <a:ext uri="{FF2B5EF4-FFF2-40B4-BE49-F238E27FC236}">
                <a16:creationId xmlns:a16="http://schemas.microsoft.com/office/drawing/2014/main" id="{EE6512F1-F511-4589-9167-958131AB42F8}"/>
              </a:ext>
            </a:extLst>
          </p:cNvPr>
          <p:cNvSpPr/>
          <p:nvPr/>
        </p:nvSpPr>
        <p:spPr>
          <a:xfrm>
            <a:off x="6168008" y="3501008"/>
            <a:ext cx="864096" cy="4320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a:extLst>
              <a:ext uri="{FF2B5EF4-FFF2-40B4-BE49-F238E27FC236}">
                <a16:creationId xmlns:a16="http://schemas.microsoft.com/office/drawing/2014/main" id="{DAEE9B5C-9409-4FD4-AE35-AAE697081CDB}"/>
              </a:ext>
            </a:extLst>
          </p:cNvPr>
          <p:cNvSpPr/>
          <p:nvPr/>
        </p:nvSpPr>
        <p:spPr>
          <a:xfrm>
            <a:off x="2207568" y="2780928"/>
            <a:ext cx="864096" cy="864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 name="直線單箭頭接點 5">
            <a:extLst>
              <a:ext uri="{FF2B5EF4-FFF2-40B4-BE49-F238E27FC236}">
                <a16:creationId xmlns:a16="http://schemas.microsoft.com/office/drawing/2014/main" id="{B927F2E2-9D4A-40A1-8A9C-0B1FFEF6E3E6}"/>
              </a:ext>
            </a:extLst>
          </p:cNvPr>
          <p:cNvCxnSpPr>
            <a:stCxn id="2" idx="2"/>
            <a:endCxn id="22" idx="6"/>
          </p:cNvCxnSpPr>
          <p:nvPr/>
        </p:nvCxnSpPr>
        <p:spPr>
          <a:xfrm flipH="1" flipV="1">
            <a:off x="3071664" y="3212976"/>
            <a:ext cx="3096344" cy="50405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642DB63-7025-2D96-1EAA-F36F875A12B2}"/>
              </a:ext>
            </a:extLst>
          </p:cNvPr>
          <p:cNvSpPr/>
          <p:nvPr/>
        </p:nvSpPr>
        <p:spPr>
          <a:xfrm>
            <a:off x="7752184" y="5445224"/>
            <a:ext cx="4392488" cy="830997"/>
          </a:xfrm>
          <a:prstGeom prst="rect">
            <a:avLst/>
          </a:prstGeom>
        </p:spPr>
        <p:txBody>
          <a:bodyPr wrap="square">
            <a:spAutoFit/>
          </a:bodyPr>
          <a:lstStyle/>
          <a:p>
            <a:r>
              <a:rPr lang="en-US" altLang="zh-TW" sz="1200" dirty="0">
                <a:solidFill>
                  <a:srgbClr val="242424"/>
                </a:solidFill>
                <a:latin typeface="source-serif-pro"/>
              </a:rPr>
              <a:t>‘K’ stands for Kernel Function</a:t>
            </a:r>
          </a:p>
          <a:p>
            <a:r>
              <a:rPr lang="en-US" altLang="zh-TW" sz="1200" dirty="0">
                <a:solidFill>
                  <a:srgbClr val="242424"/>
                </a:solidFill>
                <a:latin typeface="source-serif-pro"/>
              </a:rPr>
              <a:t>‘x’ stands for data points</a:t>
            </a:r>
          </a:p>
          <a:p>
            <a:r>
              <a:rPr lang="en-US" altLang="zh-TW" sz="1200" dirty="0">
                <a:solidFill>
                  <a:srgbClr val="242424"/>
                </a:solidFill>
                <a:latin typeface="source-serif-pro"/>
              </a:rPr>
              <a:t>‘l’ stands for landmark</a:t>
            </a:r>
          </a:p>
          <a:p>
            <a:r>
              <a:rPr lang="en-US" altLang="zh-TW" sz="1200" dirty="0">
                <a:solidFill>
                  <a:srgbClr val="242424"/>
                </a:solidFill>
                <a:latin typeface="source-serif-pro"/>
              </a:rPr>
              <a:t>‘σ' stands for the circumference of separation or name as gamma.</a:t>
            </a:r>
            <a:endParaRPr lang="en-US" altLang="zh-TW" sz="1200" b="0" i="0" dirty="0">
              <a:solidFill>
                <a:srgbClr val="242424"/>
              </a:solidFill>
              <a:effectLst/>
              <a:latin typeface="source-serif-pro"/>
            </a:endParaRPr>
          </a:p>
        </p:txBody>
      </p:sp>
    </p:spTree>
    <p:extLst>
      <p:ext uri="{BB962C8B-B14F-4D97-AF65-F5344CB8AC3E}">
        <p14:creationId xmlns:p14="http://schemas.microsoft.com/office/powerpoint/2010/main" val="3785631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a:solidFill>
                  <a:srgbClr val="555555"/>
                </a:solidFill>
                <a:latin typeface="微軟正黑體" panose="020B0604030504040204" pitchFamily="34" charset="-120"/>
                <a:ea typeface="微軟正黑體" panose="020B0604030504040204" pitchFamily="34" charset="-120"/>
              </a:rPr>
              <a:t>RBF</a:t>
            </a:r>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grpSp>
        <p:nvGrpSpPr>
          <p:cNvPr id="18" name="群組 17">
            <a:extLst>
              <a:ext uri="{FF2B5EF4-FFF2-40B4-BE49-F238E27FC236}">
                <a16:creationId xmlns:a16="http://schemas.microsoft.com/office/drawing/2014/main" id="{99EBE7AB-9B98-4EC7-B104-803CB4A2519F}"/>
              </a:ext>
            </a:extLst>
          </p:cNvPr>
          <p:cNvGrpSpPr/>
          <p:nvPr/>
        </p:nvGrpSpPr>
        <p:grpSpPr>
          <a:xfrm>
            <a:off x="2999656" y="3717032"/>
            <a:ext cx="2160240" cy="1738730"/>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3"/>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4"/>
          <a:stretch>
            <a:fillRect/>
          </a:stretch>
        </p:blipFill>
        <p:spPr>
          <a:xfrm>
            <a:off x="2855640" y="5373216"/>
            <a:ext cx="2448272" cy="847479"/>
          </a:xfrm>
          <a:prstGeom prst="rect">
            <a:avLst/>
          </a:prstGeom>
        </p:spPr>
      </p:pic>
      <p:grpSp>
        <p:nvGrpSpPr>
          <p:cNvPr id="43" name="群組 42">
            <a:extLst>
              <a:ext uri="{FF2B5EF4-FFF2-40B4-BE49-F238E27FC236}">
                <a16:creationId xmlns:a16="http://schemas.microsoft.com/office/drawing/2014/main" id="{42806E15-EEFF-4CB8-BCE0-841DEAF0A4D9}"/>
              </a:ext>
            </a:extLst>
          </p:cNvPr>
          <p:cNvGrpSpPr/>
          <p:nvPr/>
        </p:nvGrpSpPr>
        <p:grpSpPr>
          <a:xfrm>
            <a:off x="-240704" y="1196752"/>
            <a:ext cx="4104456" cy="2390854"/>
            <a:chOff x="1703512" y="2204864"/>
            <a:chExt cx="4104456" cy="2390854"/>
          </a:xfrm>
        </p:grpSpPr>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5"/>
            <a:srcRect t="20831"/>
            <a:stretch/>
          </p:blipFill>
          <p:spPr>
            <a:xfrm>
              <a:off x="1703512" y="2204864"/>
              <a:ext cx="4104456" cy="2390854"/>
            </a:xfrm>
            <a:prstGeom prst="rect">
              <a:avLst/>
            </a:prstGeom>
          </p:spPr>
        </p:pic>
        <p:sp>
          <p:nvSpPr>
            <p:cNvPr id="2" name="乘號 1">
              <a:extLst>
                <a:ext uri="{FF2B5EF4-FFF2-40B4-BE49-F238E27FC236}">
                  <a16:creationId xmlns:a16="http://schemas.microsoft.com/office/drawing/2014/main" id="{D5753C1E-7AAD-412D-8A16-7CED61F7FC32}"/>
                </a:ext>
              </a:extLst>
            </p:cNvPr>
            <p:cNvSpPr/>
            <p:nvPr/>
          </p:nvSpPr>
          <p:spPr>
            <a:xfrm>
              <a:off x="3863752" y="3212976"/>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45" name="圖片 44">
            <a:extLst>
              <a:ext uri="{FF2B5EF4-FFF2-40B4-BE49-F238E27FC236}">
                <a16:creationId xmlns:a16="http://schemas.microsoft.com/office/drawing/2014/main" id="{96B5B1B3-B1D6-4027-ADB5-721D040CE897}"/>
              </a:ext>
            </a:extLst>
          </p:cNvPr>
          <p:cNvPicPr>
            <a:picLocks noChangeAspect="1"/>
          </p:cNvPicPr>
          <p:nvPr/>
        </p:nvPicPr>
        <p:blipFill rotWithShape="1">
          <a:blip r:embed="rId5"/>
          <a:srcRect t="20831"/>
          <a:stretch/>
        </p:blipFill>
        <p:spPr>
          <a:xfrm>
            <a:off x="3431704" y="1196752"/>
            <a:ext cx="4104456" cy="2390854"/>
          </a:xfrm>
          <a:prstGeom prst="rect">
            <a:avLst/>
          </a:prstGeom>
        </p:spPr>
      </p:pic>
      <p:pic>
        <p:nvPicPr>
          <p:cNvPr id="48" name="圖片 47">
            <a:extLst>
              <a:ext uri="{FF2B5EF4-FFF2-40B4-BE49-F238E27FC236}">
                <a16:creationId xmlns:a16="http://schemas.microsoft.com/office/drawing/2014/main" id="{42D4D3AD-C538-44A6-B87B-5B380B18EC05}"/>
              </a:ext>
            </a:extLst>
          </p:cNvPr>
          <p:cNvPicPr>
            <a:picLocks noChangeAspect="1"/>
          </p:cNvPicPr>
          <p:nvPr/>
        </p:nvPicPr>
        <p:blipFill>
          <a:blip r:embed="rId6"/>
          <a:stretch>
            <a:fillRect/>
          </a:stretch>
        </p:blipFill>
        <p:spPr>
          <a:xfrm>
            <a:off x="5879976" y="1844824"/>
            <a:ext cx="381053" cy="285790"/>
          </a:xfrm>
          <a:prstGeom prst="rect">
            <a:avLst/>
          </a:prstGeom>
        </p:spPr>
      </p:pic>
      <p:pic>
        <p:nvPicPr>
          <p:cNvPr id="49" name="圖片 48">
            <a:extLst>
              <a:ext uri="{FF2B5EF4-FFF2-40B4-BE49-F238E27FC236}">
                <a16:creationId xmlns:a16="http://schemas.microsoft.com/office/drawing/2014/main" id="{2B071C60-42E5-4937-8E3D-470035870252}"/>
              </a:ext>
            </a:extLst>
          </p:cNvPr>
          <p:cNvPicPr>
            <a:picLocks noChangeAspect="1"/>
          </p:cNvPicPr>
          <p:nvPr/>
        </p:nvPicPr>
        <p:blipFill>
          <a:blip r:embed="rId6"/>
          <a:stretch>
            <a:fillRect/>
          </a:stretch>
        </p:blipFill>
        <p:spPr>
          <a:xfrm>
            <a:off x="6023992" y="2132856"/>
            <a:ext cx="381053" cy="285790"/>
          </a:xfrm>
          <a:prstGeom prst="rect">
            <a:avLst/>
          </a:prstGeom>
        </p:spPr>
      </p:pic>
      <p:pic>
        <p:nvPicPr>
          <p:cNvPr id="50" name="圖片 49">
            <a:extLst>
              <a:ext uri="{FF2B5EF4-FFF2-40B4-BE49-F238E27FC236}">
                <a16:creationId xmlns:a16="http://schemas.microsoft.com/office/drawing/2014/main" id="{4A73E72A-E09C-4D81-BEDE-250CA9DC742A}"/>
              </a:ext>
            </a:extLst>
          </p:cNvPr>
          <p:cNvPicPr>
            <a:picLocks noChangeAspect="1"/>
          </p:cNvPicPr>
          <p:nvPr/>
        </p:nvPicPr>
        <p:blipFill>
          <a:blip r:embed="rId6"/>
          <a:stretch>
            <a:fillRect/>
          </a:stretch>
        </p:blipFill>
        <p:spPr>
          <a:xfrm>
            <a:off x="6023992" y="2420888"/>
            <a:ext cx="381053" cy="285790"/>
          </a:xfrm>
          <a:prstGeom prst="rect">
            <a:avLst/>
          </a:prstGeom>
        </p:spPr>
      </p:pic>
      <p:pic>
        <p:nvPicPr>
          <p:cNvPr id="51" name="圖片 50">
            <a:extLst>
              <a:ext uri="{FF2B5EF4-FFF2-40B4-BE49-F238E27FC236}">
                <a16:creationId xmlns:a16="http://schemas.microsoft.com/office/drawing/2014/main" id="{C7F59CB5-1321-4190-A15E-8A567B8C34BD}"/>
              </a:ext>
            </a:extLst>
          </p:cNvPr>
          <p:cNvPicPr>
            <a:picLocks noChangeAspect="1"/>
          </p:cNvPicPr>
          <p:nvPr/>
        </p:nvPicPr>
        <p:blipFill>
          <a:blip r:embed="rId6"/>
          <a:stretch>
            <a:fillRect/>
          </a:stretch>
        </p:blipFill>
        <p:spPr>
          <a:xfrm>
            <a:off x="5735960" y="2636912"/>
            <a:ext cx="381053" cy="285790"/>
          </a:xfrm>
          <a:prstGeom prst="rect">
            <a:avLst/>
          </a:prstGeom>
        </p:spPr>
      </p:pic>
      <p:pic>
        <p:nvPicPr>
          <p:cNvPr id="52" name="圖片 51">
            <a:extLst>
              <a:ext uri="{FF2B5EF4-FFF2-40B4-BE49-F238E27FC236}">
                <a16:creationId xmlns:a16="http://schemas.microsoft.com/office/drawing/2014/main" id="{0B3A2359-3BA1-4A6C-AFFB-634C89A35CD5}"/>
              </a:ext>
            </a:extLst>
          </p:cNvPr>
          <p:cNvPicPr>
            <a:picLocks noChangeAspect="1"/>
          </p:cNvPicPr>
          <p:nvPr/>
        </p:nvPicPr>
        <p:blipFill>
          <a:blip r:embed="rId6"/>
          <a:stretch>
            <a:fillRect/>
          </a:stretch>
        </p:blipFill>
        <p:spPr>
          <a:xfrm>
            <a:off x="5375920" y="2636912"/>
            <a:ext cx="381053" cy="285790"/>
          </a:xfrm>
          <a:prstGeom prst="rect">
            <a:avLst/>
          </a:prstGeom>
        </p:spPr>
      </p:pic>
      <p:pic>
        <p:nvPicPr>
          <p:cNvPr id="53" name="圖片 52">
            <a:extLst>
              <a:ext uri="{FF2B5EF4-FFF2-40B4-BE49-F238E27FC236}">
                <a16:creationId xmlns:a16="http://schemas.microsoft.com/office/drawing/2014/main" id="{C5799AD3-6A84-446E-BC57-4A72C924FAB1}"/>
              </a:ext>
            </a:extLst>
          </p:cNvPr>
          <p:cNvPicPr>
            <a:picLocks noChangeAspect="1"/>
          </p:cNvPicPr>
          <p:nvPr/>
        </p:nvPicPr>
        <p:blipFill>
          <a:blip r:embed="rId6"/>
          <a:stretch>
            <a:fillRect/>
          </a:stretch>
        </p:blipFill>
        <p:spPr>
          <a:xfrm>
            <a:off x="5015880" y="2348880"/>
            <a:ext cx="381053" cy="285790"/>
          </a:xfrm>
          <a:prstGeom prst="rect">
            <a:avLst/>
          </a:prstGeom>
        </p:spPr>
      </p:pic>
      <p:pic>
        <p:nvPicPr>
          <p:cNvPr id="54" name="圖片 53">
            <a:extLst>
              <a:ext uri="{FF2B5EF4-FFF2-40B4-BE49-F238E27FC236}">
                <a16:creationId xmlns:a16="http://schemas.microsoft.com/office/drawing/2014/main" id="{F0E932BE-1B42-44FA-8AFD-0C25CBAFBBD2}"/>
              </a:ext>
            </a:extLst>
          </p:cNvPr>
          <p:cNvPicPr>
            <a:picLocks noChangeAspect="1"/>
          </p:cNvPicPr>
          <p:nvPr/>
        </p:nvPicPr>
        <p:blipFill>
          <a:blip r:embed="rId6"/>
          <a:stretch>
            <a:fillRect/>
          </a:stretch>
        </p:blipFill>
        <p:spPr>
          <a:xfrm>
            <a:off x="5087888" y="2063090"/>
            <a:ext cx="381053" cy="285790"/>
          </a:xfrm>
          <a:prstGeom prst="rect">
            <a:avLst/>
          </a:prstGeom>
        </p:spPr>
      </p:pic>
      <p:pic>
        <p:nvPicPr>
          <p:cNvPr id="55" name="圖片 54">
            <a:extLst>
              <a:ext uri="{FF2B5EF4-FFF2-40B4-BE49-F238E27FC236}">
                <a16:creationId xmlns:a16="http://schemas.microsoft.com/office/drawing/2014/main" id="{7CE2A688-A21B-455C-9309-782D260E62B9}"/>
              </a:ext>
            </a:extLst>
          </p:cNvPr>
          <p:cNvPicPr>
            <a:picLocks noChangeAspect="1"/>
          </p:cNvPicPr>
          <p:nvPr/>
        </p:nvPicPr>
        <p:blipFill>
          <a:blip r:embed="rId6"/>
          <a:stretch>
            <a:fillRect/>
          </a:stretch>
        </p:blipFill>
        <p:spPr>
          <a:xfrm>
            <a:off x="5447928" y="1772816"/>
            <a:ext cx="381053" cy="285790"/>
          </a:xfrm>
          <a:prstGeom prst="rect">
            <a:avLst/>
          </a:prstGeom>
        </p:spPr>
      </p:pic>
      <p:sp>
        <p:nvSpPr>
          <p:cNvPr id="47" name="橢圓 46">
            <a:extLst>
              <a:ext uri="{FF2B5EF4-FFF2-40B4-BE49-F238E27FC236}">
                <a16:creationId xmlns:a16="http://schemas.microsoft.com/office/drawing/2014/main" id="{0BC8A1F7-630A-4A34-837C-364D64227F55}"/>
              </a:ext>
            </a:extLst>
          </p:cNvPr>
          <p:cNvSpPr/>
          <p:nvPr/>
        </p:nvSpPr>
        <p:spPr>
          <a:xfrm>
            <a:off x="5087888" y="1700808"/>
            <a:ext cx="1368152" cy="1296144"/>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4" name="橢圓 63">
            <a:extLst>
              <a:ext uri="{FF2B5EF4-FFF2-40B4-BE49-F238E27FC236}">
                <a16:creationId xmlns:a16="http://schemas.microsoft.com/office/drawing/2014/main" id="{609BD76D-3F43-47E4-809C-FCFB3A5D66BE}"/>
              </a:ext>
            </a:extLst>
          </p:cNvPr>
          <p:cNvSpPr/>
          <p:nvPr/>
        </p:nvSpPr>
        <p:spPr>
          <a:xfrm>
            <a:off x="1631504" y="1916832"/>
            <a:ext cx="912101" cy="864096"/>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乘號 66">
            <a:extLst>
              <a:ext uri="{FF2B5EF4-FFF2-40B4-BE49-F238E27FC236}">
                <a16:creationId xmlns:a16="http://schemas.microsoft.com/office/drawing/2014/main" id="{7EAE2143-D46B-4C9C-9204-3D9E226AE9A6}"/>
              </a:ext>
            </a:extLst>
          </p:cNvPr>
          <p:cNvSpPr/>
          <p:nvPr/>
        </p:nvSpPr>
        <p:spPr>
          <a:xfrm>
            <a:off x="5591944" y="2204864"/>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68" name="圖片 67">
            <a:extLst>
              <a:ext uri="{FF2B5EF4-FFF2-40B4-BE49-F238E27FC236}">
                <a16:creationId xmlns:a16="http://schemas.microsoft.com/office/drawing/2014/main" id="{17DB8E9B-7508-4076-BABF-2E04FC31811E}"/>
              </a:ext>
            </a:extLst>
          </p:cNvPr>
          <p:cNvPicPr>
            <a:picLocks noChangeAspect="1"/>
          </p:cNvPicPr>
          <p:nvPr/>
        </p:nvPicPr>
        <p:blipFill>
          <a:blip r:embed="rId7"/>
          <a:stretch>
            <a:fillRect/>
          </a:stretch>
        </p:blipFill>
        <p:spPr>
          <a:xfrm>
            <a:off x="5447928" y="3356992"/>
            <a:ext cx="762106" cy="533474"/>
          </a:xfrm>
          <a:prstGeom prst="rect">
            <a:avLst/>
          </a:prstGeom>
        </p:spPr>
      </p:pic>
      <p:pic>
        <p:nvPicPr>
          <p:cNvPr id="69" name="圖片 68">
            <a:extLst>
              <a:ext uri="{FF2B5EF4-FFF2-40B4-BE49-F238E27FC236}">
                <a16:creationId xmlns:a16="http://schemas.microsoft.com/office/drawing/2014/main" id="{EE252343-E780-4243-B29C-1A17086162AD}"/>
              </a:ext>
            </a:extLst>
          </p:cNvPr>
          <p:cNvPicPr>
            <a:picLocks noChangeAspect="1"/>
          </p:cNvPicPr>
          <p:nvPr/>
        </p:nvPicPr>
        <p:blipFill>
          <a:blip r:embed="rId8"/>
          <a:stretch>
            <a:fillRect/>
          </a:stretch>
        </p:blipFill>
        <p:spPr>
          <a:xfrm>
            <a:off x="1559496" y="3429000"/>
            <a:ext cx="771633" cy="552527"/>
          </a:xfrm>
          <a:prstGeom prst="rect">
            <a:avLst/>
          </a:prstGeom>
        </p:spPr>
      </p:pic>
      <p:grpSp>
        <p:nvGrpSpPr>
          <p:cNvPr id="73" name="群組 72">
            <a:extLst>
              <a:ext uri="{FF2B5EF4-FFF2-40B4-BE49-F238E27FC236}">
                <a16:creationId xmlns:a16="http://schemas.microsoft.com/office/drawing/2014/main" id="{4B174EC0-6B4F-4D53-ACCA-7C67F6B0D787}"/>
              </a:ext>
            </a:extLst>
          </p:cNvPr>
          <p:cNvGrpSpPr/>
          <p:nvPr/>
        </p:nvGrpSpPr>
        <p:grpSpPr>
          <a:xfrm>
            <a:off x="7968208" y="1340768"/>
            <a:ext cx="4932660" cy="2232248"/>
            <a:chOff x="6312024" y="3861048"/>
            <a:chExt cx="4500612" cy="2016224"/>
          </a:xfrm>
        </p:grpSpPr>
        <p:pic>
          <p:nvPicPr>
            <p:cNvPr id="70" name="圖片 69">
              <a:extLst>
                <a:ext uri="{FF2B5EF4-FFF2-40B4-BE49-F238E27FC236}">
                  <a16:creationId xmlns:a16="http://schemas.microsoft.com/office/drawing/2014/main" id="{2D2B06FB-01FA-4F1A-AF03-14672685862A}"/>
                </a:ext>
              </a:extLst>
            </p:cNvPr>
            <p:cNvPicPr>
              <a:picLocks noChangeAspect="1"/>
            </p:cNvPicPr>
            <p:nvPr/>
          </p:nvPicPr>
          <p:blipFill>
            <a:blip r:embed="rId9"/>
            <a:stretch>
              <a:fillRect/>
            </a:stretch>
          </p:blipFill>
          <p:spPr>
            <a:xfrm>
              <a:off x="6312024" y="3861048"/>
              <a:ext cx="4500612" cy="2016224"/>
            </a:xfrm>
            <a:prstGeom prst="rect">
              <a:avLst/>
            </a:prstGeom>
          </p:spPr>
        </p:pic>
        <p:sp>
          <p:nvSpPr>
            <p:cNvPr id="71" name="矩形 70">
              <a:extLst>
                <a:ext uri="{FF2B5EF4-FFF2-40B4-BE49-F238E27FC236}">
                  <a16:creationId xmlns:a16="http://schemas.microsoft.com/office/drawing/2014/main" id="{B2FC8428-2E85-46CA-8B55-9E89F76F8B7D}"/>
                </a:ext>
              </a:extLst>
            </p:cNvPr>
            <p:cNvSpPr/>
            <p:nvPr/>
          </p:nvSpPr>
          <p:spPr>
            <a:xfrm>
              <a:off x="9120336" y="4005064"/>
              <a:ext cx="1584176"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2" name="矩形 71">
              <a:extLst>
                <a:ext uri="{FF2B5EF4-FFF2-40B4-BE49-F238E27FC236}">
                  <a16:creationId xmlns:a16="http://schemas.microsoft.com/office/drawing/2014/main" id="{61C5124B-28A2-4C8B-9902-61690CA1FF7F}"/>
                </a:ext>
              </a:extLst>
            </p:cNvPr>
            <p:cNvSpPr/>
            <p:nvPr/>
          </p:nvSpPr>
          <p:spPr>
            <a:xfrm>
              <a:off x="9984432" y="4365104"/>
              <a:ext cx="648072"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74" name="圖片 73">
            <a:extLst>
              <a:ext uri="{FF2B5EF4-FFF2-40B4-BE49-F238E27FC236}">
                <a16:creationId xmlns:a16="http://schemas.microsoft.com/office/drawing/2014/main" id="{6457F70B-F36D-43C7-8DF0-6B8F3ECF63DC}"/>
              </a:ext>
            </a:extLst>
          </p:cNvPr>
          <p:cNvPicPr>
            <a:picLocks noChangeAspect="1"/>
          </p:cNvPicPr>
          <p:nvPr/>
        </p:nvPicPr>
        <p:blipFill>
          <a:blip r:embed="rId10"/>
          <a:stretch>
            <a:fillRect/>
          </a:stretch>
        </p:blipFill>
        <p:spPr>
          <a:xfrm>
            <a:off x="8832304" y="3861048"/>
            <a:ext cx="2239055" cy="1800200"/>
          </a:xfrm>
          <a:prstGeom prst="rect">
            <a:avLst/>
          </a:prstGeom>
        </p:spPr>
      </p:pic>
    </p:spTree>
    <p:extLst>
      <p:ext uri="{BB962C8B-B14F-4D97-AF65-F5344CB8AC3E}">
        <p14:creationId xmlns:p14="http://schemas.microsoft.com/office/powerpoint/2010/main" val="19490776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b="1" dirty="0">
                <a:latin typeface="微軟正黑體" panose="020B0604030504040204" pitchFamily="34" charset="-120"/>
                <a:ea typeface="微軟正黑體" panose="020B0604030504040204" pitchFamily="34" charset="-120"/>
              </a:rPr>
              <a:t>Higher-Dimensional Space</a:t>
            </a:r>
          </a:p>
        </p:txBody>
      </p:sp>
    </p:spTree>
    <p:extLst>
      <p:ext uri="{BB962C8B-B14F-4D97-AF65-F5344CB8AC3E}">
        <p14:creationId xmlns:p14="http://schemas.microsoft.com/office/powerpoint/2010/main" val="38284093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D6F0543-5B58-43D6-B6D8-DCD0AE98B9B6}"/>
              </a:ext>
            </a:extLst>
          </p:cNvPr>
          <p:cNvPicPr>
            <a:picLocks noChangeAspect="1"/>
          </p:cNvPicPr>
          <p:nvPr/>
        </p:nvPicPr>
        <p:blipFill>
          <a:blip r:embed="rId3"/>
          <a:stretch>
            <a:fillRect/>
          </a:stretch>
        </p:blipFill>
        <p:spPr>
          <a:xfrm>
            <a:off x="5899207" y="2126289"/>
            <a:ext cx="5993508" cy="1907423"/>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1338828"/>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Microsoft JhengHei UI" panose="020B0604030504040204" pitchFamily="34" charset="-120"/>
                <a:ea typeface="Microsoft JhengHei UI" panose="020B0604030504040204" pitchFamily="34" charset="-120"/>
              </a:rPr>
              <a:t>概念</a:t>
            </a: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針對非線性資料，透過核函數使數據在高維度的特徵空間內進行非線性映射，</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目的是將原始低維數據中不可分割的資料點，轉換成在高維空間中可以區分的資料分佈</a:t>
            </a:r>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rgbClr val="0D0D0D"/>
              </a:solidFill>
              <a:highlight>
                <a:srgbClr val="FFFFFF"/>
              </a:highlight>
              <a:latin typeface="微軟正黑體" panose="020B0604030504040204" pitchFamily="34" charset="-120"/>
              <a:ea typeface="微軟正黑體" panose="020B0604030504040204" pitchFamily="34" charset="-120"/>
            </a:endParaRPr>
          </a:p>
          <a:p>
            <a:endParaRPr lang="zh-TW" altLang="en-US" b="1" dirty="0">
              <a:solidFill>
                <a:srgbClr val="0D0D0D"/>
              </a:solidFill>
              <a:highlight>
                <a:srgbClr val="FFFFFF"/>
              </a:highlight>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Higher-Dimensional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TW" sz="1400" dirty="0">
                <a:solidFill>
                  <a:srgbClr val="555555"/>
                </a:solidFill>
                <a:latin typeface="微軟正黑體" panose="020B0604030504040204" pitchFamily="34" charset="-120"/>
                <a:ea typeface="微軟正黑體" panose="020B0604030504040204" pitchFamily="34" charset="-120"/>
              </a:rPr>
              <a:t>Kernel </a:t>
            </a:r>
            <a:r>
              <a:rPr lang="zh-TW" altLang="en-US" sz="1400" dirty="0">
                <a:solidFill>
                  <a:srgbClr val="555555"/>
                </a:solidFill>
                <a:latin typeface="微軟正黑體" panose="020B0604030504040204" pitchFamily="34" charset="-120"/>
                <a:ea typeface="微軟正黑體" panose="020B0604030504040204" pitchFamily="34" charset="-120"/>
              </a:rPr>
              <a:t>函數</a:t>
            </a:r>
          </a:p>
        </p:txBody>
      </p:sp>
      <p:pic>
        <p:nvPicPr>
          <p:cNvPr id="5" name="圖片 4">
            <a:extLst>
              <a:ext uri="{FF2B5EF4-FFF2-40B4-BE49-F238E27FC236}">
                <a16:creationId xmlns:a16="http://schemas.microsoft.com/office/drawing/2014/main" id="{8D3D7B15-4CF9-4AEE-9654-2AE90F381C6F}"/>
              </a:ext>
            </a:extLst>
          </p:cNvPr>
          <p:cNvPicPr>
            <a:picLocks noChangeAspect="1"/>
          </p:cNvPicPr>
          <p:nvPr/>
        </p:nvPicPr>
        <p:blipFill>
          <a:blip r:embed="rId4"/>
          <a:stretch>
            <a:fillRect/>
          </a:stretch>
        </p:blipFill>
        <p:spPr>
          <a:xfrm>
            <a:off x="1559496" y="2492896"/>
            <a:ext cx="3305558" cy="1742118"/>
          </a:xfrm>
          <a:prstGeom prst="rect">
            <a:avLst/>
          </a:prstGeom>
        </p:spPr>
      </p:pic>
      <p:grpSp>
        <p:nvGrpSpPr>
          <p:cNvPr id="10" name="群組 9">
            <a:extLst>
              <a:ext uri="{FF2B5EF4-FFF2-40B4-BE49-F238E27FC236}">
                <a16:creationId xmlns:a16="http://schemas.microsoft.com/office/drawing/2014/main" id="{492F0AA5-C0B0-4D50-81F5-E5D5A74065E9}"/>
              </a:ext>
            </a:extLst>
          </p:cNvPr>
          <p:cNvGrpSpPr/>
          <p:nvPr/>
        </p:nvGrpSpPr>
        <p:grpSpPr>
          <a:xfrm>
            <a:off x="718026" y="4265575"/>
            <a:ext cx="4923704" cy="1854796"/>
            <a:chOff x="6816080" y="3878460"/>
            <a:chExt cx="4923704" cy="1854796"/>
          </a:xfrm>
        </p:grpSpPr>
        <p:pic>
          <p:nvPicPr>
            <p:cNvPr id="8" name="圖片 7">
              <a:extLst>
                <a:ext uri="{FF2B5EF4-FFF2-40B4-BE49-F238E27FC236}">
                  <a16:creationId xmlns:a16="http://schemas.microsoft.com/office/drawing/2014/main" id="{EEAEBE85-6375-471F-BE80-D254CE3FA1DA}"/>
                </a:ext>
              </a:extLst>
            </p:cNvPr>
            <p:cNvPicPr>
              <a:picLocks noChangeAspect="1"/>
            </p:cNvPicPr>
            <p:nvPr/>
          </p:nvPicPr>
          <p:blipFill>
            <a:blip r:embed="rId5"/>
            <a:stretch>
              <a:fillRect/>
            </a:stretch>
          </p:blipFill>
          <p:spPr>
            <a:xfrm>
              <a:off x="6816080" y="3878460"/>
              <a:ext cx="4923704" cy="1700761"/>
            </a:xfrm>
            <a:prstGeom prst="rect">
              <a:avLst/>
            </a:prstGeom>
          </p:spPr>
        </p:pic>
        <p:sp>
          <p:nvSpPr>
            <p:cNvPr id="9" name="矩形 8">
              <a:extLst>
                <a:ext uri="{FF2B5EF4-FFF2-40B4-BE49-F238E27FC236}">
                  <a16:creationId xmlns:a16="http://schemas.microsoft.com/office/drawing/2014/main" id="{BA1EAD15-5B23-4327-80DA-C964771D78DE}"/>
                </a:ext>
              </a:extLst>
            </p:cNvPr>
            <p:cNvSpPr/>
            <p:nvPr/>
          </p:nvSpPr>
          <p:spPr>
            <a:xfrm>
              <a:off x="9984432" y="5553256"/>
              <a:ext cx="432048" cy="180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4" name="圖片 13">
            <a:extLst>
              <a:ext uri="{FF2B5EF4-FFF2-40B4-BE49-F238E27FC236}">
                <a16:creationId xmlns:a16="http://schemas.microsoft.com/office/drawing/2014/main" id="{986B90E7-6DD2-4FFF-A6AD-0F858C04D9E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9460920" y="4466384"/>
            <a:ext cx="1701961" cy="1505136"/>
          </a:xfrm>
          <a:prstGeom prst="rect">
            <a:avLst/>
          </a:prstGeom>
        </p:spPr>
      </p:pic>
      <p:pic>
        <p:nvPicPr>
          <p:cNvPr id="15" name="圖片 14">
            <a:extLst>
              <a:ext uri="{FF2B5EF4-FFF2-40B4-BE49-F238E27FC236}">
                <a16:creationId xmlns:a16="http://schemas.microsoft.com/office/drawing/2014/main" id="{CE52C77F-A796-473A-87CB-29B51AE68D35}"/>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6960096" y="4555500"/>
            <a:ext cx="1701961" cy="1410836"/>
          </a:xfrm>
          <a:prstGeom prst="rect">
            <a:avLst/>
          </a:prstGeom>
        </p:spPr>
      </p:pic>
      <p:cxnSp>
        <p:nvCxnSpPr>
          <p:cNvPr id="19" name="直線單箭頭接點 18">
            <a:extLst>
              <a:ext uri="{FF2B5EF4-FFF2-40B4-BE49-F238E27FC236}">
                <a16:creationId xmlns:a16="http://schemas.microsoft.com/office/drawing/2014/main" id="{C9EDF23E-13FA-4CCE-B0DE-3F08A2E5B3CE}"/>
              </a:ext>
            </a:extLst>
          </p:cNvPr>
          <p:cNvCxnSpPr>
            <a:cxnSpLocks/>
          </p:cNvCxnSpPr>
          <p:nvPr/>
        </p:nvCxnSpPr>
        <p:spPr>
          <a:xfrm flipV="1">
            <a:off x="7824192" y="2996952"/>
            <a:ext cx="0" cy="1368152"/>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EE2E2D-A2B4-4674-B53F-27ECE321A698}"/>
              </a:ext>
            </a:extLst>
          </p:cNvPr>
          <p:cNvCxnSpPr>
            <a:cxnSpLocks/>
          </p:cNvCxnSpPr>
          <p:nvPr/>
        </p:nvCxnSpPr>
        <p:spPr>
          <a:xfrm flipV="1">
            <a:off x="9984432" y="3068960"/>
            <a:ext cx="0" cy="1397424"/>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D00DEAAF-FDB4-451D-B237-0E504EC5F250}"/>
              </a:ext>
            </a:extLst>
          </p:cNvPr>
          <p:cNvPicPr>
            <a:picLocks noChangeAspect="1"/>
          </p:cNvPicPr>
          <p:nvPr/>
        </p:nvPicPr>
        <p:blipFill>
          <a:blip r:embed="rId10"/>
          <a:stretch>
            <a:fillRect/>
          </a:stretch>
        </p:blipFill>
        <p:spPr>
          <a:xfrm>
            <a:off x="7608168" y="4365104"/>
            <a:ext cx="432048" cy="349753"/>
          </a:xfrm>
          <a:prstGeom prst="rect">
            <a:avLst/>
          </a:prstGeom>
        </p:spPr>
      </p:pic>
      <p:sp>
        <p:nvSpPr>
          <p:cNvPr id="31" name="矩形 30">
            <a:extLst>
              <a:ext uri="{FF2B5EF4-FFF2-40B4-BE49-F238E27FC236}">
                <a16:creationId xmlns:a16="http://schemas.microsoft.com/office/drawing/2014/main" id="{7B7A97C8-C7AD-4065-B7A0-08CAB5906AE1}"/>
              </a:ext>
            </a:extLst>
          </p:cNvPr>
          <p:cNvSpPr/>
          <p:nvPr/>
        </p:nvSpPr>
        <p:spPr>
          <a:xfrm>
            <a:off x="9192344" y="5877272"/>
            <a:ext cx="1440160" cy="276999"/>
          </a:xfrm>
          <a:prstGeom prst="rect">
            <a:avLst/>
          </a:prstGeom>
        </p:spPr>
        <p:txBody>
          <a:bodyPr wrap="square">
            <a:spAutoFit/>
          </a:bodyPr>
          <a:lstStyle/>
          <a:p>
            <a:r>
              <a:rPr lang="en-US" altLang="zh-TW" sz="1200" b="1" dirty="0">
                <a:solidFill>
                  <a:srgbClr val="383838"/>
                </a:solidFill>
                <a:latin typeface="Inter"/>
              </a:rPr>
              <a:t>Hyperplane </a:t>
            </a:r>
            <a:endParaRPr lang="zh-TW" altLang="en-US" sz="1200" b="1" dirty="0">
              <a:solidFill>
                <a:srgbClr val="383838"/>
              </a:solidFill>
              <a:latin typeface="Inter"/>
            </a:endParaRPr>
          </a:p>
        </p:txBody>
      </p:sp>
      <p:cxnSp>
        <p:nvCxnSpPr>
          <p:cNvPr id="32" name="接點: 弧形 31">
            <a:extLst>
              <a:ext uri="{FF2B5EF4-FFF2-40B4-BE49-F238E27FC236}">
                <a16:creationId xmlns:a16="http://schemas.microsoft.com/office/drawing/2014/main" id="{1552BB20-CA17-49CB-A0B5-E9D1E2BB2964}"/>
              </a:ext>
            </a:extLst>
          </p:cNvPr>
          <p:cNvCxnSpPr>
            <a:cxnSpLocks/>
          </p:cNvCxnSpPr>
          <p:nvPr/>
        </p:nvCxnSpPr>
        <p:spPr>
          <a:xfrm rot="5400000">
            <a:off x="9732404" y="5553236"/>
            <a:ext cx="504056" cy="28803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接點: 弧形 35">
            <a:extLst>
              <a:ext uri="{FF2B5EF4-FFF2-40B4-BE49-F238E27FC236}">
                <a16:creationId xmlns:a16="http://schemas.microsoft.com/office/drawing/2014/main" id="{83303CD0-FF7C-4FF4-B7DD-3417C5DB8896}"/>
              </a:ext>
            </a:extLst>
          </p:cNvPr>
          <p:cNvCxnSpPr>
            <a:cxnSpLocks/>
          </p:cNvCxnSpPr>
          <p:nvPr/>
        </p:nvCxnSpPr>
        <p:spPr>
          <a:xfrm rot="16200000" flipV="1">
            <a:off x="7788188" y="2240868"/>
            <a:ext cx="1368152" cy="432048"/>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接點: 弧形 37">
            <a:extLst>
              <a:ext uri="{FF2B5EF4-FFF2-40B4-BE49-F238E27FC236}">
                <a16:creationId xmlns:a16="http://schemas.microsoft.com/office/drawing/2014/main" id="{0EAA6B31-3E36-4A11-B71F-A009AF271902}"/>
              </a:ext>
            </a:extLst>
          </p:cNvPr>
          <p:cNvCxnSpPr>
            <a:cxnSpLocks/>
          </p:cNvCxnSpPr>
          <p:nvPr/>
        </p:nvCxnSpPr>
        <p:spPr>
          <a:xfrm rot="16200000" flipV="1">
            <a:off x="10672298" y="2093062"/>
            <a:ext cx="936104" cy="29561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66BE944-4ABB-4BC4-8DDA-5E0940D5576D}"/>
              </a:ext>
            </a:extLst>
          </p:cNvPr>
          <p:cNvSpPr/>
          <p:nvPr/>
        </p:nvSpPr>
        <p:spPr>
          <a:xfrm>
            <a:off x="7752184" y="1484784"/>
            <a:ext cx="936104" cy="276999"/>
          </a:xfrm>
          <a:prstGeom prst="rect">
            <a:avLst/>
          </a:prstGeom>
        </p:spPr>
        <p:txBody>
          <a:bodyPr wrap="square">
            <a:spAutoFit/>
          </a:bodyPr>
          <a:lstStyle/>
          <a:p>
            <a:r>
              <a:rPr lang="en-US" altLang="zh-TW" sz="1200" b="1" dirty="0">
                <a:solidFill>
                  <a:srgbClr val="383838"/>
                </a:solidFill>
                <a:latin typeface="Inter"/>
              </a:rPr>
              <a:t>Hyperplane </a:t>
            </a:r>
            <a:endParaRPr lang="zh-TW" altLang="en-US" sz="1200" b="1" dirty="0">
              <a:solidFill>
                <a:srgbClr val="383838"/>
              </a:solidFill>
              <a:latin typeface="Inter"/>
            </a:endParaRPr>
          </a:p>
        </p:txBody>
      </p:sp>
      <p:sp>
        <p:nvSpPr>
          <p:cNvPr id="41" name="矩形 40">
            <a:extLst>
              <a:ext uri="{FF2B5EF4-FFF2-40B4-BE49-F238E27FC236}">
                <a16:creationId xmlns:a16="http://schemas.microsoft.com/office/drawing/2014/main" id="{107D917D-247F-44DE-9F74-8726EC99C20A}"/>
              </a:ext>
            </a:extLst>
          </p:cNvPr>
          <p:cNvSpPr/>
          <p:nvPr/>
        </p:nvSpPr>
        <p:spPr>
          <a:xfrm>
            <a:off x="10272464" y="1484784"/>
            <a:ext cx="1440160" cy="276999"/>
          </a:xfrm>
          <a:prstGeom prst="rect">
            <a:avLst/>
          </a:prstGeom>
        </p:spPr>
        <p:txBody>
          <a:bodyPr wrap="square">
            <a:spAutoFit/>
          </a:bodyPr>
          <a:lstStyle/>
          <a:p>
            <a:r>
              <a:rPr lang="en-US" altLang="zh-TW" sz="1200" b="1" dirty="0">
                <a:solidFill>
                  <a:srgbClr val="383838"/>
                </a:solidFill>
                <a:latin typeface="Inter"/>
              </a:rPr>
              <a:t>Decision Boundary</a:t>
            </a:r>
            <a:endParaRPr lang="zh-TW" altLang="en-US" sz="1200" b="1" dirty="0">
              <a:solidFill>
                <a:srgbClr val="383838"/>
              </a:solidFill>
              <a:latin typeface="Inter"/>
            </a:endParaRPr>
          </a:p>
        </p:txBody>
      </p:sp>
      <p:sp>
        <p:nvSpPr>
          <p:cNvPr id="42" name="矩形: 圓角 41">
            <a:extLst>
              <a:ext uri="{FF2B5EF4-FFF2-40B4-BE49-F238E27FC236}">
                <a16:creationId xmlns:a16="http://schemas.microsoft.com/office/drawing/2014/main" id="{45548D87-5A0E-4678-A8D2-D54704B11D6B}"/>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advance</a:t>
            </a:r>
            <a:endParaRPr lang="zh-TW" altLang="en-US" sz="1200" b="1" dirty="0">
              <a:solidFill>
                <a:schemeClr val="accent6">
                  <a:lumMod val="10000"/>
                </a:schemeClr>
              </a:solidFill>
            </a:endParaRPr>
          </a:p>
        </p:txBody>
      </p:sp>
      <p:sp>
        <p:nvSpPr>
          <p:cNvPr id="43" name="矩形: 圓角 42">
            <a:extLst>
              <a:ext uri="{FF2B5EF4-FFF2-40B4-BE49-F238E27FC236}">
                <a16:creationId xmlns:a16="http://schemas.microsoft.com/office/drawing/2014/main" id="{6391DB9A-2005-46E8-A07A-E7962AE506D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spTree>
    <p:extLst>
      <p:ext uri="{BB962C8B-B14F-4D97-AF65-F5344CB8AC3E}">
        <p14:creationId xmlns:p14="http://schemas.microsoft.com/office/powerpoint/2010/main" val="21336083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839416" y="2717800"/>
            <a:ext cx="3816424" cy="2223075"/>
          </a:xfrm>
          <a:prstGeom prst="rect">
            <a:avLst/>
          </a:prstGeom>
        </p:spPr>
      </p:pic>
      <p:pic>
        <p:nvPicPr>
          <p:cNvPr id="5" name="圖片 4">
            <a:extLst>
              <a:ext uri="{FF2B5EF4-FFF2-40B4-BE49-F238E27FC236}">
                <a16:creationId xmlns:a16="http://schemas.microsoft.com/office/drawing/2014/main" id="{298CC152-25B8-4E41-B34C-FD2AF354776C}"/>
              </a:ext>
            </a:extLst>
          </p:cNvPr>
          <p:cNvPicPr>
            <a:picLocks noChangeAspect="1"/>
          </p:cNvPicPr>
          <p:nvPr/>
        </p:nvPicPr>
        <p:blipFill>
          <a:blip r:embed="rId4"/>
          <a:stretch>
            <a:fillRect/>
          </a:stretch>
        </p:blipFill>
        <p:spPr>
          <a:xfrm>
            <a:off x="6672064" y="1556792"/>
            <a:ext cx="3256473" cy="2088232"/>
          </a:xfrm>
          <a:prstGeom prst="rect">
            <a:avLst/>
          </a:prstGeom>
        </p:spPr>
      </p:pic>
      <p:sp>
        <p:nvSpPr>
          <p:cNvPr id="10" name="箭號: 向右 9">
            <a:extLst>
              <a:ext uri="{FF2B5EF4-FFF2-40B4-BE49-F238E27FC236}">
                <a16:creationId xmlns:a16="http://schemas.microsoft.com/office/drawing/2014/main" id="{7F4F7438-09D0-4E9E-811A-B49E4652A22F}"/>
              </a:ext>
            </a:extLst>
          </p:cNvPr>
          <p:cNvSpPr/>
          <p:nvPr/>
        </p:nvSpPr>
        <p:spPr>
          <a:xfrm rot="19966634">
            <a:off x="4778001" y="2911294"/>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箭號: 向右 12">
            <a:extLst>
              <a:ext uri="{FF2B5EF4-FFF2-40B4-BE49-F238E27FC236}">
                <a16:creationId xmlns:a16="http://schemas.microsoft.com/office/drawing/2014/main" id="{71D5AF47-A779-4766-89EC-0C4D0F145DD5}"/>
              </a:ext>
            </a:extLst>
          </p:cNvPr>
          <p:cNvSpPr/>
          <p:nvPr/>
        </p:nvSpPr>
        <p:spPr>
          <a:xfrm rot="1264300">
            <a:off x="4798669" y="3992186"/>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4" name="圖片 13">
            <a:extLst>
              <a:ext uri="{FF2B5EF4-FFF2-40B4-BE49-F238E27FC236}">
                <a16:creationId xmlns:a16="http://schemas.microsoft.com/office/drawing/2014/main" id="{41D24866-B3F1-452E-85CE-CE2B4F77AD5E}"/>
              </a:ext>
            </a:extLst>
          </p:cNvPr>
          <p:cNvPicPr>
            <a:picLocks noChangeAspect="1"/>
          </p:cNvPicPr>
          <p:nvPr/>
        </p:nvPicPr>
        <p:blipFill rotWithShape="1">
          <a:blip r:embed="rId3"/>
          <a:srcRect t="22315"/>
          <a:stretch/>
        </p:blipFill>
        <p:spPr>
          <a:xfrm>
            <a:off x="6096000" y="3861048"/>
            <a:ext cx="3816424" cy="2181403"/>
          </a:xfrm>
          <a:prstGeom prst="rect">
            <a:avLst/>
          </a:prstGeom>
        </p:spPr>
      </p:pic>
      <p:sp>
        <p:nvSpPr>
          <p:cNvPr id="15" name="AutoShape 21" descr="Question Mark Vector SVG Icon (9) - SVG Repo">
            <a:extLst>
              <a:ext uri="{FF2B5EF4-FFF2-40B4-BE49-F238E27FC236}">
                <a16:creationId xmlns:a16="http://schemas.microsoft.com/office/drawing/2014/main" id="{F8BA7514-B225-419D-80EC-57AA7C9A67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7" name="圖形 16">
            <a:extLst>
              <a:ext uri="{FF2B5EF4-FFF2-40B4-BE49-F238E27FC236}">
                <a16:creationId xmlns:a16="http://schemas.microsoft.com/office/drawing/2014/main" id="{6D474B65-283F-4311-81FE-BCE3D727A4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0176" y="4365104"/>
            <a:ext cx="1196752" cy="1196752"/>
          </a:xfrm>
          <a:prstGeom prst="rect">
            <a:avLst/>
          </a:prstGeom>
        </p:spPr>
      </p:pic>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sp>
        <p:nvSpPr>
          <p:cNvPr id="18" name="乘號 17">
            <a:extLst>
              <a:ext uri="{FF2B5EF4-FFF2-40B4-BE49-F238E27FC236}">
                <a16:creationId xmlns:a16="http://schemas.microsoft.com/office/drawing/2014/main" id="{704252D8-E16E-49EF-8049-BAEBECD2ED93}"/>
              </a:ext>
            </a:extLst>
          </p:cNvPr>
          <p:cNvSpPr/>
          <p:nvPr/>
        </p:nvSpPr>
        <p:spPr>
          <a:xfrm>
            <a:off x="5231904" y="270892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70835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r>
                <a:rPr lang="en-US" altLang="zh-TW" dirty="0">
                  <a:solidFill>
                    <a:schemeClr val="accent6">
                      <a:lumMod val="10000"/>
                    </a:schemeClr>
                  </a:solidFill>
                </a:rPr>
                <a:t>f(x) = x - 5</a:t>
              </a:r>
              <a:endParaRPr lang="zh-TW" altLang="en-US" dirty="0">
                <a:solidFill>
                  <a:schemeClr val="accent6">
                    <a:lumMod val="10000"/>
                  </a:schemeClr>
                </a:solidFill>
              </a:endParaRPr>
            </a:p>
          </p:txBody>
        </p:sp>
      </p:grpSp>
      <p:grpSp>
        <p:nvGrpSpPr>
          <p:cNvPr id="35" name="群組 34">
            <a:extLst>
              <a:ext uri="{FF2B5EF4-FFF2-40B4-BE49-F238E27FC236}">
                <a16:creationId xmlns:a16="http://schemas.microsoft.com/office/drawing/2014/main" id="{D9F1E1BC-BA7D-4EEF-931F-470D43205763}"/>
              </a:ext>
            </a:extLst>
          </p:cNvPr>
          <p:cNvGrpSpPr/>
          <p:nvPr/>
        </p:nvGrpSpPr>
        <p:grpSpPr>
          <a:xfrm>
            <a:off x="6240016" y="3573016"/>
            <a:ext cx="4680520" cy="2232248"/>
            <a:chOff x="6240016" y="3573016"/>
            <a:chExt cx="4680520" cy="2232248"/>
          </a:xfrm>
        </p:grpSpPr>
        <p:pic>
          <p:nvPicPr>
            <p:cNvPr id="33" name="圖片 32">
              <a:extLst>
                <a:ext uri="{FF2B5EF4-FFF2-40B4-BE49-F238E27FC236}">
                  <a16:creationId xmlns:a16="http://schemas.microsoft.com/office/drawing/2014/main" id="{F24A7146-9F31-481D-87CB-569D46945D9F}"/>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34" name="矩形 33">
              <a:extLst>
                <a:ext uri="{FF2B5EF4-FFF2-40B4-BE49-F238E27FC236}">
                  <a16:creationId xmlns:a16="http://schemas.microsoft.com/office/drawing/2014/main" id="{ACE1D1F0-8C92-4650-B44D-139790ED79F3}"/>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文字方塊 36">
            <a:extLst>
              <a:ext uri="{FF2B5EF4-FFF2-40B4-BE49-F238E27FC236}">
                <a16:creationId xmlns:a16="http://schemas.microsoft.com/office/drawing/2014/main" id="{A1A7E5C1-B455-4F81-9C56-F6D4131E046E}"/>
              </a:ext>
            </a:extLst>
          </p:cNvPr>
          <p:cNvSpPr txBox="1"/>
          <p:nvPr/>
        </p:nvSpPr>
        <p:spPr>
          <a:xfrm>
            <a:off x="10488488" y="4725144"/>
            <a:ext cx="1574470" cy="646331"/>
          </a:xfrm>
          <a:prstGeom prst="rect">
            <a:avLst/>
          </a:prstGeom>
          <a:noFill/>
        </p:spPr>
        <p:txBody>
          <a:bodyPr wrap="none" rtlCol="0">
            <a:spAutoFit/>
          </a:bodyPr>
          <a:lstStyle/>
          <a:p>
            <a:r>
              <a:rPr lang="en-US" altLang="zh-TW" dirty="0">
                <a:solidFill>
                  <a:schemeClr val="accent6">
                    <a:lumMod val="10000"/>
                  </a:schemeClr>
                </a:solidFill>
              </a:rPr>
              <a:t>f(x) = x – 5</a:t>
            </a:r>
          </a:p>
          <a:p>
            <a:r>
              <a:rPr lang="en-US" altLang="zh-TW" dirty="0">
                <a:solidFill>
                  <a:schemeClr val="accent6">
                    <a:lumMod val="10000"/>
                  </a:schemeClr>
                </a:solidFill>
              </a:rPr>
              <a:t>f(x) = (x-5)^2</a:t>
            </a:r>
            <a:endParaRPr lang="zh-TW" altLang="en-US" dirty="0">
              <a:solidFill>
                <a:schemeClr val="accent6">
                  <a:lumMod val="10000"/>
                </a:schemeClr>
              </a:solidFill>
            </a:endParaRPr>
          </a:p>
        </p:txBody>
      </p:sp>
      <p:sp>
        <p:nvSpPr>
          <p:cNvPr id="38" name="矩形: 圓角 37">
            <a:extLst>
              <a:ext uri="{FF2B5EF4-FFF2-40B4-BE49-F238E27FC236}">
                <a16:creationId xmlns:a16="http://schemas.microsoft.com/office/drawing/2014/main" id="{F95BD13F-2AD6-4AFE-B70F-316BC1C603A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spTree>
    <p:extLst>
      <p:ext uri="{BB962C8B-B14F-4D97-AF65-F5344CB8AC3E}">
        <p14:creationId xmlns:p14="http://schemas.microsoft.com/office/powerpoint/2010/main" val="2990017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382AE2-8851-D2E5-5DA0-0EEA54DE76F1}"/>
              </a:ext>
            </a:extLst>
          </p:cNvPr>
          <p:cNvPicPr>
            <a:picLocks noChangeAspect="1"/>
          </p:cNvPicPr>
          <p:nvPr/>
        </p:nvPicPr>
        <p:blipFill>
          <a:blip r:embed="rId2"/>
          <a:stretch>
            <a:fillRect/>
          </a:stretch>
        </p:blipFill>
        <p:spPr>
          <a:xfrm>
            <a:off x="940593" y="1366837"/>
            <a:ext cx="10310813" cy="4124325"/>
          </a:xfrm>
          <a:prstGeom prst="rect">
            <a:avLst/>
          </a:prstGeom>
        </p:spPr>
      </p:pic>
      <p:sp>
        <p:nvSpPr>
          <p:cNvPr id="8" name="Rectangle 3">
            <a:extLst>
              <a:ext uri="{FF2B5EF4-FFF2-40B4-BE49-F238E27FC236}">
                <a16:creationId xmlns:a16="http://schemas.microsoft.com/office/drawing/2014/main" id="{A6C46CBE-66E0-0374-ECC2-DD1920B38A63}"/>
              </a:ext>
            </a:extLst>
          </p:cNvPr>
          <p:cNvSpPr/>
          <p:nvPr/>
        </p:nvSpPr>
        <p:spPr>
          <a:xfrm>
            <a:off x="1573593" y="1933193"/>
            <a:ext cx="1693482" cy="838581"/>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提取資料</a:t>
            </a:r>
            <a:endParaRPr kumimoji="0" lang="en-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r>
              <a:rPr kumimoji="0" lang="en-US"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Extract</a:t>
            </a: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p>
        </p:txBody>
      </p:sp>
      <p:sp>
        <p:nvSpPr>
          <p:cNvPr id="9" name="Rectangle 5">
            <a:extLst>
              <a:ext uri="{FF2B5EF4-FFF2-40B4-BE49-F238E27FC236}">
                <a16:creationId xmlns:a16="http://schemas.microsoft.com/office/drawing/2014/main" id="{BA2EF8CD-44F8-8D42-5FD0-5A9E276B8946}"/>
              </a:ext>
            </a:extLst>
          </p:cNvPr>
          <p:cNvSpPr/>
          <p:nvPr/>
        </p:nvSpPr>
        <p:spPr>
          <a:xfrm>
            <a:off x="3834030" y="1933193"/>
            <a:ext cx="1693482" cy="838580"/>
          </a:xfrm>
          <a:prstGeom prst="rect">
            <a:avLst/>
          </a:prstGeom>
          <a:solidFill>
            <a:srgbClr val="21B3A9">
              <a:lumMod val="75000"/>
            </a:srgbClr>
          </a:solidFill>
          <a:ln w="12700">
            <a:noFill/>
            <a:miter lim="400000"/>
          </a:ln>
        </p:spPr>
        <p:txBody>
          <a:bodyPr lIns="19045" tIns="19045" rIns="19045" bIns="19045" rtlCol="0" anchor="ctr"/>
          <a:lstStyle/>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轉換資料</a:t>
            </a:r>
            <a:endParaRPr lang="en-US" altLang="zh-TW" sz="1500" kern="0" dirty="0">
              <a:solidFill>
                <a:srgbClr val="FFFFFF"/>
              </a:solidFill>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eaLnBrk="1" fontAlgn="auto" latinLnBrk="0" hangingPunct="1">
              <a:lnSpc>
                <a:spcPct val="100000"/>
              </a:lnSpc>
              <a:spcBef>
                <a:spcPts val="0"/>
              </a:spcBef>
              <a:spcAft>
                <a:spcPts val="0"/>
              </a:spcAft>
              <a:buClr>
                <a:srgbClr val="000000"/>
              </a:buClr>
              <a:buSzTx/>
              <a:buFontTx/>
              <a:buNone/>
              <a:tabLst/>
              <a:defRPr/>
            </a:pPr>
            <a:r>
              <a:rPr lang="en-US" altLang="zh-TW" sz="1000" kern="0" dirty="0">
                <a:solidFill>
                  <a:srgbClr val="FFFFFF"/>
                </a:solidFill>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sym typeface="Gill Sans"/>
              </a:rPr>
              <a:t>(Transform)</a:t>
            </a:r>
          </a:p>
        </p:txBody>
      </p:sp>
      <p:sp>
        <p:nvSpPr>
          <p:cNvPr id="11" name="Rectangle 226">
            <a:extLst>
              <a:ext uri="{FF2B5EF4-FFF2-40B4-BE49-F238E27FC236}">
                <a16:creationId xmlns:a16="http://schemas.microsoft.com/office/drawing/2014/main" id="{6FD4B397-3C88-C7AC-EB40-240FD421C856}"/>
              </a:ext>
            </a:extLst>
          </p:cNvPr>
          <p:cNvSpPr/>
          <p:nvPr/>
        </p:nvSpPr>
        <p:spPr>
          <a:xfrm>
            <a:off x="6065891" y="1933192"/>
            <a:ext cx="1696983" cy="838579"/>
          </a:xfrm>
          <a:prstGeom prst="rect">
            <a:avLst/>
          </a:prstGeom>
          <a:solidFill>
            <a:srgbClr val="566986">
              <a:lumMod val="75000"/>
            </a:srgbClr>
          </a:solidFill>
          <a:ln w="12700">
            <a:noFill/>
            <a:miter lim="400000"/>
          </a:ln>
        </p:spPr>
        <p:txBody>
          <a:bodyPr lIns="19045" tIns="19045" rIns="19045" bIns="19045" rtlCol="0" anchor="ctr"/>
          <a:lstStyle/>
          <a:p>
            <a:pPr algn="ctr" defTabSz="228532">
              <a:buClr>
                <a:srgbClr val="000000"/>
              </a:buClr>
            </a:pPr>
            <a:r>
              <a:rPr lang="zh-TW" altLang="en-US" sz="1500" kern="0" dirty="0">
                <a:solidFill>
                  <a:srgbClr val="FFFFFF"/>
                </a:solidFill>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sym typeface="Gill Sans"/>
              </a:rPr>
              <a:t>儲存資料</a:t>
            </a:r>
            <a:endParaRPr lang="en-US" altLang="zh-TW" sz="1500" kern="0" dirty="0">
              <a:solidFill>
                <a:srgbClr val="FFFFFF"/>
              </a:solidFill>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sym typeface="Gill Sans"/>
            </a:endParaRPr>
          </a:p>
          <a:p>
            <a:pPr algn="ctr" defTabSz="228532">
              <a:buClr>
                <a:srgbClr val="000000"/>
              </a:buClr>
            </a:pPr>
            <a:r>
              <a:rPr lang="en-US" altLang="zh-TW" sz="1000" kern="0" dirty="0">
                <a:solidFill>
                  <a:srgbClr val="FFFFFF"/>
                </a:solidFill>
                <a:effectLst>
                  <a:outerShdw blurRad="38100" dist="12700" dir="5400000" rotWithShape="0">
                    <a:srgbClr val="000000">
                      <a:alpha val="50000"/>
                    </a:srgbClr>
                  </a:outerShdw>
                </a:effectLst>
                <a:latin typeface="Microsoft JhengHei UI" panose="020B0604030504040204" pitchFamily="34" charset="-120"/>
                <a:ea typeface="Microsoft JhengHei UI" panose="020B0604030504040204" pitchFamily="34" charset="-120"/>
                <a:sym typeface="Gill Sans"/>
              </a:rPr>
              <a:t>(Load)</a:t>
            </a:r>
          </a:p>
        </p:txBody>
      </p:sp>
      <p:pic>
        <p:nvPicPr>
          <p:cNvPr id="2050" name="Picture 2" descr="使用深度学习预测岩土稳定性的框架(3种不同方法和代码)_通用_岩土_控制-仿真秀干货文章">
            <a:extLst>
              <a:ext uri="{FF2B5EF4-FFF2-40B4-BE49-F238E27FC236}">
                <a16:creationId xmlns:a16="http://schemas.microsoft.com/office/drawing/2014/main" id="{AEFB5B28-320D-B9A0-DFA6-499A1AE27698}"/>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998"/>
          <a:stretch/>
        </p:blipFill>
        <p:spPr bwMode="auto">
          <a:xfrm>
            <a:off x="8315325" y="1556617"/>
            <a:ext cx="3178009" cy="1672358"/>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7886197A-8809-733B-3659-6DCEAEAA458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機器學習流程 </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你以為的</a:t>
            </a:r>
            <a:r>
              <a:rPr lang="en-US" altLang="zh-TW" sz="3200" b="1" spc="0"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88500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r>
                <a:rPr lang="en-US" altLang="zh-TW" dirty="0">
                  <a:solidFill>
                    <a:schemeClr val="accent6">
                      <a:lumMod val="10000"/>
                    </a:schemeClr>
                  </a:solidFill>
                </a:rPr>
                <a:t>f(x) = x - 5</a:t>
              </a:r>
              <a:endParaRPr lang="zh-TW" altLang="en-US" dirty="0">
                <a:solidFill>
                  <a:schemeClr val="accent6">
                    <a:lumMod val="10000"/>
                  </a:schemeClr>
                </a:solidFill>
              </a:endParaRPr>
            </a:p>
          </p:txBody>
        </p:sp>
      </p:grpSp>
      <p:grpSp>
        <p:nvGrpSpPr>
          <p:cNvPr id="5" name="群組 4">
            <a:extLst>
              <a:ext uri="{FF2B5EF4-FFF2-40B4-BE49-F238E27FC236}">
                <a16:creationId xmlns:a16="http://schemas.microsoft.com/office/drawing/2014/main" id="{0DB2E869-FCD7-4DDA-ABB4-5E4EE6E774F9}"/>
              </a:ext>
            </a:extLst>
          </p:cNvPr>
          <p:cNvGrpSpPr/>
          <p:nvPr/>
        </p:nvGrpSpPr>
        <p:grpSpPr>
          <a:xfrm>
            <a:off x="6240016" y="3573016"/>
            <a:ext cx="5822942" cy="2350341"/>
            <a:chOff x="6240016" y="3573016"/>
            <a:chExt cx="5822942" cy="2350341"/>
          </a:xfrm>
        </p:grpSpPr>
        <p:grpSp>
          <p:nvGrpSpPr>
            <p:cNvPr id="19" name="群組 18">
              <a:extLst>
                <a:ext uri="{FF2B5EF4-FFF2-40B4-BE49-F238E27FC236}">
                  <a16:creationId xmlns:a16="http://schemas.microsoft.com/office/drawing/2014/main" id="{5F5CBBB5-021B-4B8B-B7B2-E0DBF58A8666}"/>
                </a:ext>
              </a:extLst>
            </p:cNvPr>
            <p:cNvGrpSpPr/>
            <p:nvPr/>
          </p:nvGrpSpPr>
          <p:grpSpPr>
            <a:xfrm>
              <a:off x="6240016" y="3573016"/>
              <a:ext cx="4680520" cy="2232248"/>
              <a:chOff x="6240016" y="3573016"/>
              <a:chExt cx="4680520" cy="2232248"/>
            </a:xfrm>
          </p:grpSpPr>
          <p:pic>
            <p:nvPicPr>
              <p:cNvPr id="21" name="圖片 20">
                <a:extLst>
                  <a:ext uri="{FF2B5EF4-FFF2-40B4-BE49-F238E27FC236}">
                    <a16:creationId xmlns:a16="http://schemas.microsoft.com/office/drawing/2014/main" id="{6ECB9CA1-13E6-4AD4-A9DB-8CB406FD2F5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 name="圖片 1">
              <a:extLst>
                <a:ext uri="{FF2B5EF4-FFF2-40B4-BE49-F238E27FC236}">
                  <a16:creationId xmlns:a16="http://schemas.microsoft.com/office/drawing/2014/main" id="{04AAFB8C-4D18-4EAE-B098-785786AD65C3}"/>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BC79BA74-A531-44EA-9903-140A11EB48A4}"/>
                </a:ext>
              </a:extLst>
            </p:cNvPr>
            <p:cNvSpPr txBox="1"/>
            <p:nvPr/>
          </p:nvSpPr>
          <p:spPr>
            <a:xfrm>
              <a:off x="10488488" y="4725144"/>
              <a:ext cx="1574470" cy="646331"/>
            </a:xfrm>
            <a:prstGeom prst="rect">
              <a:avLst/>
            </a:prstGeom>
            <a:noFill/>
          </p:spPr>
          <p:txBody>
            <a:bodyPr wrap="none" rtlCol="0">
              <a:spAutoFit/>
            </a:bodyPr>
            <a:lstStyle/>
            <a:p>
              <a:r>
                <a:rPr lang="en-US" altLang="zh-TW" dirty="0">
                  <a:solidFill>
                    <a:schemeClr val="accent6">
                      <a:lumMod val="10000"/>
                    </a:schemeClr>
                  </a:solidFill>
                </a:rPr>
                <a:t>f(x) = x – 5</a:t>
              </a:r>
            </a:p>
            <a:p>
              <a:r>
                <a:rPr lang="en-US" altLang="zh-TW" dirty="0">
                  <a:solidFill>
                    <a:schemeClr val="accent6">
                      <a:lumMod val="10000"/>
                    </a:schemeClr>
                  </a:solidFill>
                </a:rPr>
                <a:t>f(x) = (x-5)^2</a:t>
              </a:r>
              <a:endParaRPr lang="zh-TW" altLang="en-US" dirty="0">
                <a:solidFill>
                  <a:schemeClr val="accent6">
                    <a:lumMod val="10000"/>
                  </a:schemeClr>
                </a:solidFill>
              </a:endParaRPr>
            </a:p>
          </p:txBody>
        </p:sp>
      </p:grpSp>
      <p:sp>
        <p:nvSpPr>
          <p:cNvPr id="29" name="矩形: 圓角 28">
            <a:extLst>
              <a:ext uri="{FF2B5EF4-FFF2-40B4-BE49-F238E27FC236}">
                <a16:creationId xmlns:a16="http://schemas.microsoft.com/office/drawing/2014/main" id="{5BAB3CD1-009A-498D-A1F6-D1E32E9E110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spTree>
    <p:extLst>
      <p:ext uri="{BB962C8B-B14F-4D97-AF65-F5344CB8AC3E}">
        <p14:creationId xmlns:p14="http://schemas.microsoft.com/office/powerpoint/2010/main" val="9094298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圖片 42">
            <a:extLst>
              <a:ext uri="{FF2B5EF4-FFF2-40B4-BE49-F238E27FC236}">
                <a16:creationId xmlns:a16="http://schemas.microsoft.com/office/drawing/2014/main" id="{768728E7-7E78-453F-BAC7-E794D682A9C9}"/>
              </a:ext>
            </a:extLst>
          </p:cNvPr>
          <p:cNvPicPr>
            <a:picLocks noChangeAspect="1"/>
          </p:cNvPicPr>
          <p:nvPr/>
        </p:nvPicPr>
        <p:blipFill rotWithShape="1">
          <a:blip r:embed="rId3"/>
          <a:srcRect t="20831"/>
          <a:stretch/>
        </p:blipFill>
        <p:spPr>
          <a:xfrm>
            <a:off x="767408" y="1196752"/>
            <a:ext cx="3816424" cy="2223075"/>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7A27F3CF-335D-410F-B3FC-E60927A4A917}"/>
              </a:ext>
            </a:extLst>
          </p:cNvPr>
          <p:cNvGrpSpPr/>
          <p:nvPr/>
        </p:nvGrpSpPr>
        <p:grpSpPr>
          <a:xfrm>
            <a:off x="7248128" y="1268760"/>
            <a:ext cx="3096344" cy="2431722"/>
            <a:chOff x="5087888" y="2204864"/>
            <a:chExt cx="4392488" cy="3449652"/>
          </a:xfrm>
        </p:grpSpPr>
        <p:pic>
          <p:nvPicPr>
            <p:cNvPr id="5" name="圖片 4">
              <a:extLst>
                <a:ext uri="{FF2B5EF4-FFF2-40B4-BE49-F238E27FC236}">
                  <a16:creationId xmlns:a16="http://schemas.microsoft.com/office/drawing/2014/main" id="{798F4D77-22EE-4380-A92B-DC653853CA18}"/>
                </a:ext>
              </a:extLst>
            </p:cNvPr>
            <p:cNvPicPr>
              <a:picLocks noChangeAspect="1"/>
            </p:cNvPicPr>
            <p:nvPr/>
          </p:nvPicPr>
          <p:blipFill>
            <a:blip r:embed="rId4"/>
            <a:stretch>
              <a:fillRect/>
            </a:stretch>
          </p:blipFill>
          <p:spPr>
            <a:xfrm>
              <a:off x="5087888" y="2348880"/>
              <a:ext cx="4105848" cy="3305636"/>
            </a:xfrm>
            <a:prstGeom prst="rect">
              <a:avLst/>
            </a:prstGeom>
          </p:spPr>
        </p:pic>
        <p:sp>
          <p:nvSpPr>
            <p:cNvPr id="9" name="矩形 8">
              <a:extLst>
                <a:ext uri="{FF2B5EF4-FFF2-40B4-BE49-F238E27FC236}">
                  <a16:creationId xmlns:a16="http://schemas.microsoft.com/office/drawing/2014/main" id="{2B6445AC-543C-41A7-A61B-27FD1EFE306A}"/>
                </a:ext>
              </a:extLst>
            </p:cNvPr>
            <p:cNvSpPr/>
            <p:nvPr/>
          </p:nvSpPr>
          <p:spPr>
            <a:xfrm>
              <a:off x="7824192" y="2204864"/>
              <a:ext cx="1512168" cy="1152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EC1DA6E5-540D-4B53-BA18-697A5A1BDA95}"/>
                </a:ext>
              </a:extLst>
            </p:cNvPr>
            <p:cNvSpPr/>
            <p:nvPr/>
          </p:nvSpPr>
          <p:spPr>
            <a:xfrm>
              <a:off x="8328248" y="3356992"/>
              <a:ext cx="1152128"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CF3AEF-C11E-401D-8628-A49C5267AB49}"/>
                </a:ext>
              </a:extLst>
            </p:cNvPr>
            <p:cNvSpPr/>
            <p:nvPr/>
          </p:nvSpPr>
          <p:spPr>
            <a:xfrm>
              <a:off x="8832304" y="4293096"/>
              <a:ext cx="57606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35">
            <a:extLst>
              <a:ext uri="{FF2B5EF4-FFF2-40B4-BE49-F238E27FC236}">
                <a16:creationId xmlns:a16="http://schemas.microsoft.com/office/drawing/2014/main" id="{27BD7EF0-DC46-46B7-BBF8-6017352EA66D}"/>
              </a:ext>
            </a:extLst>
          </p:cNvPr>
          <p:cNvGrpSpPr/>
          <p:nvPr/>
        </p:nvGrpSpPr>
        <p:grpSpPr>
          <a:xfrm>
            <a:off x="911424" y="3717032"/>
            <a:ext cx="5822942" cy="2350341"/>
            <a:chOff x="6240016" y="3573016"/>
            <a:chExt cx="5822942" cy="2350341"/>
          </a:xfrm>
        </p:grpSpPr>
        <p:grpSp>
          <p:nvGrpSpPr>
            <p:cNvPr id="37" name="群組 36">
              <a:extLst>
                <a:ext uri="{FF2B5EF4-FFF2-40B4-BE49-F238E27FC236}">
                  <a16:creationId xmlns:a16="http://schemas.microsoft.com/office/drawing/2014/main" id="{0238F4E0-4357-4CD6-9BB4-FF7D54F3283F}"/>
                </a:ext>
              </a:extLst>
            </p:cNvPr>
            <p:cNvGrpSpPr/>
            <p:nvPr/>
          </p:nvGrpSpPr>
          <p:grpSpPr>
            <a:xfrm>
              <a:off x="6240016" y="3573016"/>
              <a:ext cx="4680520" cy="2232248"/>
              <a:chOff x="6240016" y="3573016"/>
              <a:chExt cx="4680520" cy="2232248"/>
            </a:xfrm>
          </p:grpSpPr>
          <p:pic>
            <p:nvPicPr>
              <p:cNvPr id="41" name="圖片 40">
                <a:extLst>
                  <a:ext uri="{FF2B5EF4-FFF2-40B4-BE49-F238E27FC236}">
                    <a16:creationId xmlns:a16="http://schemas.microsoft.com/office/drawing/2014/main" id="{DF507A6F-98A7-4A84-B6E1-E20BFA92D3C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42" name="矩形 41">
                <a:extLst>
                  <a:ext uri="{FF2B5EF4-FFF2-40B4-BE49-F238E27FC236}">
                    <a16:creationId xmlns:a16="http://schemas.microsoft.com/office/drawing/2014/main" id="{4AEF9739-2DCD-4E59-9572-CA6D2ED4F9F6}"/>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8" name="圖片 37">
              <a:extLst>
                <a:ext uri="{FF2B5EF4-FFF2-40B4-BE49-F238E27FC236}">
                  <a16:creationId xmlns:a16="http://schemas.microsoft.com/office/drawing/2014/main" id="{99F7F012-F731-4FAB-914E-ECA6ADDA73DB}"/>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39" name="矩形 38">
              <a:extLst>
                <a:ext uri="{FF2B5EF4-FFF2-40B4-BE49-F238E27FC236}">
                  <a16:creationId xmlns:a16="http://schemas.microsoft.com/office/drawing/2014/main" id="{1B91656F-523A-4EDC-B6AF-0992B969514E}"/>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75F2464A-074A-4AA5-AA77-353FAFA2E1BB}"/>
                </a:ext>
              </a:extLst>
            </p:cNvPr>
            <p:cNvSpPr txBox="1"/>
            <p:nvPr/>
          </p:nvSpPr>
          <p:spPr>
            <a:xfrm>
              <a:off x="10488488" y="4725144"/>
              <a:ext cx="1574470" cy="646331"/>
            </a:xfrm>
            <a:prstGeom prst="rect">
              <a:avLst/>
            </a:prstGeom>
            <a:noFill/>
          </p:spPr>
          <p:txBody>
            <a:bodyPr wrap="none" rtlCol="0">
              <a:spAutoFit/>
            </a:bodyPr>
            <a:lstStyle/>
            <a:p>
              <a:r>
                <a:rPr lang="en-US" altLang="zh-TW" dirty="0">
                  <a:solidFill>
                    <a:schemeClr val="accent6">
                      <a:lumMod val="10000"/>
                    </a:schemeClr>
                  </a:solidFill>
                </a:rPr>
                <a:t>f(x) = x – 5</a:t>
              </a:r>
            </a:p>
            <a:p>
              <a:r>
                <a:rPr lang="en-US" altLang="zh-TW" dirty="0">
                  <a:solidFill>
                    <a:schemeClr val="accent6">
                      <a:lumMod val="10000"/>
                    </a:schemeClr>
                  </a:solidFill>
                </a:rPr>
                <a:t>f(x) = (x-5)^2</a:t>
              </a:r>
              <a:endParaRPr lang="zh-TW" altLang="en-US" dirty="0">
                <a:solidFill>
                  <a:schemeClr val="accent6">
                    <a:lumMod val="10000"/>
                  </a:schemeClr>
                </a:solidFill>
              </a:endParaRPr>
            </a:p>
          </p:txBody>
        </p:sp>
      </p:grpSp>
      <p:pic>
        <p:nvPicPr>
          <p:cNvPr id="44" name="圖片 43">
            <a:extLst>
              <a:ext uri="{FF2B5EF4-FFF2-40B4-BE49-F238E27FC236}">
                <a16:creationId xmlns:a16="http://schemas.microsoft.com/office/drawing/2014/main" id="{BE65E17D-442C-4FF9-8506-D9163D5A77A2}"/>
              </a:ext>
            </a:extLst>
          </p:cNvPr>
          <p:cNvPicPr>
            <a:picLocks noChangeAspect="1"/>
          </p:cNvPicPr>
          <p:nvPr/>
        </p:nvPicPr>
        <p:blipFill rotWithShape="1">
          <a:blip r:embed="rId3"/>
          <a:srcRect t="20831"/>
          <a:stretch/>
        </p:blipFill>
        <p:spPr>
          <a:xfrm>
            <a:off x="6600056" y="4005064"/>
            <a:ext cx="3816424" cy="2223075"/>
          </a:xfrm>
          <a:prstGeom prst="rect">
            <a:avLst/>
          </a:prstGeom>
        </p:spPr>
      </p:pic>
      <p:sp>
        <p:nvSpPr>
          <p:cNvPr id="45" name="箭號: 向右 44">
            <a:extLst>
              <a:ext uri="{FF2B5EF4-FFF2-40B4-BE49-F238E27FC236}">
                <a16:creationId xmlns:a16="http://schemas.microsoft.com/office/drawing/2014/main" id="{C2346882-00F7-4C56-BE0C-E0D60DDF66FB}"/>
              </a:ext>
            </a:extLst>
          </p:cNvPr>
          <p:cNvSpPr/>
          <p:nvPr/>
        </p:nvSpPr>
        <p:spPr>
          <a:xfrm>
            <a:off x="5159896" y="2060848"/>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Kernel mapping function</a:t>
            </a:r>
            <a:endParaRPr lang="zh-TW" altLang="en-US" sz="1000" dirty="0"/>
          </a:p>
        </p:txBody>
      </p:sp>
      <p:sp>
        <p:nvSpPr>
          <p:cNvPr id="47" name="箭號: 向右 46">
            <a:extLst>
              <a:ext uri="{FF2B5EF4-FFF2-40B4-BE49-F238E27FC236}">
                <a16:creationId xmlns:a16="http://schemas.microsoft.com/office/drawing/2014/main" id="{2427A69D-8E87-4187-8BA4-1F118222C4D6}"/>
              </a:ext>
            </a:extLst>
          </p:cNvPr>
          <p:cNvSpPr/>
          <p:nvPr/>
        </p:nvSpPr>
        <p:spPr>
          <a:xfrm rot="5400000">
            <a:off x="9487201" y="3710207"/>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projection</a:t>
            </a:r>
            <a:endParaRPr lang="zh-TW" altLang="en-US" sz="1000" dirty="0"/>
          </a:p>
        </p:txBody>
      </p:sp>
      <p:sp>
        <p:nvSpPr>
          <p:cNvPr id="13" name="橢圓 12">
            <a:extLst>
              <a:ext uri="{FF2B5EF4-FFF2-40B4-BE49-F238E27FC236}">
                <a16:creationId xmlns:a16="http://schemas.microsoft.com/office/drawing/2014/main" id="{8DB3763E-B39E-44FD-AA83-98C2DF3B3111}"/>
              </a:ext>
            </a:extLst>
          </p:cNvPr>
          <p:cNvSpPr/>
          <p:nvPr/>
        </p:nvSpPr>
        <p:spPr>
          <a:xfrm>
            <a:off x="8328248" y="4653136"/>
            <a:ext cx="936104"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5" name="圖片 14">
            <a:extLst>
              <a:ext uri="{FF2B5EF4-FFF2-40B4-BE49-F238E27FC236}">
                <a16:creationId xmlns:a16="http://schemas.microsoft.com/office/drawing/2014/main" id="{5A66A7A0-D665-4450-8184-24DFF24E8699}"/>
              </a:ext>
            </a:extLst>
          </p:cNvPr>
          <p:cNvPicPr>
            <a:picLocks noChangeAspect="1"/>
          </p:cNvPicPr>
          <p:nvPr/>
        </p:nvPicPr>
        <p:blipFill>
          <a:blip r:embed="rId7"/>
          <a:stretch>
            <a:fillRect/>
          </a:stretch>
        </p:blipFill>
        <p:spPr>
          <a:xfrm>
            <a:off x="5087888" y="2780928"/>
            <a:ext cx="1584176" cy="257171"/>
          </a:xfrm>
          <a:prstGeom prst="rect">
            <a:avLst/>
          </a:prstGeom>
        </p:spPr>
      </p:pic>
      <p:sp>
        <p:nvSpPr>
          <p:cNvPr id="48" name="箭號: 向右 47">
            <a:extLst>
              <a:ext uri="{FF2B5EF4-FFF2-40B4-BE49-F238E27FC236}">
                <a16:creationId xmlns:a16="http://schemas.microsoft.com/office/drawing/2014/main" id="{52A4731E-D232-4BAD-8511-CE885570F32D}"/>
              </a:ext>
            </a:extLst>
          </p:cNvPr>
          <p:cNvSpPr/>
          <p:nvPr/>
        </p:nvSpPr>
        <p:spPr>
          <a:xfrm rot="19587737">
            <a:off x="5334951" y="3673515"/>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2D -&gt; 3D</a:t>
            </a:r>
            <a:endParaRPr lang="zh-TW" altLang="en-US" sz="1000" dirty="0"/>
          </a:p>
        </p:txBody>
      </p:sp>
      <p:sp>
        <p:nvSpPr>
          <p:cNvPr id="49" name="矩形: 圓角 48">
            <a:extLst>
              <a:ext uri="{FF2B5EF4-FFF2-40B4-BE49-F238E27FC236}">
                <a16:creationId xmlns:a16="http://schemas.microsoft.com/office/drawing/2014/main" id="{0E60B8A7-F827-4895-AA16-2E4F770B3D2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Machine (SVM)</a:t>
            </a:r>
          </a:p>
        </p:txBody>
      </p:sp>
    </p:spTree>
    <p:extLst>
      <p:ext uri="{BB962C8B-B14F-4D97-AF65-F5344CB8AC3E}">
        <p14:creationId xmlns:p14="http://schemas.microsoft.com/office/powerpoint/2010/main" val="12784809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3200" b="1" dirty="0">
                <a:latin typeface="微軟正黑體" panose="020B0604030504040204" pitchFamily="34" charset="-120"/>
                <a:ea typeface="微軟正黑體" panose="020B0604030504040204" pitchFamily="34" charset="-120"/>
              </a:rPr>
              <a:t>Non Linear Kernel SVR</a:t>
            </a:r>
          </a:p>
        </p:txBody>
      </p:sp>
    </p:spTree>
    <p:extLst>
      <p:ext uri="{BB962C8B-B14F-4D97-AF65-F5344CB8AC3E}">
        <p14:creationId xmlns:p14="http://schemas.microsoft.com/office/powerpoint/2010/main" val="28908691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1199456" y="2204864"/>
            <a:ext cx="3477110" cy="2819794"/>
          </a:xfrm>
          <a:prstGeom prst="rect">
            <a:avLst/>
          </a:prstGeom>
        </p:spPr>
      </p:pic>
      <p:sp>
        <p:nvSpPr>
          <p:cNvPr id="9" name="箭號: 向右 8">
            <a:extLst>
              <a:ext uri="{FF2B5EF4-FFF2-40B4-BE49-F238E27FC236}">
                <a16:creationId xmlns:a16="http://schemas.microsoft.com/office/drawing/2014/main" id="{729DD40D-53E2-4CFC-9A6C-BCAF19F84E15}"/>
              </a:ext>
            </a:extLst>
          </p:cNvPr>
          <p:cNvSpPr/>
          <p:nvPr/>
        </p:nvSpPr>
        <p:spPr>
          <a:xfrm rot="19966634">
            <a:off x="4629972" y="2699374"/>
            <a:ext cx="270413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箭號: 向右 9">
            <a:extLst>
              <a:ext uri="{FF2B5EF4-FFF2-40B4-BE49-F238E27FC236}">
                <a16:creationId xmlns:a16="http://schemas.microsoft.com/office/drawing/2014/main" id="{B9889332-6E57-4683-BB38-E9DA1AC1DED1}"/>
              </a:ext>
            </a:extLst>
          </p:cNvPr>
          <p:cNvSpPr/>
          <p:nvPr/>
        </p:nvSpPr>
        <p:spPr>
          <a:xfrm rot="1264300">
            <a:off x="4690379" y="4475297"/>
            <a:ext cx="266935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4" name="群組 13">
            <a:extLst>
              <a:ext uri="{FF2B5EF4-FFF2-40B4-BE49-F238E27FC236}">
                <a16:creationId xmlns:a16="http://schemas.microsoft.com/office/drawing/2014/main" id="{56E8DACE-AE30-402D-B1C9-9F40B61603ED}"/>
              </a:ext>
            </a:extLst>
          </p:cNvPr>
          <p:cNvGrpSpPr/>
          <p:nvPr/>
        </p:nvGrpSpPr>
        <p:grpSpPr>
          <a:xfrm>
            <a:off x="7536160" y="1268760"/>
            <a:ext cx="2109173" cy="4996007"/>
            <a:chOff x="8040216" y="1340768"/>
            <a:chExt cx="2109173" cy="4996007"/>
          </a:xfrm>
        </p:grpSpPr>
        <p:pic>
          <p:nvPicPr>
            <p:cNvPr id="8" name="圖片 7">
              <a:extLst>
                <a:ext uri="{FF2B5EF4-FFF2-40B4-BE49-F238E27FC236}">
                  <a16:creationId xmlns:a16="http://schemas.microsoft.com/office/drawing/2014/main" id="{2C9541DE-27C2-478B-8CDA-299814BDD3FB}"/>
                </a:ext>
              </a:extLst>
            </p:cNvPr>
            <p:cNvPicPr>
              <a:picLocks noChangeAspect="1"/>
            </p:cNvPicPr>
            <p:nvPr/>
          </p:nvPicPr>
          <p:blipFill>
            <a:blip r:embed="rId4"/>
            <a:stretch>
              <a:fillRect/>
            </a:stretch>
          </p:blipFill>
          <p:spPr>
            <a:xfrm>
              <a:off x="8040216" y="2924944"/>
              <a:ext cx="1972723" cy="1656184"/>
            </a:xfrm>
            <a:prstGeom prst="rect">
              <a:avLst/>
            </a:prstGeom>
          </p:spPr>
        </p:pic>
        <p:pic>
          <p:nvPicPr>
            <p:cNvPr id="11" name="圖片 10">
              <a:extLst>
                <a:ext uri="{FF2B5EF4-FFF2-40B4-BE49-F238E27FC236}">
                  <a16:creationId xmlns:a16="http://schemas.microsoft.com/office/drawing/2014/main" id="{A79AA3D6-320F-46E3-995C-B00C826C4E29}"/>
                </a:ext>
              </a:extLst>
            </p:cNvPr>
            <p:cNvPicPr>
              <a:picLocks noChangeAspect="1"/>
            </p:cNvPicPr>
            <p:nvPr/>
          </p:nvPicPr>
          <p:blipFill>
            <a:blip r:embed="rId5"/>
            <a:stretch>
              <a:fillRect/>
            </a:stretch>
          </p:blipFill>
          <p:spPr>
            <a:xfrm>
              <a:off x="8040216" y="4581128"/>
              <a:ext cx="2109173" cy="1755647"/>
            </a:xfrm>
            <a:prstGeom prst="rect">
              <a:avLst/>
            </a:prstGeom>
          </p:spPr>
        </p:pic>
        <p:pic>
          <p:nvPicPr>
            <p:cNvPr id="12" name="圖片 11">
              <a:extLst>
                <a:ext uri="{FF2B5EF4-FFF2-40B4-BE49-F238E27FC236}">
                  <a16:creationId xmlns:a16="http://schemas.microsoft.com/office/drawing/2014/main" id="{DBE48E86-57B0-4BCC-BE94-824728E303D9}"/>
                </a:ext>
              </a:extLst>
            </p:cNvPr>
            <p:cNvPicPr>
              <a:picLocks noChangeAspect="1"/>
            </p:cNvPicPr>
            <p:nvPr/>
          </p:nvPicPr>
          <p:blipFill>
            <a:blip r:embed="rId6"/>
            <a:stretch>
              <a:fillRect/>
            </a:stretch>
          </p:blipFill>
          <p:spPr>
            <a:xfrm>
              <a:off x="8040216" y="1340768"/>
              <a:ext cx="1944216" cy="1571803"/>
            </a:xfrm>
            <a:prstGeom prst="rect">
              <a:avLst/>
            </a:prstGeom>
          </p:spPr>
        </p:pic>
      </p:grpSp>
      <p:sp>
        <p:nvSpPr>
          <p:cNvPr id="16" name="箭號: 向右 15">
            <a:extLst>
              <a:ext uri="{FF2B5EF4-FFF2-40B4-BE49-F238E27FC236}">
                <a16:creationId xmlns:a16="http://schemas.microsoft.com/office/drawing/2014/main" id="{45CA2034-0C07-43FC-8DDB-227D2B1AD3DE}"/>
              </a:ext>
            </a:extLst>
          </p:cNvPr>
          <p:cNvSpPr/>
          <p:nvPr/>
        </p:nvSpPr>
        <p:spPr>
          <a:xfrm>
            <a:off x="4799856" y="3645024"/>
            <a:ext cx="2448272"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乘號 16">
            <a:extLst>
              <a:ext uri="{FF2B5EF4-FFF2-40B4-BE49-F238E27FC236}">
                <a16:creationId xmlns:a16="http://schemas.microsoft.com/office/drawing/2014/main" id="{46228936-A394-45BA-9943-66A9EC0CF3D8}"/>
              </a:ext>
            </a:extLst>
          </p:cNvPr>
          <p:cNvSpPr/>
          <p:nvPr/>
        </p:nvSpPr>
        <p:spPr>
          <a:xfrm>
            <a:off x="5735960" y="2420888"/>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乘號 17">
            <a:extLst>
              <a:ext uri="{FF2B5EF4-FFF2-40B4-BE49-F238E27FC236}">
                <a16:creationId xmlns:a16="http://schemas.microsoft.com/office/drawing/2014/main" id="{8CFE9955-107E-499B-A496-93C691A56DA7}"/>
              </a:ext>
            </a:extLst>
          </p:cNvPr>
          <p:cNvSpPr/>
          <p:nvPr/>
        </p:nvSpPr>
        <p:spPr>
          <a:xfrm>
            <a:off x="5735960" y="342900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乘號 18">
            <a:extLst>
              <a:ext uri="{FF2B5EF4-FFF2-40B4-BE49-F238E27FC236}">
                <a16:creationId xmlns:a16="http://schemas.microsoft.com/office/drawing/2014/main" id="{9A51B1CB-9B63-4287-B4FE-46F0B0F593AB}"/>
              </a:ext>
            </a:extLst>
          </p:cNvPr>
          <p:cNvSpPr/>
          <p:nvPr/>
        </p:nvSpPr>
        <p:spPr>
          <a:xfrm>
            <a:off x="5735960" y="4293096"/>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2A9E5F62-239F-4592-B89A-4C8C38D8990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sp>
        <p:nvSpPr>
          <p:cNvPr id="22" name="矩形: 圓角 21">
            <a:extLst>
              <a:ext uri="{FF2B5EF4-FFF2-40B4-BE49-F238E27FC236}">
                <a16:creationId xmlns:a16="http://schemas.microsoft.com/office/drawing/2014/main" id="{FCF07986-6276-435C-B89A-06BB96EE30D9}"/>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Regression (SVR)</a:t>
            </a:r>
          </a:p>
        </p:txBody>
      </p:sp>
    </p:spTree>
    <p:extLst>
      <p:ext uri="{BB962C8B-B14F-4D97-AF65-F5344CB8AC3E}">
        <p14:creationId xmlns:p14="http://schemas.microsoft.com/office/powerpoint/2010/main" val="40410158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7464152" y="2132856"/>
            <a:ext cx="3477110" cy="2819794"/>
          </a:xfrm>
          <a:prstGeom prst="rect">
            <a:avLst/>
          </a:prstGeom>
        </p:spPr>
      </p:pic>
      <p:pic>
        <p:nvPicPr>
          <p:cNvPr id="2" name="圖片 1">
            <a:extLst>
              <a:ext uri="{FF2B5EF4-FFF2-40B4-BE49-F238E27FC236}">
                <a16:creationId xmlns:a16="http://schemas.microsoft.com/office/drawing/2014/main" id="{E7874D6A-648F-4C2A-ACF1-DA70997A7219}"/>
              </a:ext>
            </a:extLst>
          </p:cNvPr>
          <p:cNvPicPr>
            <a:picLocks noChangeAspect="1"/>
          </p:cNvPicPr>
          <p:nvPr/>
        </p:nvPicPr>
        <p:blipFill>
          <a:blip r:embed="rId4"/>
          <a:stretch>
            <a:fillRect/>
          </a:stretch>
        </p:blipFill>
        <p:spPr>
          <a:xfrm>
            <a:off x="1055440" y="2132856"/>
            <a:ext cx="5029902" cy="3067478"/>
          </a:xfrm>
          <a:prstGeom prst="rect">
            <a:avLst/>
          </a:prstGeom>
        </p:spPr>
      </p:pic>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sp>
        <p:nvSpPr>
          <p:cNvPr id="21" name="矩形: 圓角 20">
            <a:extLst>
              <a:ext uri="{FF2B5EF4-FFF2-40B4-BE49-F238E27FC236}">
                <a16:creationId xmlns:a16="http://schemas.microsoft.com/office/drawing/2014/main" id="{1B16C7AE-8CC5-41F3-B1EB-54E883408D1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Regression (SVR)</a:t>
            </a:r>
          </a:p>
        </p:txBody>
      </p:sp>
    </p:spTree>
    <p:extLst>
      <p:ext uri="{BB962C8B-B14F-4D97-AF65-F5344CB8AC3E}">
        <p14:creationId xmlns:p14="http://schemas.microsoft.com/office/powerpoint/2010/main" val="14412233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1988840"/>
            <a:ext cx="3753374" cy="3248478"/>
          </a:xfrm>
          <a:prstGeom prst="rect">
            <a:avLst/>
          </a:prstGeom>
        </p:spPr>
      </p:pic>
      <p:pic>
        <p:nvPicPr>
          <p:cNvPr id="6" name="圖片 5">
            <a:extLst>
              <a:ext uri="{FF2B5EF4-FFF2-40B4-BE49-F238E27FC236}">
                <a16:creationId xmlns:a16="http://schemas.microsoft.com/office/drawing/2014/main" id="{A6FA64B6-0878-4F89-B500-5674DD530411}"/>
              </a:ext>
            </a:extLst>
          </p:cNvPr>
          <p:cNvPicPr>
            <a:picLocks noChangeAspect="1"/>
          </p:cNvPicPr>
          <p:nvPr/>
        </p:nvPicPr>
        <p:blipFill>
          <a:blip r:embed="rId4"/>
          <a:stretch>
            <a:fillRect/>
          </a:stretch>
        </p:blipFill>
        <p:spPr>
          <a:xfrm>
            <a:off x="1775520" y="3356992"/>
            <a:ext cx="3372321" cy="1838582"/>
          </a:xfrm>
          <a:prstGeom prst="rect">
            <a:avLst/>
          </a:prstGeom>
        </p:spPr>
      </p:pic>
      <p:sp>
        <p:nvSpPr>
          <p:cNvPr id="9" name="矩形: 圓角 8">
            <a:extLst>
              <a:ext uri="{FF2B5EF4-FFF2-40B4-BE49-F238E27FC236}">
                <a16:creationId xmlns:a16="http://schemas.microsoft.com/office/drawing/2014/main" id="{5295145E-E71C-4891-964D-5184F77D6B6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Regression (SVR)</a:t>
            </a:r>
          </a:p>
        </p:txBody>
      </p:sp>
    </p:spTree>
    <p:extLst>
      <p:ext uri="{BB962C8B-B14F-4D97-AF65-F5344CB8AC3E}">
        <p14:creationId xmlns:p14="http://schemas.microsoft.com/office/powerpoint/2010/main" val="7132814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2" name="圖片 1">
            <a:extLst>
              <a:ext uri="{FF2B5EF4-FFF2-40B4-BE49-F238E27FC236}">
                <a16:creationId xmlns:a16="http://schemas.microsoft.com/office/drawing/2014/main" id="{4A982306-4E5F-40E8-B9F0-32243AD7AAC3}"/>
              </a:ext>
            </a:extLst>
          </p:cNvPr>
          <p:cNvPicPr>
            <a:picLocks noChangeAspect="1"/>
          </p:cNvPicPr>
          <p:nvPr/>
        </p:nvPicPr>
        <p:blipFill>
          <a:blip r:embed="rId4"/>
          <a:stretch>
            <a:fillRect/>
          </a:stretch>
        </p:blipFill>
        <p:spPr>
          <a:xfrm>
            <a:off x="7176120" y="2060848"/>
            <a:ext cx="3677163" cy="3248478"/>
          </a:xfrm>
          <a:prstGeom prst="rect">
            <a:avLst/>
          </a:prstGeom>
        </p:spPr>
      </p:pic>
      <p:pic>
        <p:nvPicPr>
          <p:cNvPr id="4" name="圖片 3">
            <a:extLst>
              <a:ext uri="{FF2B5EF4-FFF2-40B4-BE49-F238E27FC236}">
                <a16:creationId xmlns:a16="http://schemas.microsoft.com/office/drawing/2014/main" id="{B282E87B-C122-4877-ABA1-673202C3E55E}"/>
              </a:ext>
            </a:extLst>
          </p:cNvPr>
          <p:cNvPicPr>
            <a:picLocks noChangeAspect="1"/>
          </p:cNvPicPr>
          <p:nvPr/>
        </p:nvPicPr>
        <p:blipFill>
          <a:blip r:embed="rId5"/>
          <a:stretch>
            <a:fillRect/>
          </a:stretch>
        </p:blipFill>
        <p:spPr>
          <a:xfrm>
            <a:off x="911424" y="2060848"/>
            <a:ext cx="5077534" cy="3143689"/>
          </a:xfrm>
          <a:prstGeom prst="rect">
            <a:avLst/>
          </a:prstGeom>
        </p:spPr>
      </p:pic>
      <p:sp>
        <p:nvSpPr>
          <p:cNvPr id="9" name="矩形: 圓角 8">
            <a:extLst>
              <a:ext uri="{FF2B5EF4-FFF2-40B4-BE49-F238E27FC236}">
                <a16:creationId xmlns:a16="http://schemas.microsoft.com/office/drawing/2014/main" id="{35C1D4AE-C88E-4B22-80C4-2F7DD6F5197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Regression (SVR)</a:t>
            </a:r>
          </a:p>
        </p:txBody>
      </p:sp>
    </p:spTree>
    <p:extLst>
      <p:ext uri="{BB962C8B-B14F-4D97-AF65-F5344CB8AC3E}">
        <p14:creationId xmlns:p14="http://schemas.microsoft.com/office/powerpoint/2010/main" val="502388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rPr>
              <a:t>principle</a:t>
            </a:r>
            <a:endParaRPr lang="zh-TW" altLang="en-US" sz="1200" b="1" dirty="0">
              <a:solidFill>
                <a:schemeClr val="accent6">
                  <a:lumMod val="10000"/>
                </a:schemeClr>
              </a:solidFill>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6" name="圖片 5">
            <a:extLst>
              <a:ext uri="{FF2B5EF4-FFF2-40B4-BE49-F238E27FC236}">
                <a16:creationId xmlns:a16="http://schemas.microsoft.com/office/drawing/2014/main" id="{9AE760E0-5244-43B0-BF6C-2DA8A2906F4B}"/>
              </a:ext>
            </a:extLst>
          </p:cNvPr>
          <p:cNvPicPr>
            <a:picLocks noChangeAspect="1"/>
          </p:cNvPicPr>
          <p:nvPr/>
        </p:nvPicPr>
        <p:blipFill>
          <a:blip r:embed="rId4"/>
          <a:stretch>
            <a:fillRect/>
          </a:stretch>
        </p:blipFill>
        <p:spPr>
          <a:xfrm>
            <a:off x="1631504" y="2348880"/>
            <a:ext cx="2991267" cy="2829320"/>
          </a:xfrm>
          <a:prstGeom prst="rect">
            <a:avLst/>
          </a:prstGeom>
        </p:spPr>
      </p:pic>
      <p:pic>
        <p:nvPicPr>
          <p:cNvPr id="8" name="圖片 7">
            <a:extLst>
              <a:ext uri="{FF2B5EF4-FFF2-40B4-BE49-F238E27FC236}">
                <a16:creationId xmlns:a16="http://schemas.microsoft.com/office/drawing/2014/main" id="{47F9EB33-FEB3-4279-A7BE-8901262E9386}"/>
              </a:ext>
            </a:extLst>
          </p:cNvPr>
          <p:cNvPicPr>
            <a:picLocks noChangeAspect="1"/>
          </p:cNvPicPr>
          <p:nvPr/>
        </p:nvPicPr>
        <p:blipFill>
          <a:blip r:embed="rId5"/>
          <a:stretch>
            <a:fillRect/>
          </a:stretch>
        </p:blipFill>
        <p:spPr>
          <a:xfrm>
            <a:off x="7032105" y="2132856"/>
            <a:ext cx="3650312" cy="3128839"/>
          </a:xfrm>
          <a:prstGeom prst="rect">
            <a:avLst/>
          </a:prstGeom>
        </p:spPr>
      </p:pic>
      <p:sp>
        <p:nvSpPr>
          <p:cNvPr id="10" name="矩形: 圓角 9">
            <a:extLst>
              <a:ext uri="{FF2B5EF4-FFF2-40B4-BE49-F238E27FC236}">
                <a16:creationId xmlns:a16="http://schemas.microsoft.com/office/drawing/2014/main" id="{D83FDEAD-9C1A-4EAD-8827-A1345589653A}"/>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rPr>
              <a:t>Support Vector Regression (SVR)</a:t>
            </a:r>
          </a:p>
        </p:txBody>
      </p:sp>
    </p:spTree>
    <p:extLst>
      <p:ext uri="{BB962C8B-B14F-4D97-AF65-F5344CB8AC3E}">
        <p14:creationId xmlns:p14="http://schemas.microsoft.com/office/powerpoint/2010/main" val="1668995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SVM</a:t>
            </a:r>
            <a:r>
              <a:rPr lang="zh-TW" altLang="en-US" sz="3200" b="1" dirty="0">
                <a:latin typeface="微軟正黑體" panose="020B0604030504040204" pitchFamily="34" charset="-120"/>
                <a:ea typeface="微軟正黑體" panose="020B0604030504040204" pitchFamily="34" charset="-120"/>
              </a:rPr>
              <a:t> 可調參數</a:t>
            </a:r>
            <a:endParaRPr lang="en-US" altLang="zh-TW" sz="3200" b="1"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zh-TW" altLang="en-US" sz="1400" dirty="0">
              <a:solidFill>
                <a:srgbClr val="555555"/>
              </a:solidFill>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principle</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Support Vector Machine (SVM)</a:t>
            </a:r>
          </a:p>
        </p:txBody>
      </p:sp>
      <p:pic>
        <p:nvPicPr>
          <p:cNvPr id="13" name="圖片 12">
            <a:extLst>
              <a:ext uri="{FF2B5EF4-FFF2-40B4-BE49-F238E27FC236}">
                <a16:creationId xmlns:a16="http://schemas.microsoft.com/office/drawing/2014/main" id="{B6CFDBCC-2472-64CC-93DF-C06CEC11BBD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6000" y="4221088"/>
            <a:ext cx="5749695" cy="1887356"/>
          </a:xfrm>
          <a:prstGeom prst="rect">
            <a:avLst/>
          </a:prstGeom>
        </p:spPr>
      </p:pic>
      <p:sp>
        <p:nvSpPr>
          <p:cNvPr id="17" name="文字方塊 16">
            <a:extLst>
              <a:ext uri="{FF2B5EF4-FFF2-40B4-BE49-F238E27FC236}">
                <a16:creationId xmlns:a16="http://schemas.microsoft.com/office/drawing/2014/main" id="{9779051D-ACBD-8B51-FF3A-C0AE6929CF69}"/>
              </a:ext>
            </a:extLst>
          </p:cNvPr>
          <p:cNvSpPr txBox="1"/>
          <p:nvPr/>
        </p:nvSpPr>
        <p:spPr>
          <a:xfrm>
            <a:off x="390524" y="1340768"/>
            <a:ext cx="5201420" cy="4662815"/>
          </a:xfrm>
          <a:prstGeom prst="rect">
            <a:avLst/>
          </a:prstGeom>
          <a:noFill/>
        </p:spPr>
        <p:txBody>
          <a:bodyPr wrap="square">
            <a:spAutoFit/>
          </a:bodyPr>
          <a:lstStyle/>
          <a:p>
            <a:pPr marL="285750" indent="-285750">
              <a:lnSpc>
                <a:spcPct val="150000"/>
              </a:lnSpc>
              <a:spcBef>
                <a:spcPct val="0"/>
              </a:spcBef>
              <a:buFont typeface="Wingdings" panose="05000000000000000000" pitchFamily="2" charset="2"/>
              <a:buChar char=""/>
            </a:pP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參數</a:t>
            </a:r>
            <a:endParaRPr lang="en-US" altLang="zh-TW" b="1" dirty="0">
              <a:solidFill>
                <a:schemeClr val="accent1">
                  <a:lumMod val="75000"/>
                </a:schemeClr>
              </a:solidFill>
              <a:latin typeface="微軟正黑體" panose="020B0604030504040204" pitchFamily="34" charset="-120"/>
              <a:ea typeface="微軟正黑體" panose="020B0604030504040204" pitchFamily="34" charset="-120"/>
            </a:endParaRPr>
          </a:p>
          <a:p>
            <a:pPr>
              <a:lnSpc>
                <a:spcPct val="150000"/>
              </a:lnSpc>
              <a:spcBef>
                <a:spcPct val="0"/>
              </a:spcBef>
            </a:pPr>
            <a:r>
              <a:rPr lang="en-US" altLang="zh-TW" sz="1200" b="1" i="1" dirty="0">
                <a:solidFill>
                  <a:schemeClr val="accent6">
                    <a:lumMod val="10000"/>
                  </a:schemeClr>
                </a:solidFill>
                <a:latin typeface="微軟正黑體" panose="020B0604030504040204" pitchFamily="34" charset="-120"/>
                <a:ea typeface="微軟正黑體" panose="020B0604030504040204" pitchFamily="34" charset="-120"/>
              </a:rPr>
              <a:t>C (cost) :</a:t>
            </a:r>
          </a:p>
          <a:p>
            <a:pPr>
              <a:lnSpc>
                <a:spcPct val="150000"/>
              </a:lnSpc>
              <a:spcBef>
                <a:spcPct val="0"/>
              </a:spcBef>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在</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soft-margin SVM</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的損失函數</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(loss function)</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中，</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C</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的存在就是容錯項， 藉由</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C</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給予那些被分錯的資料懲罰值，控制</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support vectors(</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用來決定超平 面的那些資料點</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的影響力</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a:lnSpc>
                <a:spcPct val="150000"/>
              </a:lnSpc>
              <a:spcBef>
                <a:spcPct val="0"/>
              </a:spcBef>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a:lnSpc>
                <a:spcPct val="150000"/>
              </a:lnSpc>
              <a:spcBef>
                <a:spcPct val="0"/>
              </a:spcBef>
            </a:pPr>
            <a:r>
              <a:rPr lang="en-US" altLang="zh-TW" sz="1200" b="1" i="1" dirty="0">
                <a:solidFill>
                  <a:schemeClr val="accent6">
                    <a:lumMod val="10000"/>
                  </a:schemeClr>
                </a:solidFill>
                <a:latin typeface="微軟正黑體" panose="020B0604030504040204" pitchFamily="34" charset="-120"/>
                <a:ea typeface="微軟正黑體" panose="020B0604030504040204" pitchFamily="34" charset="-120"/>
              </a:rPr>
              <a:t>Gamma</a:t>
            </a:r>
            <a:r>
              <a:rPr lang="zh-TW" altLang="en-US" sz="1200" b="1" i="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b="1" i="1" dirty="0">
                <a:solidFill>
                  <a:schemeClr val="accent6">
                    <a:lumMod val="10000"/>
                  </a:schemeClr>
                </a:solidFill>
                <a:latin typeface="微軟正黑體" panose="020B0604030504040204" pitchFamily="34" charset="-120"/>
                <a:ea typeface="微軟正黑體" panose="020B0604030504040204" pitchFamily="34" charset="-120"/>
              </a:rPr>
              <a:t>:</a:t>
            </a: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控制模型複雜程度</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控制</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Radial basis function kernel</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的大小</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p>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gamma</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越大：模型越複雜，映射維度越高，容易勾勒出擬合近點的超 平面，也容易造成</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overfitting</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gamma</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越小：模型越精簡，映射維度偏低，因此能勾勒出平滑、近似 直線的超平面</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a:lnSpc>
                <a:spcPct val="150000"/>
              </a:lnSpc>
              <a:spcBef>
                <a:spcPct val="0"/>
              </a:spcBef>
            </a:pPr>
            <a:r>
              <a:rPr lang="en-US" altLang="zh-TW" sz="1200" b="1" i="1" dirty="0">
                <a:solidFill>
                  <a:schemeClr val="accent6">
                    <a:lumMod val="10000"/>
                  </a:schemeClr>
                </a:solidFill>
                <a:latin typeface="微軟正黑體" panose="020B0604030504040204" pitchFamily="34" charset="-120"/>
                <a:ea typeface="微軟正黑體" panose="020B0604030504040204" pitchFamily="34" charset="-120"/>
              </a:rPr>
              <a:t>Kernel:</a:t>
            </a: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當不同類別的資料在原始空間中，無法被線性分類器區隔開來時，經非線性投 影後，能在更高維度的空間中可以區隔開。</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228600" indent="-228600">
              <a:buAutoNum type="arabicPeriod"/>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Linear</a:t>
            </a:r>
          </a:p>
          <a:p>
            <a:pPr marL="228600" indent="-228600">
              <a:buAutoNum type="arabicPeriod"/>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Polynomial kernel</a:t>
            </a:r>
          </a:p>
          <a:p>
            <a:pPr marL="228600" indent="-228600">
              <a:buAutoNum type="arabicPeriod"/>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RBF</a:t>
            </a:r>
          </a:p>
          <a:p>
            <a:pPr marL="171450" indent="-171450">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21" name="圖片 20">
            <a:extLst>
              <a:ext uri="{FF2B5EF4-FFF2-40B4-BE49-F238E27FC236}">
                <a16:creationId xmlns:a16="http://schemas.microsoft.com/office/drawing/2014/main" id="{12EB30C5-31ED-B86E-7E9D-9C8BE58694B1}"/>
              </a:ext>
            </a:extLst>
          </p:cNvPr>
          <p:cNvPicPr>
            <a:picLocks noChangeAspect="1"/>
          </p:cNvPicPr>
          <p:nvPr/>
        </p:nvPicPr>
        <p:blipFill>
          <a:blip r:embed="rId5"/>
          <a:stretch>
            <a:fillRect/>
          </a:stretch>
        </p:blipFill>
        <p:spPr>
          <a:xfrm>
            <a:off x="6096000" y="1772816"/>
            <a:ext cx="5801535" cy="1981477"/>
          </a:xfrm>
          <a:prstGeom prst="rect">
            <a:avLst/>
          </a:prstGeom>
        </p:spPr>
      </p:pic>
    </p:spTree>
    <p:extLst>
      <p:ext uri="{BB962C8B-B14F-4D97-AF65-F5344CB8AC3E}">
        <p14:creationId xmlns:p14="http://schemas.microsoft.com/office/powerpoint/2010/main" val="5604313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Support vector machine (SVM) </a:t>
            </a:r>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6137524" cy="2123658"/>
          </a:xfrm>
          <a:prstGeom prst="rect">
            <a:avLst/>
          </a:prstGeom>
          <a:noFill/>
        </p:spPr>
        <p:txBody>
          <a:bodyPr wrap="square">
            <a:spAutoFit/>
          </a:bodyPr>
          <a:lstStyle/>
          <a:p>
            <a:pPr algn="l"/>
            <a:r>
              <a:rPr lang="en-US" altLang="zh-TW" sz="1200" dirty="0">
                <a:solidFill>
                  <a:srgbClr val="27292A"/>
                </a:solidFill>
                <a:latin typeface="-apple-system"/>
              </a:rPr>
              <a:t>Feature Engineering Explained</a:t>
            </a:r>
          </a:p>
          <a:p>
            <a:r>
              <a:rPr lang="en-US" altLang="zh-TW" sz="1200" dirty="0">
                <a:solidFill>
                  <a:schemeClr val="accent1"/>
                </a:solidFill>
                <a:latin typeface="-apple-system"/>
                <a:hlinkClick r:id="rId2"/>
              </a:rPr>
              <a:t>https://builtin.com/articles/feature-engineering</a:t>
            </a:r>
            <a:endParaRPr lang="en-US" altLang="zh-TW" sz="1200" dirty="0">
              <a:solidFill>
                <a:schemeClr val="accent1"/>
              </a:solidFill>
              <a:latin typeface="-apple-system"/>
            </a:endParaRPr>
          </a:p>
          <a:p>
            <a:endParaRPr lang="en-US" altLang="zh-TW" sz="1200" dirty="0">
              <a:solidFill>
                <a:schemeClr val="accent1"/>
              </a:solidFill>
              <a:latin typeface="-apple-system"/>
            </a:endParaRPr>
          </a:p>
          <a:p>
            <a:r>
              <a:rPr lang="en-US" altLang="zh-TW" sz="1200" dirty="0">
                <a:solidFill>
                  <a:srgbClr val="27292A"/>
                </a:solidFill>
                <a:latin typeface="-apple-system"/>
              </a:rPr>
              <a:t>SVM</a:t>
            </a:r>
            <a:r>
              <a:rPr lang="zh-TW" altLang="en-US" sz="1200" dirty="0">
                <a:solidFill>
                  <a:srgbClr val="27292A"/>
                </a:solidFill>
                <a:latin typeface="-apple-system"/>
              </a:rPr>
              <a:t> </a:t>
            </a:r>
            <a:r>
              <a:rPr lang="en-US" altLang="zh-TW" sz="1200" dirty="0">
                <a:solidFill>
                  <a:srgbClr val="27292A"/>
                </a:solidFill>
                <a:latin typeface="-apple-system"/>
              </a:rPr>
              <a:t>overview</a:t>
            </a:r>
          </a:p>
          <a:p>
            <a:r>
              <a:rPr lang="en-US" altLang="zh-TW" sz="1200" dirty="0">
                <a:solidFill>
                  <a:schemeClr val="accent1"/>
                </a:solidFill>
                <a:latin typeface="-apple-system"/>
                <a:hlinkClick r:id="rId3"/>
              </a:rPr>
              <a:t>https://www.slideshare.net/ankitksharma/svm-37753690</a:t>
            </a:r>
            <a:endParaRPr lang="en-US" altLang="zh-TW" sz="1200" dirty="0">
              <a:solidFill>
                <a:schemeClr val="accent1"/>
              </a:solidFill>
              <a:latin typeface="-apple-system"/>
            </a:endParaRPr>
          </a:p>
          <a:p>
            <a:r>
              <a:rPr lang="en-US" altLang="zh-TW" sz="1200" dirty="0">
                <a:solidFill>
                  <a:schemeClr val="accent1"/>
                </a:solidFill>
                <a:latin typeface="-apple-system"/>
                <a:hlinkClick r:id="rId4"/>
              </a:rPr>
              <a:t>https://www.cs.toronto.edu/~urtasun/courses/CSC411_Fall16/16_svm.pdf</a:t>
            </a:r>
            <a:endParaRPr lang="en-US" altLang="zh-TW" sz="1200" dirty="0">
              <a:solidFill>
                <a:schemeClr val="accent1"/>
              </a:solidFill>
              <a:latin typeface="-apple-system"/>
            </a:endParaRPr>
          </a:p>
          <a:p>
            <a:r>
              <a:rPr lang="en-US" altLang="zh-TW" sz="1200" dirty="0">
                <a:solidFill>
                  <a:schemeClr val="accent1"/>
                </a:solidFill>
                <a:latin typeface="-apple-system"/>
                <a:hlinkClick r:id="rId5"/>
              </a:rPr>
              <a:t>https://maniksonituts.medium.com/what-is-kernel-support-vector-machine-svm-2685d2dec4fa</a:t>
            </a:r>
            <a:endParaRPr lang="en-US" altLang="zh-TW" sz="1200" dirty="0">
              <a:solidFill>
                <a:schemeClr val="accent1"/>
              </a:solidFill>
              <a:latin typeface="-apple-system"/>
            </a:endParaRPr>
          </a:p>
          <a:p>
            <a:r>
              <a:rPr lang="en-US" altLang="zh-TW" sz="1200" dirty="0">
                <a:solidFill>
                  <a:schemeClr val="accent1"/>
                </a:solidFill>
                <a:latin typeface="-apple-system"/>
                <a:hlinkClick r:id="rId6"/>
              </a:rPr>
              <a:t>https://zhuanlan.zhihu.com/p/104383162</a:t>
            </a:r>
            <a:endParaRPr lang="en-US" altLang="zh-TW" sz="1200" dirty="0">
              <a:solidFill>
                <a:schemeClr val="accent1"/>
              </a:solidFill>
              <a:latin typeface="-apple-system"/>
            </a:endParaRPr>
          </a:p>
          <a:p>
            <a:endParaRPr lang="en-US" altLang="zh-TW" sz="1200" dirty="0">
              <a:solidFill>
                <a:schemeClr val="accent1"/>
              </a:solidFill>
              <a:latin typeface="-apple-system"/>
            </a:endParaRPr>
          </a:p>
          <a:p>
            <a:r>
              <a:rPr lang="en-US" altLang="zh-TW" sz="1200" dirty="0">
                <a:solidFill>
                  <a:schemeClr val="accent6">
                    <a:lumMod val="10000"/>
                  </a:schemeClr>
                </a:solidFill>
                <a:latin typeface="-apple-system"/>
              </a:rPr>
              <a:t>Hinge loss</a:t>
            </a:r>
          </a:p>
          <a:p>
            <a:r>
              <a:rPr lang="en-US" altLang="zh-TW" sz="1200" dirty="0">
                <a:solidFill>
                  <a:schemeClr val="accent1"/>
                </a:solidFill>
                <a:latin typeface="-apple-system"/>
              </a:rPr>
              <a:t>https://www.geeksforgeeks.org/hinge-loss-relationship-with-support-vector-machines/</a:t>
            </a:r>
            <a:endParaRPr lang="zh-TW" altLang="en-US" sz="1200" dirty="0">
              <a:solidFill>
                <a:schemeClr val="accent1"/>
              </a:solidFill>
              <a:latin typeface="-apple-system"/>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spc="0" dirty="0">
                <a:solidFill>
                  <a:schemeClr val="accent6">
                    <a:lumMod val="10000"/>
                  </a:schemeClr>
                </a:solidFill>
                <a:latin typeface="微軟正黑體" panose="020B0604030504040204" pitchFamily="34" charset="-120"/>
                <a:ea typeface="微軟正黑體" panose="020B0604030504040204" pitchFamily="34" charset="-120"/>
              </a:rPr>
              <a:t>小結</a:t>
            </a:r>
          </a:p>
        </p:txBody>
      </p:sp>
      <p:sp>
        <p:nvSpPr>
          <p:cNvPr id="5" name="文字方塊 4">
            <a:extLst>
              <a:ext uri="{FF2B5EF4-FFF2-40B4-BE49-F238E27FC236}">
                <a16:creationId xmlns:a16="http://schemas.microsoft.com/office/drawing/2014/main" id="{64AF1D97-C042-FC91-DADF-7391B2FC5241}"/>
              </a:ext>
            </a:extLst>
          </p:cNvPr>
          <p:cNvSpPr txBox="1"/>
          <p:nvPr/>
        </p:nvSpPr>
        <p:spPr>
          <a:xfrm>
            <a:off x="6456040" y="1412776"/>
            <a:ext cx="5400600" cy="2893100"/>
          </a:xfrm>
          <a:prstGeom prst="rect">
            <a:avLst/>
          </a:prstGeom>
          <a:noFill/>
        </p:spPr>
        <p:txBody>
          <a:bodyPr wrap="square">
            <a:spAutoFit/>
          </a:bodyPr>
          <a:lstStyle/>
          <a:p>
            <a:pPr algn="l"/>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優點</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algn="l"/>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1.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可解決小樣本下的問題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algn="l"/>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2.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可以解決多特徵空間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algn="l"/>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3.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透過不同核函數的選擇，可處理不同資料 </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algn="l"/>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4.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泛化能力強</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algn="l"/>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algn="l"/>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algn="l"/>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缺點</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algn="l"/>
            <a:r>
              <a:rPr lang="en-US" altLang="zh-TW" sz="1400" dirty="0">
                <a:solidFill>
                  <a:schemeClr val="accent6">
                    <a:lumMod val="10000"/>
                  </a:schemeClr>
                </a:solidFill>
              </a:rPr>
              <a:t>1. </a:t>
            </a:r>
            <a:r>
              <a:rPr lang="zh-TW" altLang="en-US" sz="1400" dirty="0">
                <a:solidFill>
                  <a:schemeClr val="accent6">
                    <a:lumMod val="10000"/>
                  </a:schemeClr>
                </a:solidFill>
              </a:rPr>
              <a:t>樣本量太大，映射維度過高容易造成運算上的負擔 </a:t>
            </a:r>
            <a:endParaRPr lang="en-US" altLang="zh-TW" sz="1400" dirty="0">
              <a:solidFill>
                <a:schemeClr val="accent6">
                  <a:lumMod val="10000"/>
                </a:schemeClr>
              </a:solidFill>
            </a:endParaRPr>
          </a:p>
          <a:p>
            <a:pPr algn="l"/>
            <a:r>
              <a:rPr lang="en-US" altLang="zh-TW" sz="1400" dirty="0">
                <a:solidFill>
                  <a:schemeClr val="accent6">
                    <a:lumMod val="10000"/>
                  </a:schemeClr>
                </a:solidFill>
              </a:rPr>
              <a:t>2. </a:t>
            </a:r>
            <a:r>
              <a:rPr lang="zh-TW" altLang="en-US" sz="1400" dirty="0">
                <a:solidFill>
                  <a:schemeClr val="accent6">
                    <a:lumMod val="10000"/>
                  </a:schemeClr>
                </a:solidFill>
              </a:rPr>
              <a:t>特徵遠大於樣本的情況下，易造成過度擬合問題 </a:t>
            </a:r>
            <a:endParaRPr lang="en-US" altLang="zh-TW" sz="1400" dirty="0">
              <a:solidFill>
                <a:schemeClr val="accent6">
                  <a:lumMod val="10000"/>
                </a:schemeClr>
              </a:solidFill>
            </a:endParaRPr>
          </a:p>
          <a:p>
            <a:pPr algn="l"/>
            <a:r>
              <a:rPr lang="en-US" altLang="zh-TW" sz="1400" dirty="0">
                <a:solidFill>
                  <a:schemeClr val="accent6">
                    <a:lumMod val="10000"/>
                  </a:schemeClr>
                </a:solidFill>
              </a:rPr>
              <a:t>3. </a:t>
            </a:r>
            <a:r>
              <a:rPr lang="zh-TW" altLang="en-US" sz="1400" dirty="0">
                <a:solidFill>
                  <a:schemeClr val="accent6">
                    <a:lumMod val="10000"/>
                  </a:schemeClr>
                </a:solidFill>
              </a:rPr>
              <a:t>非線性問題的核函數選擇沒有通用標準，難以確定一個適合 的核函數 </a:t>
            </a:r>
            <a:endParaRPr lang="en-US" altLang="zh-TW" sz="1400" dirty="0">
              <a:solidFill>
                <a:schemeClr val="accent6">
                  <a:lumMod val="10000"/>
                </a:schemeClr>
              </a:solidFill>
            </a:endParaRPr>
          </a:p>
          <a:p>
            <a:pPr algn="l"/>
            <a:r>
              <a:rPr lang="en-US" altLang="zh-TW" sz="1400" dirty="0">
                <a:solidFill>
                  <a:schemeClr val="accent6">
                    <a:lumMod val="10000"/>
                  </a:schemeClr>
                </a:solidFill>
              </a:rPr>
              <a:t>4. </a:t>
            </a:r>
            <a:r>
              <a:rPr lang="zh-TW" altLang="en-US" sz="1400" dirty="0">
                <a:solidFill>
                  <a:schemeClr val="accent6">
                    <a:lumMod val="10000"/>
                  </a:schemeClr>
                </a:solidFill>
              </a:rPr>
              <a:t>對缺失值敏感</a:t>
            </a: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1623140"/>
      </p:ext>
    </p:extLst>
  </p:cSld>
  <p:clrMapOvr>
    <a:masterClrMapping/>
  </p:clrMapOvr>
</p:sld>
</file>

<file path=ppt/theme/theme1.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25758</TotalTime>
  <Words>14401</Words>
  <Application>Microsoft Office PowerPoint</Application>
  <PresentationFormat>寬螢幕</PresentationFormat>
  <Paragraphs>1817</Paragraphs>
  <Slides>138</Slides>
  <Notes>70</Notes>
  <HiddenSlides>0</HiddenSlides>
  <MMClips>0</MMClips>
  <ScaleCrop>false</ScaleCrop>
  <HeadingPairs>
    <vt:vector size="6" baseType="variant">
      <vt:variant>
        <vt:lpstr>使用字型</vt:lpstr>
      </vt:variant>
      <vt:variant>
        <vt:i4>20</vt:i4>
      </vt:variant>
      <vt:variant>
        <vt:lpstr>佈景主題</vt:lpstr>
      </vt:variant>
      <vt:variant>
        <vt:i4>2</vt:i4>
      </vt:variant>
      <vt:variant>
        <vt:lpstr>投影片標題</vt:lpstr>
      </vt:variant>
      <vt:variant>
        <vt:i4>138</vt:i4>
      </vt:variant>
    </vt:vector>
  </HeadingPairs>
  <TitlesOfParts>
    <vt:vector size="160" baseType="lpstr">
      <vt:lpstr>-apple-system</vt:lpstr>
      <vt:lpstr>Inter</vt:lpstr>
      <vt:lpstr>Microsoft JhengHei UI</vt:lpstr>
      <vt:lpstr>Microsoft YaHei</vt:lpstr>
      <vt:lpstr>sohne</vt:lpstr>
      <vt:lpstr>Söhne</vt:lpstr>
      <vt:lpstr>source-serif-pro</vt:lpstr>
      <vt:lpstr>微軟正黑體</vt:lpstr>
      <vt:lpstr>微軟正黑體修正</vt:lpstr>
      <vt:lpstr>Aptos</vt:lpstr>
      <vt:lpstr>Arial</vt:lpstr>
      <vt:lpstr>Calibri</vt:lpstr>
      <vt:lpstr>Calibri Light</vt:lpstr>
      <vt:lpstr>Centaur</vt:lpstr>
      <vt:lpstr>Century Gothic</vt:lpstr>
      <vt:lpstr>Lato Light</vt:lpstr>
      <vt:lpstr>Nunito</vt:lpstr>
      <vt:lpstr>Oswald</vt:lpstr>
      <vt:lpstr>Segoe UI</vt:lpstr>
      <vt:lpstr>Wingdings</vt:lpstr>
      <vt:lpstr>Office Theme</vt:lpstr>
      <vt:lpstr>1_Office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資料處理 </vt:lpstr>
      <vt:lpstr>PowerPoint 簡報</vt:lpstr>
      <vt:lpstr>PowerPoint 簡報</vt:lpstr>
      <vt:lpstr>PowerPoint 簡報</vt:lpstr>
      <vt:lpstr>PowerPoint 簡報</vt:lpstr>
      <vt:lpstr>PowerPoint 簡報</vt:lpstr>
      <vt:lpstr>量測尺度</vt:lpstr>
      <vt:lpstr>PowerPoint 簡報</vt:lpstr>
      <vt:lpstr>前言</vt:lpstr>
      <vt:lpstr>分析方法</vt:lpstr>
      <vt:lpstr>建模方法</vt:lpstr>
      <vt:lpstr>程式開發習慣</vt:lpstr>
      <vt:lpstr>量測尺度</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sunny weng</dc:creator>
  <cp:lastModifiedBy>sunny weng</cp:lastModifiedBy>
  <cp:revision>174</cp:revision>
  <dcterms:created xsi:type="dcterms:W3CDTF">2024-04-13T06:46:40Z</dcterms:created>
  <dcterms:modified xsi:type="dcterms:W3CDTF">2024-05-02T01:20:22Z</dcterms:modified>
</cp:coreProperties>
</file>